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86" r:id="rId2"/>
    <p:sldId id="387" r:id="rId3"/>
    <p:sldId id="396" r:id="rId4"/>
    <p:sldId id="389" r:id="rId5"/>
    <p:sldId id="390" r:id="rId6"/>
    <p:sldId id="391" r:id="rId7"/>
    <p:sldId id="394" r:id="rId8"/>
    <p:sldId id="392" r:id="rId9"/>
    <p:sldId id="395" r:id="rId10"/>
    <p:sldId id="381" r:id="rId11"/>
    <p:sldId id="348" r:id="rId12"/>
    <p:sldId id="349" r:id="rId13"/>
    <p:sldId id="380" r:id="rId14"/>
    <p:sldId id="351" r:id="rId15"/>
    <p:sldId id="353" r:id="rId16"/>
    <p:sldId id="355" r:id="rId17"/>
    <p:sldId id="357" r:id="rId18"/>
    <p:sldId id="358" r:id="rId19"/>
    <p:sldId id="359" r:id="rId20"/>
    <p:sldId id="360" r:id="rId21"/>
    <p:sldId id="361" r:id="rId22"/>
    <p:sldId id="371" r:id="rId23"/>
    <p:sldId id="362" r:id="rId24"/>
    <p:sldId id="38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2" autoAdjust="0"/>
    <p:restoredTop sz="94660"/>
  </p:normalViewPr>
  <p:slideViewPr>
    <p:cSldViewPr>
      <p:cViewPr varScale="1">
        <p:scale>
          <a:sx n="46" d="100"/>
          <a:sy n="46" d="100"/>
        </p:scale>
        <p:origin x="-9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2ACF9-315C-4DA3-B5C7-828BB1E35E72}" type="doc">
      <dgm:prSet loTypeId="urn:microsoft.com/office/officeart/2005/8/layout/cycle1" loCatId="cycle" qsTypeId="urn:microsoft.com/office/officeart/2005/8/quickstyle/simple1#1" qsCatId="simple" csTypeId="urn:microsoft.com/office/officeart/2005/8/colors/accent0_1" csCatId="mainScheme"/>
      <dgm:spPr/>
    </dgm:pt>
    <dgm:pt modelId="{1CAD35A5-A42D-42F5-BB17-FA296F760F8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charset="0"/>
            </a:rPr>
            <a:t>Interpret data</a:t>
          </a:r>
        </a:p>
      </dgm:t>
    </dgm:pt>
    <dgm:pt modelId="{D486C90D-D488-408C-945E-D32E3F6DDECC}" type="parTrans" cxnId="{AE72BDD1-3809-446A-8CBC-F774CA8B5021}">
      <dgm:prSet/>
      <dgm:spPr/>
      <dgm:t>
        <a:bodyPr/>
        <a:lstStyle/>
        <a:p>
          <a:endParaRPr lang="en-US"/>
        </a:p>
      </dgm:t>
    </dgm:pt>
    <dgm:pt modelId="{842AEAE1-FCDD-4EED-98B9-C35B490304B9}" type="sibTrans" cxnId="{AE72BDD1-3809-446A-8CBC-F774CA8B5021}">
      <dgm:prSet/>
      <dgm:spPr/>
      <dgm:t>
        <a:bodyPr/>
        <a:lstStyle/>
        <a:p>
          <a:endParaRPr lang="en-US"/>
        </a:p>
      </dgm:t>
    </dgm:pt>
    <dgm:pt modelId="{1E71BFF9-4C40-4803-A499-6603929356A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charset="0"/>
            </a:rPr>
            <a:t>Set goals</a:t>
          </a:r>
        </a:p>
      </dgm:t>
    </dgm:pt>
    <dgm:pt modelId="{B5926622-FA43-40F8-ADCD-C982ABA9EAF9}" type="parTrans" cxnId="{B4B963F8-5BCB-4498-8B32-7FD6C86890D6}">
      <dgm:prSet/>
      <dgm:spPr/>
      <dgm:t>
        <a:bodyPr/>
        <a:lstStyle/>
        <a:p>
          <a:endParaRPr lang="en-US"/>
        </a:p>
      </dgm:t>
    </dgm:pt>
    <dgm:pt modelId="{80FAA51D-463F-42B7-8244-EF2C35E47028}" type="sibTrans" cxnId="{B4B963F8-5BCB-4498-8B32-7FD6C86890D6}">
      <dgm:prSet/>
      <dgm:spPr/>
      <dgm:t>
        <a:bodyPr/>
        <a:lstStyle/>
        <a:p>
          <a:endParaRPr lang="en-US"/>
        </a:p>
      </dgm:t>
    </dgm:pt>
    <dgm:pt modelId="{627C6320-87AC-4D1F-B6EA-8FD4E76374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charset="0"/>
            </a:rPr>
            <a:t>Collect data</a:t>
          </a:r>
        </a:p>
      </dgm:t>
    </dgm:pt>
    <dgm:pt modelId="{47A19120-D2CF-4A78-B907-89067C851B68}" type="parTrans" cxnId="{5CBBCECE-E0DB-4E04-82FB-E2B91A4C619E}">
      <dgm:prSet/>
      <dgm:spPr/>
      <dgm:t>
        <a:bodyPr/>
        <a:lstStyle/>
        <a:p>
          <a:endParaRPr lang="en-US"/>
        </a:p>
      </dgm:t>
    </dgm:pt>
    <dgm:pt modelId="{39BB9F68-375A-4FC3-934C-D4094882D2AD}" type="sibTrans" cxnId="{5CBBCECE-E0DB-4E04-82FB-E2B91A4C619E}">
      <dgm:prSet/>
      <dgm:spPr/>
      <dgm:t>
        <a:bodyPr/>
        <a:lstStyle/>
        <a:p>
          <a:endParaRPr lang="en-US"/>
        </a:p>
      </dgm:t>
    </dgm:pt>
    <dgm:pt modelId="{BFF2AD83-4408-49FF-9EBA-4A3863C6F13F}" type="pres">
      <dgm:prSet presAssocID="{4322ACF9-315C-4DA3-B5C7-828BB1E35E72}" presName="cycle" presStyleCnt="0">
        <dgm:presLayoutVars>
          <dgm:dir/>
          <dgm:resizeHandles val="exact"/>
        </dgm:presLayoutVars>
      </dgm:prSet>
      <dgm:spPr/>
    </dgm:pt>
    <dgm:pt modelId="{08C47457-2EEA-4A63-8574-31E2B19B18E8}" type="pres">
      <dgm:prSet presAssocID="{1CAD35A5-A42D-42F5-BB17-FA296F760F8F}" presName="dummy" presStyleCnt="0"/>
      <dgm:spPr/>
    </dgm:pt>
    <dgm:pt modelId="{1F99CA75-8CCD-47AD-BF24-C1A42E004931}" type="pres">
      <dgm:prSet presAssocID="{1CAD35A5-A42D-42F5-BB17-FA296F760F8F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73032-F5F2-40F6-96DC-9B72004EEB28}" type="pres">
      <dgm:prSet presAssocID="{842AEAE1-FCDD-4EED-98B9-C35B490304B9}" presName="sibTrans" presStyleLbl="node1" presStyleIdx="0" presStyleCnt="3"/>
      <dgm:spPr/>
      <dgm:t>
        <a:bodyPr/>
        <a:lstStyle/>
        <a:p>
          <a:endParaRPr lang="en-US"/>
        </a:p>
      </dgm:t>
    </dgm:pt>
    <dgm:pt modelId="{E4FC4FCF-8D22-49EC-97B1-D9D2B7D2EC67}" type="pres">
      <dgm:prSet presAssocID="{1E71BFF9-4C40-4803-A499-6603929356A7}" presName="dummy" presStyleCnt="0"/>
      <dgm:spPr/>
    </dgm:pt>
    <dgm:pt modelId="{89501F7F-22D0-427D-8E46-624EEC536AD8}" type="pres">
      <dgm:prSet presAssocID="{1E71BFF9-4C40-4803-A499-6603929356A7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66D19-946B-469E-9F62-A0353658D86B}" type="pres">
      <dgm:prSet presAssocID="{80FAA51D-463F-42B7-8244-EF2C35E47028}" presName="sibTrans" presStyleLbl="node1" presStyleIdx="1" presStyleCnt="3"/>
      <dgm:spPr/>
      <dgm:t>
        <a:bodyPr/>
        <a:lstStyle/>
        <a:p>
          <a:endParaRPr lang="en-US"/>
        </a:p>
      </dgm:t>
    </dgm:pt>
    <dgm:pt modelId="{38EF5EF1-182E-41D7-AF9F-5CD4D3B03753}" type="pres">
      <dgm:prSet presAssocID="{627C6320-87AC-4D1F-B6EA-8FD4E7637428}" presName="dummy" presStyleCnt="0"/>
      <dgm:spPr/>
    </dgm:pt>
    <dgm:pt modelId="{77146810-F427-43D1-A986-E02EE59A03DC}" type="pres">
      <dgm:prSet presAssocID="{627C6320-87AC-4D1F-B6EA-8FD4E7637428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D67A3-5C57-410D-B612-0374F5488A3C}" type="pres">
      <dgm:prSet presAssocID="{39BB9F68-375A-4FC3-934C-D4094882D2AD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F194FBE9-6EB4-4FF2-BC22-8B73D500BCD3}" type="presOf" srcId="{627C6320-87AC-4D1F-B6EA-8FD4E7637428}" destId="{77146810-F427-43D1-A986-E02EE59A03DC}" srcOrd="0" destOrd="0" presId="urn:microsoft.com/office/officeart/2005/8/layout/cycle1"/>
    <dgm:cxn modelId="{08AB65A2-49B4-4DEE-9E00-D0705BB633F0}" type="presOf" srcId="{842AEAE1-FCDD-4EED-98B9-C35B490304B9}" destId="{A9573032-F5F2-40F6-96DC-9B72004EEB28}" srcOrd="0" destOrd="0" presId="urn:microsoft.com/office/officeart/2005/8/layout/cycle1"/>
    <dgm:cxn modelId="{5CBBCECE-E0DB-4E04-82FB-E2B91A4C619E}" srcId="{4322ACF9-315C-4DA3-B5C7-828BB1E35E72}" destId="{627C6320-87AC-4D1F-B6EA-8FD4E7637428}" srcOrd="2" destOrd="0" parTransId="{47A19120-D2CF-4A78-B907-89067C851B68}" sibTransId="{39BB9F68-375A-4FC3-934C-D4094882D2AD}"/>
    <dgm:cxn modelId="{70415C6F-22F8-4764-81FD-8767C3CF844D}" type="presOf" srcId="{1E71BFF9-4C40-4803-A499-6603929356A7}" destId="{89501F7F-22D0-427D-8E46-624EEC536AD8}" srcOrd="0" destOrd="0" presId="urn:microsoft.com/office/officeart/2005/8/layout/cycle1"/>
    <dgm:cxn modelId="{A435CFEC-46DE-47AF-A40E-ED5494C8C0C3}" type="presOf" srcId="{39BB9F68-375A-4FC3-934C-D4094882D2AD}" destId="{32CD67A3-5C57-410D-B612-0374F5488A3C}" srcOrd="0" destOrd="0" presId="urn:microsoft.com/office/officeart/2005/8/layout/cycle1"/>
    <dgm:cxn modelId="{BAF2C6CA-533B-4847-BC3C-86BAF14E98AE}" type="presOf" srcId="{80FAA51D-463F-42B7-8244-EF2C35E47028}" destId="{FA366D19-946B-469E-9F62-A0353658D86B}" srcOrd="0" destOrd="0" presId="urn:microsoft.com/office/officeart/2005/8/layout/cycle1"/>
    <dgm:cxn modelId="{B4B963F8-5BCB-4498-8B32-7FD6C86890D6}" srcId="{4322ACF9-315C-4DA3-B5C7-828BB1E35E72}" destId="{1E71BFF9-4C40-4803-A499-6603929356A7}" srcOrd="1" destOrd="0" parTransId="{B5926622-FA43-40F8-ADCD-C982ABA9EAF9}" sibTransId="{80FAA51D-463F-42B7-8244-EF2C35E47028}"/>
    <dgm:cxn modelId="{AE72BDD1-3809-446A-8CBC-F774CA8B5021}" srcId="{4322ACF9-315C-4DA3-B5C7-828BB1E35E72}" destId="{1CAD35A5-A42D-42F5-BB17-FA296F760F8F}" srcOrd="0" destOrd="0" parTransId="{D486C90D-D488-408C-945E-D32E3F6DDECC}" sibTransId="{842AEAE1-FCDD-4EED-98B9-C35B490304B9}"/>
    <dgm:cxn modelId="{20C632CE-CC53-4604-9FCF-8A0BD6D69DB2}" type="presOf" srcId="{4322ACF9-315C-4DA3-B5C7-828BB1E35E72}" destId="{BFF2AD83-4408-49FF-9EBA-4A3863C6F13F}" srcOrd="0" destOrd="0" presId="urn:microsoft.com/office/officeart/2005/8/layout/cycle1"/>
    <dgm:cxn modelId="{C191A10D-1496-419F-A0EE-F489677D8054}" type="presOf" srcId="{1CAD35A5-A42D-42F5-BB17-FA296F760F8F}" destId="{1F99CA75-8CCD-47AD-BF24-C1A42E004931}" srcOrd="0" destOrd="0" presId="urn:microsoft.com/office/officeart/2005/8/layout/cycle1"/>
    <dgm:cxn modelId="{30E34F5D-DEF1-44AF-AE85-6748A2FEFCF4}" type="presParOf" srcId="{BFF2AD83-4408-49FF-9EBA-4A3863C6F13F}" destId="{08C47457-2EEA-4A63-8574-31E2B19B18E8}" srcOrd="0" destOrd="0" presId="urn:microsoft.com/office/officeart/2005/8/layout/cycle1"/>
    <dgm:cxn modelId="{31667778-171E-4B71-98CC-BB5C65D47117}" type="presParOf" srcId="{BFF2AD83-4408-49FF-9EBA-4A3863C6F13F}" destId="{1F99CA75-8CCD-47AD-BF24-C1A42E004931}" srcOrd="1" destOrd="0" presId="urn:microsoft.com/office/officeart/2005/8/layout/cycle1"/>
    <dgm:cxn modelId="{1D43EF96-23C0-4D5B-9280-7E213DBBA7EC}" type="presParOf" srcId="{BFF2AD83-4408-49FF-9EBA-4A3863C6F13F}" destId="{A9573032-F5F2-40F6-96DC-9B72004EEB28}" srcOrd="2" destOrd="0" presId="urn:microsoft.com/office/officeart/2005/8/layout/cycle1"/>
    <dgm:cxn modelId="{1C63836A-8EAD-4363-8265-2A6A7FD9514B}" type="presParOf" srcId="{BFF2AD83-4408-49FF-9EBA-4A3863C6F13F}" destId="{E4FC4FCF-8D22-49EC-97B1-D9D2B7D2EC67}" srcOrd="3" destOrd="0" presId="urn:microsoft.com/office/officeart/2005/8/layout/cycle1"/>
    <dgm:cxn modelId="{045FE9BE-1170-4B93-84BF-7D928D3239A5}" type="presParOf" srcId="{BFF2AD83-4408-49FF-9EBA-4A3863C6F13F}" destId="{89501F7F-22D0-427D-8E46-624EEC536AD8}" srcOrd="4" destOrd="0" presId="urn:microsoft.com/office/officeart/2005/8/layout/cycle1"/>
    <dgm:cxn modelId="{F6423D40-ECC1-462B-B1F4-42AE320D70B5}" type="presParOf" srcId="{BFF2AD83-4408-49FF-9EBA-4A3863C6F13F}" destId="{FA366D19-946B-469E-9F62-A0353658D86B}" srcOrd="5" destOrd="0" presId="urn:microsoft.com/office/officeart/2005/8/layout/cycle1"/>
    <dgm:cxn modelId="{BFD6E71E-2344-4993-AC21-7C226DB84DC4}" type="presParOf" srcId="{BFF2AD83-4408-49FF-9EBA-4A3863C6F13F}" destId="{38EF5EF1-182E-41D7-AF9F-5CD4D3B03753}" srcOrd="6" destOrd="0" presId="urn:microsoft.com/office/officeart/2005/8/layout/cycle1"/>
    <dgm:cxn modelId="{B27BE804-5235-4B8C-BE65-5DCF917574A5}" type="presParOf" srcId="{BFF2AD83-4408-49FF-9EBA-4A3863C6F13F}" destId="{77146810-F427-43D1-A986-E02EE59A03DC}" srcOrd="7" destOrd="0" presId="urn:microsoft.com/office/officeart/2005/8/layout/cycle1"/>
    <dgm:cxn modelId="{B480EEBB-CA10-4F31-A5E1-CD852EF86010}" type="presParOf" srcId="{BFF2AD83-4408-49FF-9EBA-4A3863C6F13F}" destId="{32CD67A3-5C57-410D-B612-0374F5488A3C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9CA75-8CCD-47AD-BF24-C1A42E004931}">
      <dsp:nvSpPr>
        <dsp:cNvPr id="0" name=""/>
        <dsp:cNvSpPr/>
      </dsp:nvSpPr>
      <dsp:spPr>
        <a:xfrm>
          <a:off x="1672813" y="209884"/>
          <a:ext cx="993613" cy="993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effectLst/>
              <a:latin typeface="Arial" charset="0"/>
            </a:rPr>
            <a:t>Interpret data</a:t>
          </a:r>
        </a:p>
      </dsp:txBody>
      <dsp:txXfrm>
        <a:off x="1672813" y="209884"/>
        <a:ext cx="993613" cy="993613"/>
      </dsp:txXfrm>
    </dsp:sp>
    <dsp:sp modelId="{A9573032-F5F2-40F6-96DC-9B72004EEB28}">
      <dsp:nvSpPr>
        <dsp:cNvPr id="0" name=""/>
        <dsp:cNvSpPr/>
      </dsp:nvSpPr>
      <dsp:spPr>
        <a:xfrm>
          <a:off x="158130" y="14056"/>
          <a:ext cx="2350739" cy="2350739"/>
        </a:xfrm>
        <a:prstGeom prst="circularArrow">
          <a:avLst>
            <a:gd name="adj1" fmla="val 8242"/>
            <a:gd name="adj2" fmla="val 575591"/>
            <a:gd name="adj3" fmla="val 2966262"/>
            <a:gd name="adj4" fmla="val 50110"/>
            <a:gd name="adj5" fmla="val 961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01F7F-22D0-427D-8E46-624EEC536AD8}">
      <dsp:nvSpPr>
        <dsp:cNvPr id="0" name=""/>
        <dsp:cNvSpPr/>
      </dsp:nvSpPr>
      <dsp:spPr>
        <a:xfrm>
          <a:off x="836693" y="1658087"/>
          <a:ext cx="993613" cy="993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effectLst/>
              <a:latin typeface="Arial" charset="0"/>
            </a:rPr>
            <a:t>Set goals</a:t>
          </a:r>
        </a:p>
      </dsp:txBody>
      <dsp:txXfrm>
        <a:off x="836693" y="1658087"/>
        <a:ext cx="993613" cy="993613"/>
      </dsp:txXfrm>
    </dsp:sp>
    <dsp:sp modelId="{FA366D19-946B-469E-9F62-A0353658D86B}">
      <dsp:nvSpPr>
        <dsp:cNvPr id="0" name=""/>
        <dsp:cNvSpPr/>
      </dsp:nvSpPr>
      <dsp:spPr>
        <a:xfrm>
          <a:off x="158130" y="14056"/>
          <a:ext cx="2350739" cy="2350739"/>
        </a:xfrm>
        <a:prstGeom prst="circularArrow">
          <a:avLst>
            <a:gd name="adj1" fmla="val 8242"/>
            <a:gd name="adj2" fmla="val 575591"/>
            <a:gd name="adj3" fmla="val 10174299"/>
            <a:gd name="adj4" fmla="val 7258147"/>
            <a:gd name="adj5" fmla="val 961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46810-F427-43D1-A986-E02EE59A03DC}">
      <dsp:nvSpPr>
        <dsp:cNvPr id="0" name=""/>
        <dsp:cNvSpPr/>
      </dsp:nvSpPr>
      <dsp:spPr>
        <a:xfrm>
          <a:off x="572" y="209884"/>
          <a:ext cx="993613" cy="993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effectLst/>
              <a:latin typeface="Arial" charset="0"/>
            </a:rPr>
            <a:t>Collect data</a:t>
          </a:r>
        </a:p>
      </dsp:txBody>
      <dsp:txXfrm>
        <a:off x="572" y="209884"/>
        <a:ext cx="993613" cy="993613"/>
      </dsp:txXfrm>
    </dsp:sp>
    <dsp:sp modelId="{32CD67A3-5C57-410D-B612-0374F5488A3C}">
      <dsp:nvSpPr>
        <dsp:cNvPr id="0" name=""/>
        <dsp:cNvSpPr/>
      </dsp:nvSpPr>
      <dsp:spPr>
        <a:xfrm>
          <a:off x="158130" y="14056"/>
          <a:ext cx="2350739" cy="2350739"/>
        </a:xfrm>
        <a:prstGeom prst="circularArrow">
          <a:avLst>
            <a:gd name="adj1" fmla="val 8242"/>
            <a:gd name="adj2" fmla="val 575591"/>
            <a:gd name="adj3" fmla="val 16858969"/>
            <a:gd name="adj4" fmla="val 14965440"/>
            <a:gd name="adj5" fmla="val 961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F8CD454-B8ED-4970-80AD-12F9F488E620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C339F71-0DC6-45CA-89D7-A169EBE64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69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1EEC3-680F-4EC0-955C-94D36F68B20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B55F51-CC6E-4956-90A8-52C91DD5587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623518-F90C-433E-A7C9-AC3828E1ABC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0F6207-4C1F-4ABD-8480-6A30F035276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69F2CE-B4BA-4361-90F2-5F5EA691DB9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7E15D0-BE4E-4BFA-BDD3-3E5DB268FDB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835584-EF66-4D5F-B219-B207908B620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1EEC3-680F-4EC0-955C-94D36F68B20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21F4A6-00AF-49EF-A6C0-887EE2A2DA8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8AAE3E-AD24-4245-BBFE-2F7F917C94F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1EEC3-680F-4EC0-955C-94D36F68B20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BDB2CF-C334-40E7-B2EB-B31A51D77E2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6762A7-245C-40C1-8355-7C1707BAF7C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1CD18C-F1F3-422B-A33A-4ABD8787900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132E71-3E1F-4EF2-AE7F-32AFD99638F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E11EB-43F7-45C9-A6D3-020D3CA16D42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5EA1C-8639-4A79-99F0-59B75C8F0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60FB4-AFE2-4D90-A6EF-1124255932E8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6A4AA-F971-4A93-947A-C76FF2E2D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FDC07-0F3A-4515-925B-451390D03DB6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C56FD-5849-4065-BC00-3288B7A06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55C23-4509-467E-920B-BD6803149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36C5F-7315-4E9F-A658-0FAFEBD475FF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89487-B655-4734-A670-964D41E19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2FE10-9BC6-4EB8-8DC3-5C4FB91A11BE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A0180-8110-4F98-BBFD-486330B51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E399-9E76-4F6F-9908-5B59AC6EC6F8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22CC2-EAA5-405D-A30A-2BBFBD774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42247-91B9-4D48-BCC3-80A34E409E71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691B3-FBF1-4A84-86ED-28433E159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A8C89-A81C-4B5D-999E-683CFEE723B8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5AFDD-4A5D-49FD-88CB-3869D5931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12EB5-032A-4C78-97F9-A8B28DF9ACA4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E73D-A2C7-4E39-ADA9-835C1BE15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6243-234B-445A-A761-9410EFBACF7C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A91B5-FB66-4347-8781-A8485953C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A86F0-8E2F-41D3-81FB-0B85F43797AF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3C15F-74E0-41CD-BFC4-AB74E08F5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089AAB-0896-4053-9DE4-E6A74F329B9E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BA8874-8C5C-430E-A077-AB75E82AC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ob\AppData\Local\Microsoft\Windows\Temporary Internet Files\Content.IE5\FVXFMXHO\MP90043952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350"/>
            <a:ext cx="989013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WOU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1938" y="249177"/>
            <a:ext cx="2667000" cy="7359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38" y="249177"/>
            <a:ext cx="2438400" cy="70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41938" y="948770"/>
            <a:ext cx="53340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Push-in Contextualized ELD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65138" y="1752600"/>
            <a:ext cx="7612062" cy="31547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Session 3. </a:t>
            </a:r>
            <a:r>
              <a:rPr lang="en-US" sz="2400" b="1" dirty="0" smtClean="0">
                <a:latin typeface="+mn-lt"/>
                <a:cs typeface="+mn-cs"/>
              </a:rPr>
              <a:t>Friday, Oct 10, 2014  </a:t>
            </a:r>
            <a:r>
              <a:rPr lang="en-US" sz="2000" b="1" dirty="0" smtClean="0">
                <a:latin typeface="+mn-lt"/>
                <a:cs typeface="+mn-cs"/>
              </a:rPr>
              <a:t>7:30-11:15</a:t>
            </a:r>
            <a:endParaRPr lang="en-US" sz="2000" dirty="0">
              <a:latin typeface="+mn-lt"/>
              <a:cs typeface="+mn-cs"/>
            </a:endParaRPr>
          </a:p>
          <a:p>
            <a:pPr marL="914400" indent="-457200" fontAlgn="auto">
              <a:spcBef>
                <a:spcPts val="0"/>
              </a:spcBef>
              <a:spcAft>
                <a:spcPts val="1800"/>
              </a:spcAft>
              <a:buAutoNum type="arabicPeriod"/>
              <a:defRPr/>
            </a:pPr>
            <a:r>
              <a:rPr lang="en-US" sz="2000" dirty="0" smtClean="0">
                <a:latin typeface="+mn-lt"/>
                <a:cs typeface="+mn-cs"/>
              </a:rPr>
              <a:t>Presentation Schedule</a:t>
            </a:r>
          </a:p>
          <a:p>
            <a:pPr marL="914400" indent="-457200" fontAlgn="auto">
              <a:spcBef>
                <a:spcPts val="0"/>
              </a:spcBef>
              <a:spcAft>
                <a:spcPts val="1800"/>
              </a:spcAft>
              <a:buAutoNum type="arabicPeriod"/>
              <a:defRPr/>
            </a:pPr>
            <a:r>
              <a:rPr lang="en-US" sz="2000" dirty="0" smtClean="0">
                <a:latin typeface="+mn-lt"/>
                <a:cs typeface="+mn-cs"/>
              </a:rPr>
              <a:t>Research on Push-in Models: Benefits and Challenges</a:t>
            </a:r>
            <a:endParaRPr lang="en-US" sz="2000" dirty="0">
              <a:latin typeface="+mn-lt"/>
              <a:cs typeface="+mn-cs"/>
            </a:endParaRPr>
          </a:p>
          <a:p>
            <a:pPr marL="914400" indent="-457200" fontAlgn="auto">
              <a:spcBef>
                <a:spcPts val="0"/>
              </a:spcBef>
              <a:spcAft>
                <a:spcPts val="1800"/>
              </a:spcAft>
              <a:buAutoNum type="arabicPeriod"/>
              <a:defRPr/>
            </a:pPr>
            <a:r>
              <a:rPr lang="en-US" sz="2000" dirty="0" smtClean="0">
                <a:latin typeface="+mn-lt"/>
                <a:cs typeface="+mn-cs"/>
              </a:rPr>
              <a:t>Four </a:t>
            </a:r>
            <a:r>
              <a:rPr lang="en-US" sz="2000" dirty="0">
                <a:latin typeface="+mn-lt"/>
                <a:cs typeface="+mn-cs"/>
              </a:rPr>
              <a:t>Language Skills and Classroom </a:t>
            </a:r>
            <a:r>
              <a:rPr lang="en-US" sz="2000" dirty="0" smtClean="0">
                <a:latin typeface="+mn-lt"/>
                <a:cs typeface="+mn-cs"/>
              </a:rPr>
              <a:t>Assessment</a:t>
            </a:r>
          </a:p>
          <a:p>
            <a:pPr marL="457200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b="1" dirty="0" smtClean="0">
                <a:latin typeface="+mn-lt"/>
                <a:cs typeface="+mn-cs"/>
              </a:rPr>
              <a:t>Break</a:t>
            </a:r>
          </a:p>
          <a:p>
            <a:pPr marL="914400" indent="-457200" fontAlgn="auto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4"/>
              <a:defRPr/>
            </a:pPr>
            <a:r>
              <a:rPr lang="en-US" sz="2000" dirty="0" smtClean="0">
                <a:latin typeface="+mn-lt"/>
                <a:cs typeface="+mn-cs"/>
              </a:rPr>
              <a:t>Presentations</a:t>
            </a:r>
            <a:endParaRPr lang="en-US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6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76200"/>
            <a:ext cx="74646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Reflection and Discussion:</a:t>
            </a:r>
          </a:p>
          <a:p>
            <a:r>
              <a:rPr lang="en-US" sz="3200" dirty="0" smtClean="0">
                <a:latin typeface="Calibri" pitchFamily="34" charset="0"/>
              </a:rPr>
              <a:t>	Assessment of Language Learners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12" name="Picture 11" descr="8589130423268-lake-reflection-wallpaper-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43000"/>
            <a:ext cx="8001000" cy="5619750"/>
          </a:xfrm>
          <a:prstGeom prst="roundRect">
            <a:avLst>
              <a:gd name="adj" fmla="val 693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14" name="Picture 13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56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6037"/>
            <a:ext cx="7848600" cy="7159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dirty="0" smtClean="0"/>
              <a:t>An important principle to remember…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20000" cy="3276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b="1" smtClean="0"/>
              <a:t>ELD instruction should provide extensive </a:t>
            </a:r>
            <a:r>
              <a:rPr lang="en-US" b="1" smtClean="0">
                <a:solidFill>
                  <a:srgbClr val="C00000"/>
                </a:solidFill>
              </a:rPr>
              <a:t>input</a:t>
            </a:r>
            <a:r>
              <a:rPr lang="en-US" b="1" smtClean="0"/>
              <a:t>, and it should also give students opportunities for </a:t>
            </a:r>
            <a:r>
              <a:rPr lang="en-US" b="1" smtClean="0">
                <a:solidFill>
                  <a:srgbClr val="C00000"/>
                </a:solidFill>
              </a:rPr>
              <a:t>output</a:t>
            </a:r>
            <a:r>
              <a:rPr lang="en-US" b="1" smtClean="0"/>
              <a:t> and </a:t>
            </a:r>
            <a:r>
              <a:rPr lang="en-US" b="1" smtClean="0">
                <a:solidFill>
                  <a:srgbClr val="C00000"/>
                </a:solidFill>
              </a:rPr>
              <a:t>interaction</a:t>
            </a:r>
            <a:r>
              <a:rPr lang="en-US" smtClean="0"/>
              <a:t>.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5" name="Picture 4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6037"/>
            <a:ext cx="8229600" cy="6397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dirty="0" err="1" smtClean="0"/>
              <a:t>Oracy</a:t>
            </a:r>
            <a:r>
              <a:rPr lang="en-US" sz="3200" dirty="0" smtClean="0"/>
              <a:t> and Literacy</a:t>
            </a:r>
          </a:p>
        </p:txBody>
      </p:sp>
      <p:graphicFrame>
        <p:nvGraphicFramePr>
          <p:cNvPr id="21229" name="Group 2797"/>
          <p:cNvGraphicFramePr>
            <a:graphicFrameLocks noGrp="1"/>
          </p:cNvGraphicFramePr>
          <p:nvPr/>
        </p:nvGraphicFramePr>
        <p:xfrm>
          <a:off x="838200" y="1066800"/>
          <a:ext cx="6858000" cy="5186362"/>
        </p:xfrm>
        <a:graphic>
          <a:graphicData uri="http://schemas.openxmlformats.org/drawingml/2006/table">
            <a:tbl>
              <a:tblPr/>
              <a:tblGrid>
                <a:gridCol w="669925"/>
                <a:gridCol w="2836863"/>
                <a:gridCol w="2611437"/>
                <a:gridCol w="739775"/>
              </a:tblGrid>
              <a:tr h="609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ORACY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18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R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96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O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18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Listening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Speaking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D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18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U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18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18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Reading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Writing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96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18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67477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LITERACY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pSp>
        <p:nvGrpSpPr>
          <p:cNvPr id="19517" name="Group 3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5" name="Picture 4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P standards alt org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1700829" y="838200"/>
            <a:ext cx="6462095" cy="5606475"/>
          </a:xfrm>
          <a:prstGeom prst="rect">
            <a:avLst/>
          </a:prstGeom>
        </p:spPr>
      </p:pic>
      <p:grpSp>
        <p:nvGrpSpPr>
          <p:cNvPr id="5" name="Group 9"/>
          <p:cNvGrpSpPr/>
          <p:nvPr/>
        </p:nvGrpSpPr>
        <p:grpSpPr>
          <a:xfrm>
            <a:off x="381000" y="838200"/>
            <a:ext cx="1371600" cy="5047536"/>
            <a:chOff x="381000" y="838200"/>
            <a:chExt cx="1371600" cy="5047536"/>
          </a:xfrm>
        </p:grpSpPr>
        <p:sp>
          <p:nvSpPr>
            <p:cNvPr id="4" name="Rectangle 3"/>
            <p:cNvSpPr/>
            <p:nvPr/>
          </p:nvSpPr>
          <p:spPr>
            <a:xfrm>
              <a:off x="381000" y="889090"/>
              <a:ext cx="1371600" cy="256032"/>
            </a:xfrm>
            <a:prstGeom prst="rect">
              <a:avLst/>
            </a:prstGeom>
            <a:solidFill>
              <a:srgbClr val="F6882E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6826" y="838200"/>
              <a:ext cx="1325774" cy="5047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Modalities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Receptive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r>
                <a:rPr lang="en-US" dirty="0" smtClean="0"/>
                <a:t>Productive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/>
            </a:p>
            <a:p>
              <a:r>
                <a:rPr lang="en-US" dirty="0" smtClean="0"/>
                <a:t>Interactive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200" y="76200"/>
            <a:ext cx="74646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ELP Standards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8" name="Picture 7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56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3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5" name="Picture 4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22556" name="Group 28"/>
          <p:cNvGraphicFramePr>
            <a:graphicFrameLocks noGrp="1"/>
          </p:cNvGraphicFramePr>
          <p:nvPr>
            <p:ph type="tbl" idx="1"/>
          </p:nvPr>
        </p:nvGraphicFramePr>
        <p:xfrm>
          <a:off x="457200" y="1371600"/>
          <a:ext cx="7848600" cy="4751832"/>
        </p:xfrm>
        <a:graphic>
          <a:graphicData uri="http://schemas.openxmlformats.org/drawingml/2006/table">
            <a:tbl>
              <a:tblPr/>
              <a:tblGrid>
                <a:gridCol w="2252839"/>
                <a:gridCol w="2398183"/>
                <a:gridCol w="3197578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Listening to Repeat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Listening to Understand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Listening for Communication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Poems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Dialogues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Listen &amp; answer comprehension questions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Listen and take notes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Dialogues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Lectures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TV shows/videos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Communicative games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Information-gap activities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Interviews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Cooperative problem-solving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4" name="TextBox 7"/>
          <p:cNvSpPr txBox="1">
            <a:spLocks noChangeArrowheads="1"/>
          </p:cNvSpPr>
          <p:nvPr/>
        </p:nvSpPr>
        <p:spPr bwMode="auto">
          <a:xfrm>
            <a:off x="76200" y="101025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Listening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5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25629" name="Group 29"/>
          <p:cNvGraphicFramePr>
            <a:graphicFrameLocks noGrp="1"/>
          </p:cNvGraphicFramePr>
          <p:nvPr>
            <p:ph type="tbl" idx="1"/>
          </p:nvPr>
        </p:nvGraphicFramePr>
        <p:xfrm>
          <a:off x="457200" y="1371600"/>
          <a:ext cx="7848601" cy="3681984"/>
        </p:xfrm>
        <a:graphic>
          <a:graphicData uri="http://schemas.openxmlformats.org/drawingml/2006/table">
            <a:tbl>
              <a:tblPr/>
              <a:tblGrid>
                <a:gridCol w="2398184"/>
                <a:gridCol w="2688872"/>
                <a:gridCol w="2761545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Guided Practice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Communicative Practice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Free Conversation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Dialogues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Mini-conversations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Role plays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Strip stories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Simulations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Guessing games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Brainstorming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Interviews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Surveys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Discussion groups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Debates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Panel discussions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Storytelling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92" name="TextBox 7"/>
          <p:cNvSpPr txBox="1">
            <a:spLocks noChangeArrowheads="1"/>
          </p:cNvSpPr>
          <p:nvPr/>
        </p:nvSpPr>
        <p:spPr bwMode="auto">
          <a:xfrm>
            <a:off x="76200" y="101025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Speaking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7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25629" name="Group 29"/>
          <p:cNvGraphicFramePr>
            <a:graphicFrameLocks noGrp="1"/>
          </p:cNvGraphicFramePr>
          <p:nvPr>
            <p:ph type="tbl" idx="1"/>
          </p:nvPr>
        </p:nvGraphicFramePr>
        <p:xfrm>
          <a:off x="457200" y="990600"/>
          <a:ext cx="8229600" cy="545592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Pre-reading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During-reading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Post-reading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Build background knowledge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Relate to students’ lives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Pre-teach vocabulary and concepts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Examine text organization 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Modify the text to make it accessible for ELLs (e.g., highlighting, drawing diagrams, adding notes in native language, making an audiotape)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Using Headings and Subheadings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Vocabulary Strategies/Clustering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Jigsaw Procedure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Learning Logs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Graphic Organizers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Illustrating Stories and Poems/Story</a:t>
                      </a:r>
                      <a:r>
                        <a:rPr lang="en-US" sz="2000" baseline="0" dirty="0" smtClean="0"/>
                        <a:t> Mapping</a:t>
                      </a:r>
                      <a:endParaRPr lang="en-US" sz="2000" dirty="0" smtClean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Journals/learning logs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Photo essays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Written and oral collaborative research projects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Developing Scripts for Readers’ Theater 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Adapting Stories into Plays and Film Scripts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0" name="TextBox 4"/>
          <p:cNvSpPr txBox="1">
            <a:spLocks noChangeArrowheads="1"/>
          </p:cNvSpPr>
          <p:nvPr/>
        </p:nvSpPr>
        <p:spPr bwMode="auto">
          <a:xfrm>
            <a:off x="76200" y="101025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5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7772400" cy="6019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6553200"/>
              </a:tblGrid>
              <a:tr h="390966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</a:rPr>
                        <a:t>MOST SUPPORT</a:t>
                      </a:r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7390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 </a:t>
                      </a:r>
                    </a:p>
                    <a:p>
                      <a:pPr algn="ctr"/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The teacher demonstrates</a:t>
                      </a:r>
                      <a:r>
                        <a:rPr lang="en-US" sz="2000" baseline="0" dirty="0" smtClean="0"/>
                        <a:t> the writing of a text, discussing his/her thinking as he/she writes</a:t>
                      </a:r>
                      <a:endParaRPr 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817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Shared </a:t>
                      </a:r>
                    </a:p>
                    <a:p>
                      <a:pPr algn="ctr"/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The teacher records a text that the children dictate; supports student generation of ideas by asking questions and reflecting on text content, development, organization, conventions, etc.</a:t>
                      </a:r>
                      <a:endParaRPr lang="en-US" sz="2000" dirty="0"/>
                    </a:p>
                  </a:txBody>
                  <a:tcPr anchor="ctr"/>
                </a:tc>
              </a:tr>
              <a:tr h="10604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Choral </a:t>
                      </a:r>
                    </a:p>
                    <a:p>
                      <a:pPr algn="ctr"/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Teacher and children write a text together;</a:t>
                      </a:r>
                      <a:r>
                        <a:rPr lang="en-US" sz="2000" baseline="0" dirty="0" smtClean="0"/>
                        <a:t> teacher and individual students take turns generating and recording new ideas</a:t>
                      </a:r>
                      <a:endParaRPr lang="en-US" sz="2000" dirty="0"/>
                    </a:p>
                  </a:txBody>
                  <a:tcPr anchor="ctr"/>
                </a:tc>
              </a:tr>
              <a:tr h="7390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Guided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writing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Individual children write a text, with the teacher providing support as necessary</a:t>
                      </a:r>
                      <a:endParaRPr lang="en-US" sz="2000" dirty="0"/>
                    </a:p>
                  </a:txBody>
                  <a:tcPr anchor="ctr"/>
                </a:tc>
              </a:tr>
              <a:tr h="6748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Paired </a:t>
                      </a:r>
                    </a:p>
                    <a:p>
                      <a:pPr algn="ctr"/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Two children write a text together</a:t>
                      </a:r>
                      <a:endParaRPr lang="en-US" sz="2000" dirty="0"/>
                    </a:p>
                  </a:txBody>
                  <a:tcPr anchor="ctr"/>
                </a:tc>
              </a:tr>
              <a:tr h="64268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Independent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Each child writes a text independently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66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</a:rPr>
                        <a:t>LEAST SUPPORT</a:t>
                      </a:r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28675" name="TextBox 9"/>
          <p:cNvSpPr txBox="1">
            <a:spLocks noChangeArrowheads="1"/>
          </p:cNvSpPr>
          <p:nvPr/>
        </p:nvSpPr>
        <p:spPr bwMode="auto">
          <a:xfrm>
            <a:off x="76200" y="101025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Writing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962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Identify activities that encourage students to practice…</a:t>
            </a:r>
          </a:p>
          <a:p>
            <a:pPr lvl="1" fontAlgn="auto"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n-US" sz="4000" b="1" dirty="0" smtClean="0">
                <a:solidFill>
                  <a:srgbClr val="00B050"/>
                </a:solidFill>
              </a:rPr>
              <a:t>Listening</a:t>
            </a:r>
          </a:p>
          <a:p>
            <a:pPr lvl="1" fontAlgn="auto"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n-US" sz="40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FF00"/>
                </a:solidFill>
              </a:rPr>
              <a:t>Speaking</a:t>
            </a:r>
          </a:p>
          <a:p>
            <a:pPr lvl="1" fontAlgn="auto"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n-US" sz="4000" b="1" dirty="0" smtClean="0">
                <a:solidFill>
                  <a:srgbClr val="FF0066"/>
                </a:solidFill>
              </a:rPr>
              <a:t>Reading</a:t>
            </a:r>
          </a:p>
          <a:p>
            <a:pPr lvl="1" fontAlgn="auto"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n-US" sz="4000" b="1" dirty="0" smtClean="0">
                <a:solidFill>
                  <a:srgbClr val="FF3300"/>
                </a:solidFill>
              </a:rPr>
              <a:t>Writing</a:t>
            </a:r>
          </a:p>
        </p:txBody>
      </p:sp>
      <p:grpSp>
        <p:nvGrpSpPr>
          <p:cNvPr id="30722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5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76200" y="101025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Look at the lessons you have developed so far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geriatesol.org/_/rsrc/1254259693142/frameworks/fump-/form-meaning-use-framework/FMUimage.png?height=200&amp;width=198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438400" y="3124200"/>
            <a:ext cx="34544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69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148947"/>
            <a:ext cx="82296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Authentic Formative Assessment</a:t>
            </a:r>
          </a:p>
          <a:p>
            <a:endParaRPr lang="en-US" dirty="0">
              <a:latin typeface="Calibri" pitchFamily="34" charset="0"/>
            </a:endParaRPr>
          </a:p>
          <a:p>
            <a:pPr marL="344488"/>
            <a:r>
              <a:rPr lang="en-US" sz="2400" dirty="0">
                <a:latin typeface="Calibri" pitchFamily="34" charset="0"/>
              </a:rPr>
              <a:t>closely monitoring ELL’s language </a:t>
            </a:r>
            <a:r>
              <a:rPr lang="en-US" sz="2400" dirty="0" smtClean="0">
                <a:latin typeface="Calibri" pitchFamily="34" charset="0"/>
              </a:rPr>
              <a:t>development </a:t>
            </a:r>
            <a:endParaRPr lang="en-US" sz="2400" dirty="0">
              <a:latin typeface="Calibri" pitchFamily="34" charset="0"/>
            </a:endParaRPr>
          </a:p>
          <a:p>
            <a:pPr marL="344488"/>
            <a:r>
              <a:rPr lang="en-US" sz="2400" dirty="0">
                <a:latin typeface="Calibri" pitchFamily="34" charset="0"/>
              </a:rPr>
              <a:t>   by observing their ability to listen, speak, read, and write </a:t>
            </a:r>
          </a:p>
          <a:p>
            <a:pPr marL="344488"/>
            <a:r>
              <a:rPr lang="en-US" sz="2400" dirty="0">
                <a:latin typeface="Calibri" pitchFamily="34" charset="0"/>
              </a:rPr>
              <a:t>        in order to be a part of the class and do their school work.</a:t>
            </a:r>
          </a:p>
          <a:p>
            <a:pPr marL="344488"/>
            <a:endParaRPr lang="en-US" sz="2400" dirty="0">
              <a:latin typeface="Calibri" pitchFamily="34" charset="0"/>
            </a:endParaRPr>
          </a:p>
          <a:p>
            <a:pPr marL="344488"/>
            <a:r>
              <a:rPr lang="en-US" sz="2400" dirty="0">
                <a:latin typeface="Calibri" pitchFamily="34" charset="0"/>
              </a:rPr>
              <a:t>Authentic</a:t>
            </a:r>
          </a:p>
          <a:p>
            <a:pPr marL="344488"/>
            <a:r>
              <a:rPr lang="en-US" sz="2400" dirty="0">
                <a:latin typeface="Calibri" pitchFamily="34" charset="0"/>
              </a:rPr>
              <a:t>assessment tasks are real, communicative uses of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grade: Kara, Teal , Erica, Casey and </a:t>
            </a:r>
            <a:r>
              <a:rPr lang="en-US" dirty="0" smtClean="0"/>
              <a:t>Beth/Tracy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grade: Vanessa, Rebecca and </a:t>
            </a:r>
            <a:r>
              <a:rPr lang="en-US" dirty="0" smtClean="0"/>
              <a:t>Beth/Tracy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grade: Bobbie, Brittany, Kristy, </a:t>
            </a:r>
            <a:r>
              <a:rPr lang="en-US" dirty="0" err="1" smtClean="0"/>
              <a:t>Larrisa</a:t>
            </a:r>
            <a:r>
              <a:rPr lang="en-US" dirty="0" smtClean="0"/>
              <a:t> and </a:t>
            </a:r>
            <a:r>
              <a:rPr lang="en-US" dirty="0" smtClean="0"/>
              <a:t>Beth/Tracy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dirty="0" smtClean="0"/>
              <a:t>Some Ways </a:t>
            </a:r>
            <a:r>
              <a:rPr lang="en-US" sz="3200" dirty="0"/>
              <a:t>to Assess ELLs in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Oral </a:t>
            </a:r>
            <a:r>
              <a:rPr lang="en-US" sz="3200" dirty="0"/>
              <a:t>Language, </a:t>
            </a:r>
            <a:r>
              <a:rPr lang="en-US" sz="3200" dirty="0" smtClean="0"/>
              <a:t>Reading, </a:t>
            </a:r>
            <a:r>
              <a:rPr lang="en-US" sz="3200" dirty="0"/>
              <a:t>and Writing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3962400" cy="495300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u="sng" dirty="0"/>
              <a:t>Oral </a:t>
            </a:r>
            <a:r>
              <a:rPr lang="en-US" sz="2400" b="1" u="sng" dirty="0" smtClean="0"/>
              <a:t>Language (List &amp; Speak)</a:t>
            </a:r>
            <a:endParaRPr lang="en-US" sz="2400" b="1" u="sng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informal conferencing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observation during cooperative activities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interview—Q </a:t>
            </a:r>
            <a:r>
              <a:rPr lang="en-US" sz="2400" dirty="0"/>
              <a:t>&amp; </a:t>
            </a:r>
            <a:r>
              <a:rPr lang="en-US" sz="2400" dirty="0" smtClean="0"/>
              <a:t>A</a:t>
            </a:r>
            <a:endParaRPr lang="en-US" sz="24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picture-cued </a:t>
            </a:r>
            <a:r>
              <a:rPr lang="en-US" sz="2400" dirty="0" smtClean="0"/>
              <a:t>descriptions</a:t>
            </a:r>
            <a:endParaRPr lang="en-US" sz="24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story-telling/relating </a:t>
            </a:r>
            <a:r>
              <a:rPr lang="en-US" sz="2400" dirty="0"/>
              <a:t>events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impromptu role plays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debates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various oral presentations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video </a:t>
            </a:r>
            <a:r>
              <a:rPr lang="en-US" sz="2400" dirty="0"/>
              <a:t>production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i="1" dirty="0" smtClean="0">
                <a:solidFill>
                  <a:srgbClr val="C00000"/>
                </a:solidFill>
              </a:rPr>
              <a:t>What else?</a:t>
            </a:r>
            <a:endParaRPr lang="en-US" sz="2400" i="1" dirty="0">
              <a:solidFill>
                <a:srgbClr val="C00000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600200"/>
            <a:ext cx="4724400" cy="4953000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u="sng" dirty="0"/>
              <a:t>Reading and Writing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graphic </a:t>
            </a:r>
            <a:r>
              <a:rPr lang="en-US" sz="1800" dirty="0"/>
              <a:t>organizers to classify words or phrases 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sequencing pictures, sentences, or paragraphs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drawing based on written text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matching words with pictures, words, phrases, sentences; matching sentences with paragraphs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underlining or highlighting main ideas or supporting details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cloze </a:t>
            </a:r>
            <a:r>
              <a:rPr lang="en-US" sz="1800" dirty="0" smtClean="0"/>
              <a:t>exercises, miscue analysis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discussion groups, comprehension ?s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essays </a:t>
            </a:r>
            <a:r>
              <a:rPr lang="en-US" sz="1800" dirty="0"/>
              <a:t>(expository, persuasive)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narratives </a:t>
            </a:r>
            <a:r>
              <a:rPr lang="en-US" sz="1800" dirty="0"/>
              <a:t>(real or fictional)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summaries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notes, journals, </a:t>
            </a:r>
            <a:r>
              <a:rPr lang="en-US" sz="1800" dirty="0"/>
              <a:t>and logs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portfolio of writing </a:t>
            </a:r>
            <a:r>
              <a:rPr lang="en-US" sz="1800" dirty="0" smtClean="0"/>
              <a:t>samples</a:t>
            </a:r>
            <a:endParaRPr lang="en-US" sz="1800" dirty="0"/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i="1" dirty="0" smtClean="0">
                <a:solidFill>
                  <a:srgbClr val="C00000"/>
                </a:solidFill>
              </a:rPr>
              <a:t>What else?</a:t>
            </a:r>
            <a:endParaRPr lang="en-US" sz="1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839200" cy="685800"/>
          </a:xfrm>
        </p:spPr>
        <p:txBody>
          <a:bodyPr/>
          <a:lstStyle/>
          <a:p>
            <a:pPr algn="l"/>
            <a:r>
              <a:rPr lang="en-US" sz="3200" dirty="0" smtClean="0"/>
              <a:t>Look at the lessons you have developed 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Identify ways you can assess your ELLs in these areas:</a:t>
            </a:r>
          </a:p>
          <a:p>
            <a:pPr lvl="1" fontAlgn="auto">
              <a:spcAft>
                <a:spcPts val="18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Oral Language (</a:t>
            </a:r>
            <a:r>
              <a:rPr lang="en-US" b="1" dirty="0" smtClean="0">
                <a:solidFill>
                  <a:srgbClr val="00B050"/>
                </a:solidFill>
              </a:rPr>
              <a:t>Listening</a:t>
            </a:r>
            <a:r>
              <a:rPr lang="en-US" dirty="0" smtClean="0"/>
              <a:t> and </a:t>
            </a:r>
            <a:r>
              <a:rPr lang="en-US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FF00"/>
                </a:solidFill>
              </a:rPr>
              <a:t>Speaking</a:t>
            </a:r>
            <a:r>
              <a:rPr lang="en-US" dirty="0" smtClean="0"/>
              <a:t>)</a:t>
            </a:r>
          </a:p>
          <a:p>
            <a:pPr lvl="1" fontAlgn="auto">
              <a:spcAft>
                <a:spcPts val="180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FF0066"/>
                </a:solidFill>
              </a:rPr>
              <a:t>Reading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3300"/>
                </a:solidFill>
              </a:rPr>
              <a:t>Writing</a:t>
            </a:r>
          </a:p>
        </p:txBody>
      </p:sp>
      <p:grpSp>
        <p:nvGrpSpPr>
          <p:cNvPr id="36867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5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200" y="101025"/>
            <a:ext cx="7848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r>
              <a:rPr lang="en-US" sz="3200" dirty="0">
                <a:latin typeface="+mj-lt"/>
                <a:cs typeface="+mn-cs"/>
              </a:rPr>
              <a:t>Speaking and Writing </a:t>
            </a:r>
            <a:r>
              <a:rPr lang="en-US" sz="3200" dirty="0" smtClean="0">
                <a:latin typeface="+mj-lt"/>
                <a:cs typeface="+mn-cs"/>
              </a:rPr>
              <a:t>Rubric</a:t>
            </a:r>
            <a:endParaRPr lang="en-US" sz="32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4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6" name="Picture 2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22237"/>
            <a:ext cx="7924800" cy="792163"/>
          </a:xfrm>
        </p:spPr>
        <p:txBody>
          <a:bodyPr/>
          <a:lstStyle/>
          <a:p>
            <a:pPr algn="l"/>
            <a:r>
              <a:rPr lang="en-US" sz="3200" dirty="0" smtClean="0"/>
              <a:t>Effective Practices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7724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smtClean="0"/>
              <a:t>Use daily teaching events</a:t>
            </a:r>
          </a:p>
          <a:p>
            <a:pPr>
              <a:spcAft>
                <a:spcPts val="1200"/>
              </a:spcAft>
            </a:pPr>
            <a:r>
              <a:rPr lang="en-US" sz="2800" smtClean="0"/>
              <a:t>Match assessments to instructional practices</a:t>
            </a:r>
          </a:p>
          <a:p>
            <a:pPr>
              <a:spcAft>
                <a:spcPts val="1200"/>
              </a:spcAft>
            </a:pPr>
            <a:r>
              <a:rPr lang="en-US" sz="2800" smtClean="0"/>
              <a:t>Use a variety of tools</a:t>
            </a:r>
          </a:p>
          <a:p>
            <a:pPr>
              <a:spcAft>
                <a:spcPts val="1200"/>
              </a:spcAft>
            </a:pPr>
            <a:r>
              <a:rPr lang="en-US" sz="2800" smtClean="0"/>
              <a:t>Use assessment to plan instruction</a:t>
            </a:r>
          </a:p>
          <a:p>
            <a:r>
              <a:rPr lang="en-US" sz="2800" smtClean="0"/>
              <a:t>Make assessments recursive</a:t>
            </a:r>
          </a:p>
          <a:p>
            <a:endParaRPr lang="en-US" sz="2800" smtClean="0"/>
          </a:p>
          <a:p>
            <a:endParaRPr lang="en-US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5257800" y="3810000"/>
          <a:ext cx="2667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76200"/>
            <a:ext cx="74646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Reflection and Discussion:</a:t>
            </a:r>
          </a:p>
          <a:p>
            <a:r>
              <a:rPr lang="en-US" sz="3200" dirty="0" smtClean="0">
                <a:latin typeface="Calibri" pitchFamily="34" charset="0"/>
              </a:rPr>
              <a:t>	</a:t>
            </a:r>
            <a:r>
              <a:rPr lang="en-US" sz="2400" dirty="0" smtClean="0">
                <a:latin typeface="Calibri" pitchFamily="34" charset="0"/>
              </a:rPr>
              <a:t>How is the Push-in ELD </a:t>
            </a:r>
            <a:r>
              <a:rPr lang="en-US" sz="2400" dirty="0" smtClean="0">
                <a:latin typeface="Calibri" pitchFamily="34" charset="0"/>
              </a:rPr>
              <a:t>Model </a:t>
            </a:r>
            <a:r>
              <a:rPr lang="en-US" sz="2400" dirty="0" smtClean="0">
                <a:latin typeface="Calibri" pitchFamily="34" charset="0"/>
              </a:rPr>
              <a:t>working?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8153400" y="4763"/>
            <a:ext cx="1020763" cy="6858000"/>
            <a:chOff x="7891160" y="-176561"/>
            <a:chExt cx="1020335" cy="6858000"/>
          </a:xfrm>
        </p:grpSpPr>
        <p:pic>
          <p:nvPicPr>
            <p:cNvPr id="14" name="Picture 13" descr="C:\Users\Rob\AppData\Local\Microsoft\Windows\Temporary Internet Files\Content.IE5\FVXFMXHO\MP900439527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44325"/>
            <a:stretch/>
          </p:blipFill>
          <p:spPr bwMode="auto">
            <a:xfrm>
              <a:off x="7891160" y="-176561"/>
              <a:ext cx="988740" cy="685242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7921310" y="-176561"/>
              <a:ext cx="990185" cy="68580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600200"/>
            <a:ext cx="8009805" cy="4505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2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research says…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 recent  study, a school district in Wisconsin adopted a fully collaborative co-teaching model for the instruction of English learners that resulted in increases in English proficiency levels of 28 percent in just 3 years (</a:t>
            </a:r>
            <a:r>
              <a:rPr lang="en-US" dirty="0" err="1"/>
              <a:t>Honigsfeld</a:t>
            </a:r>
            <a:r>
              <a:rPr lang="en-US" dirty="0"/>
              <a:t> &amp; Dove, 2012).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53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ELLs</a:t>
            </a:r>
          </a:p>
          <a:p>
            <a:r>
              <a:rPr lang="en-US" dirty="0" smtClean="0"/>
              <a:t>Academic and social benefits:</a:t>
            </a:r>
          </a:p>
          <a:p>
            <a:pPr lvl="1"/>
            <a:r>
              <a:rPr lang="en-US" dirty="0" smtClean="0"/>
              <a:t>Remain in the classroom with peers </a:t>
            </a:r>
          </a:p>
          <a:p>
            <a:pPr lvl="1"/>
            <a:r>
              <a:rPr lang="en-US" dirty="0" smtClean="0"/>
              <a:t>Are exposed to mainstream content in the context of ELD</a:t>
            </a:r>
          </a:p>
          <a:p>
            <a:pPr lvl="1"/>
            <a:r>
              <a:rPr lang="en-US" dirty="0" smtClean="0"/>
              <a:t>Receive an expanded and enriched curriculum tailored to their needs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Teachers</a:t>
            </a:r>
          </a:p>
          <a:p>
            <a:r>
              <a:rPr lang="en-US" dirty="0" smtClean="0"/>
              <a:t>More willing to try new and creative ideas</a:t>
            </a:r>
          </a:p>
          <a:p>
            <a:r>
              <a:rPr lang="en-US" dirty="0" smtClean="0"/>
              <a:t>Empowerment as a result of shared decision-making</a:t>
            </a:r>
          </a:p>
          <a:p>
            <a:r>
              <a:rPr lang="en-US" dirty="0" smtClean="0"/>
              <a:t>Co-planning helped teachers create new connections across the curriculum</a:t>
            </a:r>
          </a:p>
          <a:p>
            <a:pPr marL="0" indent="0" algn="r">
              <a:buNone/>
            </a:pPr>
            <a:r>
              <a:rPr lang="en-US" sz="2000" dirty="0" smtClean="0"/>
              <a:t>(Martin-Beltran </a:t>
            </a:r>
            <a:r>
              <a:rPr lang="en-US" sz="2000" dirty="0"/>
              <a:t>&amp; </a:t>
            </a:r>
            <a:r>
              <a:rPr lang="en-US" sz="2000" dirty="0" err="1"/>
              <a:t>Peercy</a:t>
            </a:r>
            <a:r>
              <a:rPr lang="en-US" sz="2000" dirty="0"/>
              <a:t>, </a:t>
            </a:r>
            <a:r>
              <a:rPr lang="en-US" sz="2000" dirty="0" smtClean="0"/>
              <a:t>2012)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711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ESL </a:t>
            </a:r>
            <a:r>
              <a:rPr lang="en-US" dirty="0" smtClean="0"/>
              <a:t>teachers cite some concerns... 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do not want to lose ownership of their students </a:t>
            </a:r>
            <a:endParaRPr lang="en-US" dirty="0" smtClean="0"/>
          </a:p>
          <a:p>
            <a:pPr lvl="1"/>
            <a:r>
              <a:rPr lang="en-US" dirty="0" smtClean="0"/>
              <a:t>Should not be </a:t>
            </a:r>
            <a:r>
              <a:rPr lang="en-US" dirty="0"/>
              <a:t>relegated to the status of an aide. </a:t>
            </a:r>
            <a:endParaRPr lang="en-US" dirty="0" smtClean="0"/>
          </a:p>
          <a:p>
            <a:pPr lvl="1"/>
            <a:r>
              <a:rPr lang="en-US" dirty="0" smtClean="0"/>
              <a:t>Collaboration can be </a:t>
            </a:r>
            <a:r>
              <a:rPr lang="en-US" dirty="0"/>
              <a:t>a lot of additional work </a:t>
            </a:r>
            <a:r>
              <a:rPr lang="en-US" dirty="0" smtClean="0"/>
              <a:t>if </a:t>
            </a:r>
            <a:r>
              <a:rPr lang="en-US" dirty="0"/>
              <a:t>they are co-teaching with several different teachers.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 algn="r">
              <a:buNone/>
            </a:pPr>
            <a:r>
              <a:rPr lang="en-US" dirty="0"/>
              <a:t>(Haynes, 2007)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culture of collaboration…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Elements necessary </a:t>
            </a:r>
            <a:r>
              <a:rPr lang="en-US" dirty="0"/>
              <a:t>for sustainment of collaboration: </a:t>
            </a:r>
            <a:endParaRPr lang="en-US" dirty="0" smtClean="0"/>
          </a:p>
          <a:p>
            <a:r>
              <a:rPr lang="en-US" dirty="0" smtClean="0"/>
              <a:t>feeling </a:t>
            </a:r>
            <a:r>
              <a:rPr lang="en-US" dirty="0"/>
              <a:t>valued, </a:t>
            </a:r>
            <a:r>
              <a:rPr lang="en-US" dirty="0" smtClean="0"/>
              <a:t>a sense </a:t>
            </a:r>
            <a:r>
              <a:rPr lang="en-US" dirty="0"/>
              <a:t>of </a:t>
            </a:r>
            <a:r>
              <a:rPr lang="en-US" dirty="0" smtClean="0"/>
              <a:t>belonging</a:t>
            </a:r>
          </a:p>
          <a:p>
            <a:r>
              <a:rPr lang="en-US" dirty="0" smtClean="0"/>
              <a:t>contextual </a:t>
            </a:r>
            <a:r>
              <a:rPr lang="en-US" dirty="0"/>
              <a:t>conditions such as </a:t>
            </a:r>
            <a:r>
              <a:rPr lang="en-US" dirty="0" smtClean="0"/>
              <a:t>administrative support </a:t>
            </a:r>
            <a:r>
              <a:rPr lang="en-US" dirty="0"/>
              <a:t>and scheduled time for </a:t>
            </a:r>
            <a:r>
              <a:rPr lang="en-US" dirty="0" smtClean="0"/>
              <a:t>collaboration</a:t>
            </a:r>
          </a:p>
          <a:p>
            <a:r>
              <a:rPr lang="en-US" dirty="0" smtClean="0"/>
              <a:t>equal </a:t>
            </a:r>
            <a:r>
              <a:rPr lang="en-US" dirty="0"/>
              <a:t>status </a:t>
            </a:r>
            <a:r>
              <a:rPr lang="en-US" dirty="0" smtClean="0"/>
              <a:t>as collaborators</a:t>
            </a:r>
            <a:r>
              <a:rPr lang="en-US" dirty="0"/>
              <a:t>, being willing to </a:t>
            </a:r>
            <a:r>
              <a:rPr lang="en-US" dirty="0" smtClean="0"/>
              <a:t>collaborate</a:t>
            </a:r>
          </a:p>
          <a:p>
            <a:r>
              <a:rPr lang="en-US" dirty="0" smtClean="0"/>
              <a:t>sharing </a:t>
            </a:r>
            <a:r>
              <a:rPr lang="en-US" dirty="0"/>
              <a:t>a </a:t>
            </a:r>
            <a:r>
              <a:rPr lang="en-US" dirty="0" smtClean="0"/>
              <a:t>sense of </a:t>
            </a:r>
            <a:r>
              <a:rPr lang="en-US" dirty="0"/>
              <a:t>ownership of </a:t>
            </a:r>
            <a:r>
              <a:rPr lang="en-US" dirty="0" smtClean="0"/>
              <a:t>and responsibility </a:t>
            </a:r>
            <a:r>
              <a:rPr lang="en-US" dirty="0"/>
              <a:t>for educating </a:t>
            </a:r>
            <a:r>
              <a:rPr lang="en-US" dirty="0" smtClean="0"/>
              <a:t>ELLs</a:t>
            </a:r>
          </a:p>
          <a:p>
            <a:pPr marL="0" indent="0" algn="r">
              <a:buNone/>
            </a:pPr>
            <a:r>
              <a:rPr lang="en-US" dirty="0" smtClean="0"/>
              <a:t>(</a:t>
            </a:r>
            <a:r>
              <a:rPr lang="en-US" dirty="0"/>
              <a:t>Bell &amp; </a:t>
            </a:r>
            <a:r>
              <a:rPr lang="en-US" dirty="0" err="1"/>
              <a:t>Baecher</a:t>
            </a:r>
            <a:r>
              <a:rPr lang="en-US" dirty="0"/>
              <a:t>, 2012)</a:t>
            </a:r>
          </a:p>
        </p:txBody>
      </p:sp>
    </p:spTree>
    <p:extLst>
      <p:ext uri="{BB962C8B-B14F-4D97-AF65-F5344CB8AC3E}">
        <p14:creationId xmlns:p14="http://schemas.microsoft.com/office/powerpoint/2010/main" val="118983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848600" cy="7921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Models for </a:t>
            </a:r>
            <a:r>
              <a:rPr lang="en-US" sz="3200" dirty="0" err="1" smtClean="0"/>
              <a:t>ELD</a:t>
            </a:r>
            <a:r>
              <a:rPr lang="en-US" sz="3200" dirty="0" smtClean="0"/>
              <a:t> in the Content Classroom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74559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/>
              <a:t>ELD</a:t>
            </a:r>
            <a:endParaRPr lang="en-US" sz="3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14321"/>
            <a:ext cx="4040188" cy="39512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Teach </a:t>
            </a:r>
            <a:r>
              <a:rPr lang="en-US" sz="2000" b="1" dirty="0" smtClean="0">
                <a:solidFill>
                  <a:srgbClr val="CC6600"/>
                </a:solidFill>
              </a:rPr>
              <a:t>new language</a:t>
            </a:r>
          </a:p>
          <a:p>
            <a:r>
              <a:rPr lang="en-US" sz="2000" dirty="0" smtClean="0"/>
              <a:t>Recycle/review/practice </a:t>
            </a:r>
            <a:r>
              <a:rPr lang="en-US" sz="2000" b="1" dirty="0" smtClean="0">
                <a:solidFill>
                  <a:srgbClr val="CC6600"/>
                </a:solidFill>
              </a:rPr>
              <a:t>familiar content</a:t>
            </a:r>
          </a:p>
          <a:p>
            <a:r>
              <a:rPr lang="en-US" sz="2000" dirty="0" smtClean="0"/>
              <a:t>Use </a:t>
            </a:r>
            <a:r>
              <a:rPr lang="en-US" sz="2000" b="1" dirty="0" smtClean="0">
                <a:solidFill>
                  <a:srgbClr val="CC6600"/>
                </a:solidFill>
              </a:rPr>
              <a:t>ELP standards </a:t>
            </a:r>
            <a:r>
              <a:rPr lang="en-US" sz="2000" dirty="0" smtClean="0"/>
              <a:t>to guide instruction</a:t>
            </a:r>
          </a:p>
          <a:p>
            <a:pPr lvl="1"/>
            <a:r>
              <a:rPr lang="en-US" sz="1800" dirty="0" smtClean="0"/>
              <a:t>Forms and Functions</a:t>
            </a:r>
          </a:p>
          <a:p>
            <a:pPr lvl="1"/>
            <a:r>
              <a:rPr lang="en-US" sz="1800" dirty="0" smtClean="0"/>
              <a:t>Differentiated instruction according to proficiency levels of ELL students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274559"/>
            <a:ext cx="4041775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800" dirty="0" smtClean="0"/>
              <a:t>Content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914321"/>
            <a:ext cx="4041775" cy="3951288"/>
          </a:xfrm>
        </p:spPr>
        <p:txBody>
          <a:bodyPr/>
          <a:lstStyle/>
          <a:p>
            <a:r>
              <a:rPr lang="en-US" sz="2000" dirty="0" smtClean="0"/>
              <a:t>Teach </a:t>
            </a:r>
            <a:r>
              <a:rPr lang="en-US" sz="2000" b="1" dirty="0" smtClean="0">
                <a:solidFill>
                  <a:srgbClr val="CC6600"/>
                </a:solidFill>
              </a:rPr>
              <a:t>new content</a:t>
            </a:r>
          </a:p>
          <a:p>
            <a:r>
              <a:rPr lang="en-US" sz="2000" dirty="0" smtClean="0"/>
              <a:t>Recycle/review/practice </a:t>
            </a:r>
            <a:r>
              <a:rPr lang="en-US" sz="2000" b="1" dirty="0" smtClean="0">
                <a:solidFill>
                  <a:srgbClr val="CC6600"/>
                </a:solidFill>
              </a:rPr>
              <a:t>familiar language</a:t>
            </a:r>
          </a:p>
          <a:p>
            <a:r>
              <a:rPr lang="en-US" sz="2000" dirty="0" smtClean="0"/>
              <a:t>Use </a:t>
            </a:r>
            <a:r>
              <a:rPr lang="en-US" sz="2000" b="1" dirty="0" smtClean="0">
                <a:solidFill>
                  <a:srgbClr val="CC6600"/>
                </a:solidFill>
              </a:rPr>
              <a:t>content standards </a:t>
            </a:r>
            <a:r>
              <a:rPr lang="en-US" sz="2000" dirty="0" smtClean="0"/>
              <a:t>to guide instruction</a:t>
            </a:r>
          </a:p>
          <a:p>
            <a:pPr lvl="1"/>
            <a:r>
              <a:rPr lang="en-US" sz="1800" dirty="0"/>
              <a:t>L</a:t>
            </a:r>
            <a:r>
              <a:rPr lang="en-US" sz="1800" dirty="0" smtClean="0"/>
              <a:t>iteracy, Science, Social </a:t>
            </a:r>
            <a:r>
              <a:rPr lang="en-US" sz="1800" dirty="0"/>
              <a:t>S</a:t>
            </a:r>
            <a:r>
              <a:rPr lang="en-US" sz="1800" dirty="0" smtClean="0"/>
              <a:t>tudies, Math</a:t>
            </a:r>
          </a:p>
          <a:p>
            <a:pPr lvl="1"/>
            <a:r>
              <a:rPr lang="en-US" sz="1800" dirty="0" smtClean="0"/>
              <a:t>“Sheltered strategies” used to make content accessible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17704"/>
            <a:ext cx="2365375" cy="152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97245"/>
            <a:ext cx="2590800" cy="136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3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98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896</Words>
  <Application>Microsoft Office PowerPoint</Application>
  <PresentationFormat>On-screen Show (4:3)</PresentationFormat>
  <Paragraphs>247</Paragraphs>
  <Slides>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Presentation Schedule</vt:lpstr>
      <vt:lpstr>PowerPoint Presentation</vt:lpstr>
      <vt:lpstr>What the research says…</vt:lpstr>
      <vt:lpstr>Benefits</vt:lpstr>
      <vt:lpstr>Challenges</vt:lpstr>
      <vt:lpstr>Creating culture of collaboration…</vt:lpstr>
      <vt:lpstr>Models for ELD in the Content Classroom</vt:lpstr>
      <vt:lpstr>PowerPoint Presentation</vt:lpstr>
      <vt:lpstr>PowerPoint Presentation</vt:lpstr>
      <vt:lpstr>An important principle to remember…</vt:lpstr>
      <vt:lpstr>Oracy and Literacy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Ways to Assess ELLs in  Oral Language, Reading, and Writing</vt:lpstr>
      <vt:lpstr>Look at the lessons you have developed so far…</vt:lpstr>
      <vt:lpstr>PowerPoint Presentation</vt:lpstr>
      <vt:lpstr>Effective Practices</vt:lpstr>
      <vt:lpstr>Presentations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A. Troyer</dc:creator>
  <cp:lastModifiedBy>Maria Dantas-Whitney</cp:lastModifiedBy>
  <cp:revision>83</cp:revision>
  <dcterms:created xsi:type="dcterms:W3CDTF">2013-06-23T16:01:38Z</dcterms:created>
  <dcterms:modified xsi:type="dcterms:W3CDTF">2014-10-10T06:27:24Z</dcterms:modified>
</cp:coreProperties>
</file>