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24" r:id="rId2"/>
    <p:sldId id="434" r:id="rId3"/>
    <p:sldId id="425" r:id="rId4"/>
    <p:sldId id="426" r:id="rId5"/>
    <p:sldId id="427" r:id="rId6"/>
    <p:sldId id="428" r:id="rId7"/>
    <p:sldId id="429" r:id="rId8"/>
    <p:sldId id="430" r:id="rId9"/>
    <p:sldId id="431" r:id="rId10"/>
    <p:sldId id="432" r:id="rId11"/>
    <p:sldId id="433" r:id="rId12"/>
    <p:sldId id="421" r:id="rId13"/>
    <p:sldId id="419" r:id="rId14"/>
    <p:sldId id="420" r:id="rId15"/>
    <p:sldId id="361" r:id="rId16"/>
    <p:sldId id="397" r:id="rId17"/>
    <p:sldId id="398" r:id="rId18"/>
    <p:sldId id="399" r:id="rId19"/>
    <p:sldId id="401" r:id="rId20"/>
    <p:sldId id="402" r:id="rId21"/>
    <p:sldId id="403" r:id="rId22"/>
    <p:sldId id="404" r:id="rId23"/>
    <p:sldId id="405" r:id="rId24"/>
    <p:sldId id="436" r:id="rId25"/>
    <p:sldId id="407" r:id="rId26"/>
    <p:sldId id="408" r:id="rId27"/>
    <p:sldId id="409" r:id="rId28"/>
    <p:sldId id="410" r:id="rId29"/>
    <p:sldId id="411" r:id="rId30"/>
    <p:sldId id="412" r:id="rId31"/>
    <p:sldId id="413" r:id="rId32"/>
    <p:sldId id="414" r:id="rId33"/>
    <p:sldId id="437"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99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52" autoAdjust="0"/>
    <p:restoredTop sz="94686" autoAdjust="0"/>
  </p:normalViewPr>
  <p:slideViewPr>
    <p:cSldViewPr>
      <p:cViewPr>
        <p:scale>
          <a:sx n="54" d="100"/>
          <a:sy n="54" d="100"/>
        </p:scale>
        <p:origin x="-848"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cat>
            <c:strRef>
              <c:f>Sheet1!$A$1:$B$1</c:f>
              <c:strCache>
                <c:ptCount val="2"/>
                <c:pt idx="0">
                  <c:v>conv</c:v>
                </c:pt>
                <c:pt idx="1">
                  <c:v>acad</c:v>
                </c:pt>
              </c:strCache>
            </c:strRef>
          </c:cat>
          <c:val>
            <c:numRef>
              <c:f>Sheet1!$A$2:$B$2</c:f>
              <c:numCache>
                <c:formatCode>General</c:formatCode>
                <c:ptCount val="2"/>
                <c:pt idx="0">
                  <c:v>58</c:v>
                </c:pt>
                <c:pt idx="1">
                  <c:v>152</c:v>
                </c:pt>
              </c:numCache>
            </c:numRef>
          </c:val>
        </c:ser>
        <c:dLbls>
          <c:showLegendKey val="0"/>
          <c:showVal val="0"/>
          <c:showCatName val="0"/>
          <c:showSerName val="0"/>
          <c:showPercent val="0"/>
          <c:showBubbleSize val="0"/>
        </c:dLbls>
        <c:gapWidth val="150"/>
        <c:axId val="105428864"/>
        <c:axId val="105430400"/>
      </c:barChart>
      <c:catAx>
        <c:axId val="105428864"/>
        <c:scaling>
          <c:orientation val="minMax"/>
        </c:scaling>
        <c:delete val="0"/>
        <c:axPos val="b"/>
        <c:majorTickMark val="out"/>
        <c:minorTickMark val="none"/>
        <c:tickLblPos val="nextTo"/>
        <c:txPr>
          <a:bodyPr/>
          <a:lstStyle/>
          <a:p>
            <a:pPr>
              <a:defRPr sz="2400" baseline="0"/>
            </a:pPr>
            <a:endParaRPr lang="en-US"/>
          </a:p>
        </c:txPr>
        <c:crossAx val="105430400"/>
        <c:crosses val="autoZero"/>
        <c:auto val="1"/>
        <c:lblAlgn val="ctr"/>
        <c:lblOffset val="100"/>
        <c:noMultiLvlLbl val="0"/>
      </c:catAx>
      <c:valAx>
        <c:axId val="105430400"/>
        <c:scaling>
          <c:orientation val="minMax"/>
          <c:max val="180"/>
          <c:min val="0"/>
        </c:scaling>
        <c:delete val="0"/>
        <c:axPos val="l"/>
        <c:majorGridlines/>
        <c:numFmt formatCode="General" sourceLinked="1"/>
        <c:majorTickMark val="out"/>
        <c:minorTickMark val="none"/>
        <c:tickLblPos val="nextTo"/>
        <c:txPr>
          <a:bodyPr/>
          <a:lstStyle/>
          <a:p>
            <a:pPr>
              <a:defRPr sz="1400" baseline="0"/>
            </a:pPr>
            <a:endParaRPr lang="en-US"/>
          </a:p>
        </c:txPr>
        <c:crossAx val="105428864"/>
        <c:crosses val="autoZero"/>
        <c:crossBetween val="between"/>
        <c:majorUnit val="20"/>
      </c:valAx>
    </c:plotArea>
    <c:plotVisOnly val="1"/>
    <c:dispBlanksAs val="gap"/>
    <c:showDLblsOverMax val="0"/>
  </c:chart>
  <c:spPr>
    <a:ln>
      <a:solidFill>
        <a:schemeClr val="tx1"/>
      </a:solidFill>
    </a:ln>
  </c:sp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B58DC2-2A9B-43AB-89C2-5B5DF353298B}" type="doc">
      <dgm:prSet loTypeId="urn:microsoft.com/office/officeart/2005/8/layout/cycle8" loCatId="cycle" qsTypeId="urn:microsoft.com/office/officeart/2005/8/quickstyle/simple1" qsCatId="simple" csTypeId="urn:microsoft.com/office/officeart/2005/8/colors/accent1_2" csCatId="accent1" phldr="1"/>
      <dgm:spPr/>
    </dgm:pt>
    <dgm:pt modelId="{82838231-FC7C-40DF-B239-87F16561985F}">
      <dgm:prSet phldrT="[Text]"/>
      <dgm:spPr/>
      <dgm:t>
        <a:bodyPr/>
        <a:lstStyle/>
        <a:p>
          <a:r>
            <a:rPr lang="en-US" dirty="0" smtClean="0"/>
            <a:t>MEANING/</a:t>
          </a:r>
        </a:p>
        <a:p>
          <a:r>
            <a:rPr lang="en-US" dirty="0" smtClean="0"/>
            <a:t>SEMANTICS</a:t>
          </a:r>
          <a:endParaRPr lang="en-US" dirty="0"/>
        </a:p>
      </dgm:t>
    </dgm:pt>
    <dgm:pt modelId="{AE81E421-7A8F-4877-94A3-83F0290185AB}" type="parTrans" cxnId="{79F92EE6-2EB3-40AC-B81C-3FF64F7AD673}">
      <dgm:prSet/>
      <dgm:spPr/>
      <dgm:t>
        <a:bodyPr/>
        <a:lstStyle/>
        <a:p>
          <a:endParaRPr lang="en-US"/>
        </a:p>
      </dgm:t>
    </dgm:pt>
    <dgm:pt modelId="{EB5ACDEF-EB26-4E06-8203-9E1E7C826EB7}" type="sibTrans" cxnId="{79F92EE6-2EB3-40AC-B81C-3FF64F7AD673}">
      <dgm:prSet/>
      <dgm:spPr/>
      <dgm:t>
        <a:bodyPr/>
        <a:lstStyle/>
        <a:p>
          <a:endParaRPr lang="en-US"/>
        </a:p>
      </dgm:t>
    </dgm:pt>
    <dgm:pt modelId="{9C4E6B5A-6232-4A25-B233-9F3C842CE784}">
      <dgm:prSet phldrT="[Text]"/>
      <dgm:spPr/>
      <dgm:t>
        <a:bodyPr/>
        <a:lstStyle/>
        <a:p>
          <a:r>
            <a:rPr lang="en-US" dirty="0" smtClean="0"/>
            <a:t>USE/</a:t>
          </a:r>
        </a:p>
        <a:p>
          <a:r>
            <a:rPr lang="en-US" dirty="0" smtClean="0"/>
            <a:t>PRAGMATICS</a:t>
          </a:r>
          <a:endParaRPr lang="en-US" dirty="0"/>
        </a:p>
      </dgm:t>
    </dgm:pt>
    <dgm:pt modelId="{B8DDB57A-1A3F-4976-9180-FF074D526DC3}" type="parTrans" cxnId="{3D1AD70D-E7A9-4829-948E-E9F482B0387F}">
      <dgm:prSet/>
      <dgm:spPr/>
      <dgm:t>
        <a:bodyPr/>
        <a:lstStyle/>
        <a:p>
          <a:endParaRPr lang="en-US"/>
        </a:p>
      </dgm:t>
    </dgm:pt>
    <dgm:pt modelId="{647D2285-EAD9-4A85-8B8C-9BAE26AC9C44}" type="sibTrans" cxnId="{3D1AD70D-E7A9-4829-948E-E9F482B0387F}">
      <dgm:prSet/>
      <dgm:spPr/>
      <dgm:t>
        <a:bodyPr/>
        <a:lstStyle/>
        <a:p>
          <a:endParaRPr lang="en-US"/>
        </a:p>
      </dgm:t>
    </dgm:pt>
    <dgm:pt modelId="{1A253A48-1404-4F7B-B398-CFEA82E13CB1}">
      <dgm:prSet phldrT="[Text]" custT="1"/>
      <dgm:spPr/>
      <dgm:t>
        <a:bodyPr/>
        <a:lstStyle/>
        <a:p>
          <a:r>
            <a:rPr lang="en-US" sz="2400" dirty="0" smtClean="0"/>
            <a:t>FORM/</a:t>
          </a:r>
        </a:p>
        <a:p>
          <a:r>
            <a:rPr lang="en-US" sz="2400" dirty="0" smtClean="0"/>
            <a:t>STRUCTURE</a:t>
          </a:r>
          <a:endParaRPr lang="en-US" sz="2400" dirty="0"/>
        </a:p>
      </dgm:t>
    </dgm:pt>
    <dgm:pt modelId="{BAF310BB-DD95-49D1-9D46-005E98E8C90D}" type="parTrans" cxnId="{CFC0FEEB-03B6-4729-ABD0-DD6BAD6CC635}">
      <dgm:prSet/>
      <dgm:spPr/>
      <dgm:t>
        <a:bodyPr/>
        <a:lstStyle/>
        <a:p>
          <a:endParaRPr lang="en-US"/>
        </a:p>
      </dgm:t>
    </dgm:pt>
    <dgm:pt modelId="{4C868936-C63D-4F52-9245-C00341C9B898}" type="sibTrans" cxnId="{CFC0FEEB-03B6-4729-ABD0-DD6BAD6CC635}">
      <dgm:prSet/>
      <dgm:spPr/>
      <dgm:t>
        <a:bodyPr/>
        <a:lstStyle/>
        <a:p>
          <a:endParaRPr lang="en-US"/>
        </a:p>
      </dgm:t>
    </dgm:pt>
    <dgm:pt modelId="{C2641BB1-09F8-45D9-A965-5A4F93C7E11A}" type="pres">
      <dgm:prSet presAssocID="{5FB58DC2-2A9B-43AB-89C2-5B5DF353298B}" presName="compositeShape" presStyleCnt="0">
        <dgm:presLayoutVars>
          <dgm:chMax val="7"/>
          <dgm:dir/>
          <dgm:resizeHandles val="exact"/>
        </dgm:presLayoutVars>
      </dgm:prSet>
      <dgm:spPr/>
    </dgm:pt>
    <dgm:pt modelId="{E5F7A835-DCA3-429F-93AB-8426DD13B6F2}" type="pres">
      <dgm:prSet presAssocID="{5FB58DC2-2A9B-43AB-89C2-5B5DF353298B}" presName="wedge1" presStyleLbl="node1" presStyleIdx="0" presStyleCnt="3"/>
      <dgm:spPr/>
      <dgm:t>
        <a:bodyPr/>
        <a:lstStyle/>
        <a:p>
          <a:endParaRPr lang="en-US"/>
        </a:p>
      </dgm:t>
    </dgm:pt>
    <dgm:pt modelId="{56646BAE-6F8E-4090-B9EB-BB685F226B02}" type="pres">
      <dgm:prSet presAssocID="{5FB58DC2-2A9B-43AB-89C2-5B5DF353298B}" presName="dummy1a" presStyleCnt="0"/>
      <dgm:spPr/>
    </dgm:pt>
    <dgm:pt modelId="{0AADF66E-2CA2-412F-AD2A-D63FD7CD2A0B}" type="pres">
      <dgm:prSet presAssocID="{5FB58DC2-2A9B-43AB-89C2-5B5DF353298B}" presName="dummy1b" presStyleCnt="0"/>
      <dgm:spPr/>
    </dgm:pt>
    <dgm:pt modelId="{6E69AA1B-943D-44C9-A792-EEC4E13CA627}" type="pres">
      <dgm:prSet presAssocID="{5FB58DC2-2A9B-43AB-89C2-5B5DF353298B}" presName="wedge1Tx" presStyleLbl="node1" presStyleIdx="0" presStyleCnt="3">
        <dgm:presLayoutVars>
          <dgm:chMax val="0"/>
          <dgm:chPref val="0"/>
          <dgm:bulletEnabled val="1"/>
        </dgm:presLayoutVars>
      </dgm:prSet>
      <dgm:spPr/>
      <dgm:t>
        <a:bodyPr/>
        <a:lstStyle/>
        <a:p>
          <a:endParaRPr lang="en-US"/>
        </a:p>
      </dgm:t>
    </dgm:pt>
    <dgm:pt modelId="{BCD56551-F94B-45AF-A6A1-174977A33DC4}" type="pres">
      <dgm:prSet presAssocID="{5FB58DC2-2A9B-43AB-89C2-5B5DF353298B}" presName="wedge2" presStyleLbl="node1" presStyleIdx="1" presStyleCnt="3"/>
      <dgm:spPr/>
      <dgm:t>
        <a:bodyPr/>
        <a:lstStyle/>
        <a:p>
          <a:endParaRPr lang="en-US"/>
        </a:p>
      </dgm:t>
    </dgm:pt>
    <dgm:pt modelId="{34A69262-5A58-4A03-8B54-1B9F3B9F2EEB}" type="pres">
      <dgm:prSet presAssocID="{5FB58DC2-2A9B-43AB-89C2-5B5DF353298B}" presName="dummy2a" presStyleCnt="0"/>
      <dgm:spPr/>
    </dgm:pt>
    <dgm:pt modelId="{6DB40EFD-6CB8-4E89-96D4-97F848732773}" type="pres">
      <dgm:prSet presAssocID="{5FB58DC2-2A9B-43AB-89C2-5B5DF353298B}" presName="dummy2b" presStyleCnt="0"/>
      <dgm:spPr/>
    </dgm:pt>
    <dgm:pt modelId="{2A92F4CF-0E7B-4E45-ABED-8C043D72632F}" type="pres">
      <dgm:prSet presAssocID="{5FB58DC2-2A9B-43AB-89C2-5B5DF353298B}" presName="wedge2Tx" presStyleLbl="node1" presStyleIdx="1" presStyleCnt="3">
        <dgm:presLayoutVars>
          <dgm:chMax val="0"/>
          <dgm:chPref val="0"/>
          <dgm:bulletEnabled val="1"/>
        </dgm:presLayoutVars>
      </dgm:prSet>
      <dgm:spPr/>
      <dgm:t>
        <a:bodyPr/>
        <a:lstStyle/>
        <a:p>
          <a:endParaRPr lang="en-US"/>
        </a:p>
      </dgm:t>
    </dgm:pt>
    <dgm:pt modelId="{B3250019-0CBD-429C-A4C9-EDE20F3AD796}" type="pres">
      <dgm:prSet presAssocID="{5FB58DC2-2A9B-43AB-89C2-5B5DF353298B}" presName="wedge3" presStyleLbl="node1" presStyleIdx="2" presStyleCnt="3"/>
      <dgm:spPr/>
      <dgm:t>
        <a:bodyPr/>
        <a:lstStyle/>
        <a:p>
          <a:endParaRPr lang="en-US"/>
        </a:p>
      </dgm:t>
    </dgm:pt>
    <dgm:pt modelId="{822175EE-48D5-4AE4-80BF-1C7041625539}" type="pres">
      <dgm:prSet presAssocID="{5FB58DC2-2A9B-43AB-89C2-5B5DF353298B}" presName="dummy3a" presStyleCnt="0"/>
      <dgm:spPr/>
    </dgm:pt>
    <dgm:pt modelId="{AC81EE35-396F-4F17-9D27-04A95E4CB896}" type="pres">
      <dgm:prSet presAssocID="{5FB58DC2-2A9B-43AB-89C2-5B5DF353298B}" presName="dummy3b" presStyleCnt="0"/>
      <dgm:spPr/>
    </dgm:pt>
    <dgm:pt modelId="{C211C2D9-A95D-47FE-B6D6-648556AB8CB4}" type="pres">
      <dgm:prSet presAssocID="{5FB58DC2-2A9B-43AB-89C2-5B5DF353298B}" presName="wedge3Tx" presStyleLbl="node1" presStyleIdx="2" presStyleCnt="3">
        <dgm:presLayoutVars>
          <dgm:chMax val="0"/>
          <dgm:chPref val="0"/>
          <dgm:bulletEnabled val="1"/>
        </dgm:presLayoutVars>
      </dgm:prSet>
      <dgm:spPr/>
      <dgm:t>
        <a:bodyPr/>
        <a:lstStyle/>
        <a:p>
          <a:endParaRPr lang="en-US"/>
        </a:p>
      </dgm:t>
    </dgm:pt>
    <dgm:pt modelId="{BB02FEAD-DFD0-47D5-A6CE-3860D62A3145}" type="pres">
      <dgm:prSet presAssocID="{EB5ACDEF-EB26-4E06-8203-9E1E7C826EB7}" presName="arrowWedge1" presStyleLbl="fgSibTrans2D1" presStyleIdx="0" presStyleCnt="3"/>
      <dgm:spPr/>
    </dgm:pt>
    <dgm:pt modelId="{604ED479-12C2-4575-8E80-521AD936D247}" type="pres">
      <dgm:prSet presAssocID="{647D2285-EAD9-4A85-8B8C-9BAE26AC9C44}" presName="arrowWedge2" presStyleLbl="fgSibTrans2D1" presStyleIdx="1" presStyleCnt="3"/>
      <dgm:spPr/>
      <dgm:t>
        <a:bodyPr/>
        <a:lstStyle/>
        <a:p>
          <a:endParaRPr lang="en-US"/>
        </a:p>
      </dgm:t>
    </dgm:pt>
    <dgm:pt modelId="{8A87DA75-FFD2-42FA-86C1-914C5A4B8238}" type="pres">
      <dgm:prSet presAssocID="{4C868936-C63D-4F52-9245-C00341C9B898}" presName="arrowWedge3" presStyleLbl="fgSibTrans2D1" presStyleIdx="2" presStyleCnt="3"/>
      <dgm:spPr/>
      <dgm:t>
        <a:bodyPr/>
        <a:lstStyle/>
        <a:p>
          <a:endParaRPr lang="en-US"/>
        </a:p>
      </dgm:t>
    </dgm:pt>
  </dgm:ptLst>
  <dgm:cxnLst>
    <dgm:cxn modelId="{CFC0FEEB-03B6-4729-ABD0-DD6BAD6CC635}" srcId="{5FB58DC2-2A9B-43AB-89C2-5B5DF353298B}" destId="{1A253A48-1404-4F7B-B398-CFEA82E13CB1}" srcOrd="2" destOrd="0" parTransId="{BAF310BB-DD95-49D1-9D46-005E98E8C90D}" sibTransId="{4C868936-C63D-4F52-9245-C00341C9B898}"/>
    <dgm:cxn modelId="{612614F0-3201-4074-8D30-E697A14F081C}" type="presOf" srcId="{82838231-FC7C-40DF-B239-87F16561985F}" destId="{E5F7A835-DCA3-429F-93AB-8426DD13B6F2}" srcOrd="0" destOrd="0" presId="urn:microsoft.com/office/officeart/2005/8/layout/cycle8"/>
    <dgm:cxn modelId="{7B22730D-258B-4A08-9F5D-D3901CCB4ED3}" type="presOf" srcId="{5FB58DC2-2A9B-43AB-89C2-5B5DF353298B}" destId="{C2641BB1-09F8-45D9-A965-5A4F93C7E11A}" srcOrd="0" destOrd="0" presId="urn:microsoft.com/office/officeart/2005/8/layout/cycle8"/>
    <dgm:cxn modelId="{3D1AD70D-E7A9-4829-948E-E9F482B0387F}" srcId="{5FB58DC2-2A9B-43AB-89C2-5B5DF353298B}" destId="{9C4E6B5A-6232-4A25-B233-9F3C842CE784}" srcOrd="1" destOrd="0" parTransId="{B8DDB57A-1A3F-4976-9180-FF074D526DC3}" sibTransId="{647D2285-EAD9-4A85-8B8C-9BAE26AC9C44}"/>
    <dgm:cxn modelId="{E9577127-2014-4314-830A-74C70A93E6C6}" type="presOf" srcId="{1A253A48-1404-4F7B-B398-CFEA82E13CB1}" destId="{C211C2D9-A95D-47FE-B6D6-648556AB8CB4}" srcOrd="1" destOrd="0" presId="urn:microsoft.com/office/officeart/2005/8/layout/cycle8"/>
    <dgm:cxn modelId="{EA11D91B-85DF-4BDA-A9BB-21DE41857B54}" type="presOf" srcId="{9C4E6B5A-6232-4A25-B233-9F3C842CE784}" destId="{2A92F4CF-0E7B-4E45-ABED-8C043D72632F}" srcOrd="1" destOrd="0" presId="urn:microsoft.com/office/officeart/2005/8/layout/cycle8"/>
    <dgm:cxn modelId="{2F153CE1-A9A3-4768-807A-AEAC7A75BF51}" type="presOf" srcId="{82838231-FC7C-40DF-B239-87F16561985F}" destId="{6E69AA1B-943D-44C9-A792-EEC4E13CA627}" srcOrd="1" destOrd="0" presId="urn:microsoft.com/office/officeart/2005/8/layout/cycle8"/>
    <dgm:cxn modelId="{DB4C5232-AED1-4FAE-9104-98B43EF70D72}" type="presOf" srcId="{9C4E6B5A-6232-4A25-B233-9F3C842CE784}" destId="{BCD56551-F94B-45AF-A6A1-174977A33DC4}" srcOrd="0" destOrd="0" presId="urn:microsoft.com/office/officeart/2005/8/layout/cycle8"/>
    <dgm:cxn modelId="{97E03060-A6FB-4DAD-8B8C-39770F15FE58}" type="presOf" srcId="{1A253A48-1404-4F7B-B398-CFEA82E13CB1}" destId="{B3250019-0CBD-429C-A4C9-EDE20F3AD796}" srcOrd="0" destOrd="0" presId="urn:microsoft.com/office/officeart/2005/8/layout/cycle8"/>
    <dgm:cxn modelId="{79F92EE6-2EB3-40AC-B81C-3FF64F7AD673}" srcId="{5FB58DC2-2A9B-43AB-89C2-5B5DF353298B}" destId="{82838231-FC7C-40DF-B239-87F16561985F}" srcOrd="0" destOrd="0" parTransId="{AE81E421-7A8F-4877-94A3-83F0290185AB}" sibTransId="{EB5ACDEF-EB26-4E06-8203-9E1E7C826EB7}"/>
    <dgm:cxn modelId="{670A19EA-DAFA-49EF-AA60-5E5BEAC094D5}" type="presParOf" srcId="{C2641BB1-09F8-45D9-A965-5A4F93C7E11A}" destId="{E5F7A835-DCA3-429F-93AB-8426DD13B6F2}" srcOrd="0" destOrd="0" presId="urn:microsoft.com/office/officeart/2005/8/layout/cycle8"/>
    <dgm:cxn modelId="{8D3569C8-613C-40C2-9C02-FFFE6F946AD9}" type="presParOf" srcId="{C2641BB1-09F8-45D9-A965-5A4F93C7E11A}" destId="{56646BAE-6F8E-4090-B9EB-BB685F226B02}" srcOrd="1" destOrd="0" presId="urn:microsoft.com/office/officeart/2005/8/layout/cycle8"/>
    <dgm:cxn modelId="{D43168C8-7E60-4DD5-B196-81D34568CA4E}" type="presParOf" srcId="{C2641BB1-09F8-45D9-A965-5A4F93C7E11A}" destId="{0AADF66E-2CA2-412F-AD2A-D63FD7CD2A0B}" srcOrd="2" destOrd="0" presId="urn:microsoft.com/office/officeart/2005/8/layout/cycle8"/>
    <dgm:cxn modelId="{BB42F41C-E456-437E-B325-1A7E6F7F3C8F}" type="presParOf" srcId="{C2641BB1-09F8-45D9-A965-5A4F93C7E11A}" destId="{6E69AA1B-943D-44C9-A792-EEC4E13CA627}" srcOrd="3" destOrd="0" presId="urn:microsoft.com/office/officeart/2005/8/layout/cycle8"/>
    <dgm:cxn modelId="{E14B8CDF-4767-4DF2-8959-B3FB4737107F}" type="presParOf" srcId="{C2641BB1-09F8-45D9-A965-5A4F93C7E11A}" destId="{BCD56551-F94B-45AF-A6A1-174977A33DC4}" srcOrd="4" destOrd="0" presId="urn:microsoft.com/office/officeart/2005/8/layout/cycle8"/>
    <dgm:cxn modelId="{253C5F09-7A72-40D7-A9CA-AB34FCA0EAB6}" type="presParOf" srcId="{C2641BB1-09F8-45D9-A965-5A4F93C7E11A}" destId="{34A69262-5A58-4A03-8B54-1B9F3B9F2EEB}" srcOrd="5" destOrd="0" presId="urn:microsoft.com/office/officeart/2005/8/layout/cycle8"/>
    <dgm:cxn modelId="{9BFDA365-890C-4C3B-A6A0-3348778EABE4}" type="presParOf" srcId="{C2641BB1-09F8-45D9-A965-5A4F93C7E11A}" destId="{6DB40EFD-6CB8-4E89-96D4-97F848732773}" srcOrd="6" destOrd="0" presId="urn:microsoft.com/office/officeart/2005/8/layout/cycle8"/>
    <dgm:cxn modelId="{38E31132-9965-4A2A-9CBB-8377D2B2067F}" type="presParOf" srcId="{C2641BB1-09F8-45D9-A965-5A4F93C7E11A}" destId="{2A92F4CF-0E7B-4E45-ABED-8C043D72632F}" srcOrd="7" destOrd="0" presId="urn:microsoft.com/office/officeart/2005/8/layout/cycle8"/>
    <dgm:cxn modelId="{D64C5F67-2948-469E-B799-289ABA4B98BE}" type="presParOf" srcId="{C2641BB1-09F8-45D9-A965-5A4F93C7E11A}" destId="{B3250019-0CBD-429C-A4C9-EDE20F3AD796}" srcOrd="8" destOrd="0" presId="urn:microsoft.com/office/officeart/2005/8/layout/cycle8"/>
    <dgm:cxn modelId="{114020AB-DB0F-4D9B-BDAF-EE81A31F6EEB}" type="presParOf" srcId="{C2641BB1-09F8-45D9-A965-5A4F93C7E11A}" destId="{822175EE-48D5-4AE4-80BF-1C7041625539}" srcOrd="9" destOrd="0" presId="urn:microsoft.com/office/officeart/2005/8/layout/cycle8"/>
    <dgm:cxn modelId="{63FEDA17-8337-4F06-889F-C56BB6C45BC1}" type="presParOf" srcId="{C2641BB1-09F8-45D9-A965-5A4F93C7E11A}" destId="{AC81EE35-396F-4F17-9D27-04A95E4CB896}" srcOrd="10" destOrd="0" presId="urn:microsoft.com/office/officeart/2005/8/layout/cycle8"/>
    <dgm:cxn modelId="{7262E75B-0259-420A-B88B-062D4C6DDE03}" type="presParOf" srcId="{C2641BB1-09F8-45D9-A965-5A4F93C7E11A}" destId="{C211C2D9-A95D-47FE-B6D6-648556AB8CB4}" srcOrd="11" destOrd="0" presId="urn:microsoft.com/office/officeart/2005/8/layout/cycle8"/>
    <dgm:cxn modelId="{8AA466A1-023B-4169-9610-3408141DB5A7}" type="presParOf" srcId="{C2641BB1-09F8-45D9-A965-5A4F93C7E11A}" destId="{BB02FEAD-DFD0-47D5-A6CE-3860D62A3145}" srcOrd="12" destOrd="0" presId="urn:microsoft.com/office/officeart/2005/8/layout/cycle8"/>
    <dgm:cxn modelId="{973FA920-4272-4829-804A-CED7F042B702}" type="presParOf" srcId="{C2641BB1-09F8-45D9-A965-5A4F93C7E11A}" destId="{604ED479-12C2-4575-8E80-521AD936D247}" srcOrd="13" destOrd="0" presId="urn:microsoft.com/office/officeart/2005/8/layout/cycle8"/>
    <dgm:cxn modelId="{D4D0B2CD-29B4-4CEB-BEF2-4803FFDBCAA0}" type="presParOf" srcId="{C2641BB1-09F8-45D9-A965-5A4F93C7E11A}" destId="{8A87DA75-FFD2-42FA-86C1-914C5A4B8238}"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B58DC2-2A9B-43AB-89C2-5B5DF353298B}" type="doc">
      <dgm:prSet loTypeId="urn:microsoft.com/office/officeart/2005/8/layout/cycle8" loCatId="cycle" qsTypeId="urn:microsoft.com/office/officeart/2005/8/quickstyle/simple1" qsCatId="simple" csTypeId="urn:microsoft.com/office/officeart/2005/8/colors/accent1_2" csCatId="accent1" phldr="1"/>
      <dgm:spPr/>
    </dgm:pt>
    <dgm:pt modelId="{82838231-FC7C-40DF-B239-87F16561985F}">
      <dgm:prSet phldrT="[Text]"/>
      <dgm:spPr/>
      <dgm:t>
        <a:bodyPr/>
        <a:lstStyle/>
        <a:p>
          <a:r>
            <a:rPr lang="en-US" dirty="0" smtClean="0"/>
            <a:t>MEANING/</a:t>
          </a:r>
        </a:p>
        <a:p>
          <a:r>
            <a:rPr lang="en-US" dirty="0" smtClean="0"/>
            <a:t>SEMANTICS</a:t>
          </a:r>
          <a:endParaRPr lang="en-US" dirty="0"/>
        </a:p>
      </dgm:t>
    </dgm:pt>
    <dgm:pt modelId="{AE81E421-7A8F-4877-94A3-83F0290185AB}" type="parTrans" cxnId="{79F92EE6-2EB3-40AC-B81C-3FF64F7AD673}">
      <dgm:prSet/>
      <dgm:spPr/>
      <dgm:t>
        <a:bodyPr/>
        <a:lstStyle/>
        <a:p>
          <a:endParaRPr lang="en-US"/>
        </a:p>
      </dgm:t>
    </dgm:pt>
    <dgm:pt modelId="{EB5ACDEF-EB26-4E06-8203-9E1E7C826EB7}" type="sibTrans" cxnId="{79F92EE6-2EB3-40AC-B81C-3FF64F7AD673}">
      <dgm:prSet/>
      <dgm:spPr/>
      <dgm:t>
        <a:bodyPr/>
        <a:lstStyle/>
        <a:p>
          <a:endParaRPr lang="en-US"/>
        </a:p>
      </dgm:t>
    </dgm:pt>
    <dgm:pt modelId="{9C4E6B5A-6232-4A25-B233-9F3C842CE784}">
      <dgm:prSet phldrT="[Text]"/>
      <dgm:spPr/>
      <dgm:t>
        <a:bodyPr/>
        <a:lstStyle/>
        <a:p>
          <a:r>
            <a:rPr lang="en-US" dirty="0" smtClean="0"/>
            <a:t>USE/</a:t>
          </a:r>
        </a:p>
        <a:p>
          <a:r>
            <a:rPr lang="en-US" dirty="0" smtClean="0"/>
            <a:t>PRAGMATICS</a:t>
          </a:r>
          <a:endParaRPr lang="en-US" dirty="0"/>
        </a:p>
      </dgm:t>
    </dgm:pt>
    <dgm:pt modelId="{B8DDB57A-1A3F-4976-9180-FF074D526DC3}" type="parTrans" cxnId="{3D1AD70D-E7A9-4829-948E-E9F482B0387F}">
      <dgm:prSet/>
      <dgm:spPr/>
      <dgm:t>
        <a:bodyPr/>
        <a:lstStyle/>
        <a:p>
          <a:endParaRPr lang="en-US"/>
        </a:p>
      </dgm:t>
    </dgm:pt>
    <dgm:pt modelId="{647D2285-EAD9-4A85-8B8C-9BAE26AC9C44}" type="sibTrans" cxnId="{3D1AD70D-E7A9-4829-948E-E9F482B0387F}">
      <dgm:prSet/>
      <dgm:spPr/>
      <dgm:t>
        <a:bodyPr/>
        <a:lstStyle/>
        <a:p>
          <a:endParaRPr lang="en-US"/>
        </a:p>
      </dgm:t>
    </dgm:pt>
    <dgm:pt modelId="{1A253A48-1404-4F7B-B398-CFEA82E13CB1}">
      <dgm:prSet phldrT="[Text]" custT="1"/>
      <dgm:spPr/>
      <dgm:t>
        <a:bodyPr/>
        <a:lstStyle/>
        <a:p>
          <a:r>
            <a:rPr lang="en-US" sz="2400" dirty="0" smtClean="0"/>
            <a:t>FORM/</a:t>
          </a:r>
        </a:p>
        <a:p>
          <a:r>
            <a:rPr lang="en-US" sz="2400" dirty="0" smtClean="0"/>
            <a:t>STRUCTURE</a:t>
          </a:r>
          <a:endParaRPr lang="en-US" sz="2400" dirty="0"/>
        </a:p>
      </dgm:t>
    </dgm:pt>
    <dgm:pt modelId="{BAF310BB-DD95-49D1-9D46-005E98E8C90D}" type="parTrans" cxnId="{CFC0FEEB-03B6-4729-ABD0-DD6BAD6CC635}">
      <dgm:prSet/>
      <dgm:spPr/>
      <dgm:t>
        <a:bodyPr/>
        <a:lstStyle/>
        <a:p>
          <a:endParaRPr lang="en-US"/>
        </a:p>
      </dgm:t>
    </dgm:pt>
    <dgm:pt modelId="{4C868936-C63D-4F52-9245-C00341C9B898}" type="sibTrans" cxnId="{CFC0FEEB-03B6-4729-ABD0-DD6BAD6CC635}">
      <dgm:prSet/>
      <dgm:spPr/>
      <dgm:t>
        <a:bodyPr/>
        <a:lstStyle/>
        <a:p>
          <a:endParaRPr lang="en-US"/>
        </a:p>
      </dgm:t>
    </dgm:pt>
    <dgm:pt modelId="{C2641BB1-09F8-45D9-A965-5A4F93C7E11A}" type="pres">
      <dgm:prSet presAssocID="{5FB58DC2-2A9B-43AB-89C2-5B5DF353298B}" presName="compositeShape" presStyleCnt="0">
        <dgm:presLayoutVars>
          <dgm:chMax val="7"/>
          <dgm:dir/>
          <dgm:resizeHandles val="exact"/>
        </dgm:presLayoutVars>
      </dgm:prSet>
      <dgm:spPr/>
    </dgm:pt>
    <dgm:pt modelId="{E5F7A835-DCA3-429F-93AB-8426DD13B6F2}" type="pres">
      <dgm:prSet presAssocID="{5FB58DC2-2A9B-43AB-89C2-5B5DF353298B}" presName="wedge1" presStyleLbl="node1" presStyleIdx="0" presStyleCnt="3"/>
      <dgm:spPr/>
      <dgm:t>
        <a:bodyPr/>
        <a:lstStyle/>
        <a:p>
          <a:endParaRPr lang="en-US"/>
        </a:p>
      </dgm:t>
    </dgm:pt>
    <dgm:pt modelId="{56646BAE-6F8E-4090-B9EB-BB685F226B02}" type="pres">
      <dgm:prSet presAssocID="{5FB58DC2-2A9B-43AB-89C2-5B5DF353298B}" presName="dummy1a" presStyleCnt="0"/>
      <dgm:spPr/>
    </dgm:pt>
    <dgm:pt modelId="{0AADF66E-2CA2-412F-AD2A-D63FD7CD2A0B}" type="pres">
      <dgm:prSet presAssocID="{5FB58DC2-2A9B-43AB-89C2-5B5DF353298B}" presName="dummy1b" presStyleCnt="0"/>
      <dgm:spPr/>
    </dgm:pt>
    <dgm:pt modelId="{6E69AA1B-943D-44C9-A792-EEC4E13CA627}" type="pres">
      <dgm:prSet presAssocID="{5FB58DC2-2A9B-43AB-89C2-5B5DF353298B}" presName="wedge1Tx" presStyleLbl="node1" presStyleIdx="0" presStyleCnt="3">
        <dgm:presLayoutVars>
          <dgm:chMax val="0"/>
          <dgm:chPref val="0"/>
          <dgm:bulletEnabled val="1"/>
        </dgm:presLayoutVars>
      </dgm:prSet>
      <dgm:spPr/>
      <dgm:t>
        <a:bodyPr/>
        <a:lstStyle/>
        <a:p>
          <a:endParaRPr lang="en-US"/>
        </a:p>
      </dgm:t>
    </dgm:pt>
    <dgm:pt modelId="{BCD56551-F94B-45AF-A6A1-174977A33DC4}" type="pres">
      <dgm:prSet presAssocID="{5FB58DC2-2A9B-43AB-89C2-5B5DF353298B}" presName="wedge2" presStyleLbl="node1" presStyleIdx="1" presStyleCnt="3"/>
      <dgm:spPr/>
      <dgm:t>
        <a:bodyPr/>
        <a:lstStyle/>
        <a:p>
          <a:endParaRPr lang="en-US"/>
        </a:p>
      </dgm:t>
    </dgm:pt>
    <dgm:pt modelId="{34A69262-5A58-4A03-8B54-1B9F3B9F2EEB}" type="pres">
      <dgm:prSet presAssocID="{5FB58DC2-2A9B-43AB-89C2-5B5DF353298B}" presName="dummy2a" presStyleCnt="0"/>
      <dgm:spPr/>
    </dgm:pt>
    <dgm:pt modelId="{6DB40EFD-6CB8-4E89-96D4-97F848732773}" type="pres">
      <dgm:prSet presAssocID="{5FB58DC2-2A9B-43AB-89C2-5B5DF353298B}" presName="dummy2b" presStyleCnt="0"/>
      <dgm:spPr/>
    </dgm:pt>
    <dgm:pt modelId="{2A92F4CF-0E7B-4E45-ABED-8C043D72632F}" type="pres">
      <dgm:prSet presAssocID="{5FB58DC2-2A9B-43AB-89C2-5B5DF353298B}" presName="wedge2Tx" presStyleLbl="node1" presStyleIdx="1" presStyleCnt="3">
        <dgm:presLayoutVars>
          <dgm:chMax val="0"/>
          <dgm:chPref val="0"/>
          <dgm:bulletEnabled val="1"/>
        </dgm:presLayoutVars>
      </dgm:prSet>
      <dgm:spPr/>
      <dgm:t>
        <a:bodyPr/>
        <a:lstStyle/>
        <a:p>
          <a:endParaRPr lang="en-US"/>
        </a:p>
      </dgm:t>
    </dgm:pt>
    <dgm:pt modelId="{B3250019-0CBD-429C-A4C9-EDE20F3AD796}" type="pres">
      <dgm:prSet presAssocID="{5FB58DC2-2A9B-43AB-89C2-5B5DF353298B}" presName="wedge3" presStyleLbl="node1" presStyleIdx="2" presStyleCnt="3"/>
      <dgm:spPr/>
      <dgm:t>
        <a:bodyPr/>
        <a:lstStyle/>
        <a:p>
          <a:endParaRPr lang="en-US"/>
        </a:p>
      </dgm:t>
    </dgm:pt>
    <dgm:pt modelId="{822175EE-48D5-4AE4-80BF-1C7041625539}" type="pres">
      <dgm:prSet presAssocID="{5FB58DC2-2A9B-43AB-89C2-5B5DF353298B}" presName="dummy3a" presStyleCnt="0"/>
      <dgm:spPr/>
    </dgm:pt>
    <dgm:pt modelId="{AC81EE35-396F-4F17-9D27-04A95E4CB896}" type="pres">
      <dgm:prSet presAssocID="{5FB58DC2-2A9B-43AB-89C2-5B5DF353298B}" presName="dummy3b" presStyleCnt="0"/>
      <dgm:spPr/>
    </dgm:pt>
    <dgm:pt modelId="{C211C2D9-A95D-47FE-B6D6-648556AB8CB4}" type="pres">
      <dgm:prSet presAssocID="{5FB58DC2-2A9B-43AB-89C2-5B5DF353298B}" presName="wedge3Tx" presStyleLbl="node1" presStyleIdx="2" presStyleCnt="3">
        <dgm:presLayoutVars>
          <dgm:chMax val="0"/>
          <dgm:chPref val="0"/>
          <dgm:bulletEnabled val="1"/>
        </dgm:presLayoutVars>
      </dgm:prSet>
      <dgm:spPr/>
      <dgm:t>
        <a:bodyPr/>
        <a:lstStyle/>
        <a:p>
          <a:endParaRPr lang="en-US"/>
        </a:p>
      </dgm:t>
    </dgm:pt>
    <dgm:pt modelId="{BB02FEAD-DFD0-47D5-A6CE-3860D62A3145}" type="pres">
      <dgm:prSet presAssocID="{EB5ACDEF-EB26-4E06-8203-9E1E7C826EB7}" presName="arrowWedge1" presStyleLbl="fgSibTrans2D1" presStyleIdx="0" presStyleCnt="3"/>
      <dgm:spPr/>
    </dgm:pt>
    <dgm:pt modelId="{604ED479-12C2-4575-8E80-521AD936D247}" type="pres">
      <dgm:prSet presAssocID="{647D2285-EAD9-4A85-8B8C-9BAE26AC9C44}" presName="arrowWedge2" presStyleLbl="fgSibTrans2D1" presStyleIdx="1" presStyleCnt="3"/>
      <dgm:spPr/>
      <dgm:t>
        <a:bodyPr/>
        <a:lstStyle/>
        <a:p>
          <a:endParaRPr lang="en-US"/>
        </a:p>
      </dgm:t>
    </dgm:pt>
    <dgm:pt modelId="{8A87DA75-FFD2-42FA-86C1-914C5A4B8238}" type="pres">
      <dgm:prSet presAssocID="{4C868936-C63D-4F52-9245-C00341C9B898}" presName="arrowWedge3" presStyleLbl="fgSibTrans2D1" presStyleIdx="2" presStyleCnt="3"/>
      <dgm:spPr/>
      <dgm:t>
        <a:bodyPr/>
        <a:lstStyle/>
        <a:p>
          <a:endParaRPr lang="en-US"/>
        </a:p>
      </dgm:t>
    </dgm:pt>
  </dgm:ptLst>
  <dgm:cxnLst>
    <dgm:cxn modelId="{74FCE2C8-EEAA-4ACE-9098-A94E864858A6}" type="presOf" srcId="{82838231-FC7C-40DF-B239-87F16561985F}" destId="{E5F7A835-DCA3-429F-93AB-8426DD13B6F2}" srcOrd="0" destOrd="0" presId="urn:microsoft.com/office/officeart/2005/8/layout/cycle8"/>
    <dgm:cxn modelId="{CFC0FEEB-03B6-4729-ABD0-DD6BAD6CC635}" srcId="{5FB58DC2-2A9B-43AB-89C2-5B5DF353298B}" destId="{1A253A48-1404-4F7B-B398-CFEA82E13CB1}" srcOrd="2" destOrd="0" parTransId="{BAF310BB-DD95-49D1-9D46-005E98E8C90D}" sibTransId="{4C868936-C63D-4F52-9245-C00341C9B898}"/>
    <dgm:cxn modelId="{77632925-1975-42FF-A2D4-2C119C3A9F26}" type="presOf" srcId="{5FB58DC2-2A9B-43AB-89C2-5B5DF353298B}" destId="{C2641BB1-09F8-45D9-A965-5A4F93C7E11A}" srcOrd="0" destOrd="0" presId="urn:microsoft.com/office/officeart/2005/8/layout/cycle8"/>
    <dgm:cxn modelId="{2C1DD696-E906-468A-8079-1BA441EF0C39}" type="presOf" srcId="{1A253A48-1404-4F7B-B398-CFEA82E13CB1}" destId="{B3250019-0CBD-429C-A4C9-EDE20F3AD796}" srcOrd="0" destOrd="0" presId="urn:microsoft.com/office/officeart/2005/8/layout/cycle8"/>
    <dgm:cxn modelId="{15DC4E8B-AA3D-489C-9509-D894501ADE74}" type="presOf" srcId="{1A253A48-1404-4F7B-B398-CFEA82E13CB1}" destId="{C211C2D9-A95D-47FE-B6D6-648556AB8CB4}" srcOrd="1" destOrd="0" presId="urn:microsoft.com/office/officeart/2005/8/layout/cycle8"/>
    <dgm:cxn modelId="{680ABDEF-F8FD-402B-ACEA-B1101BAB052E}" type="presOf" srcId="{82838231-FC7C-40DF-B239-87F16561985F}" destId="{6E69AA1B-943D-44C9-A792-EEC4E13CA627}" srcOrd="1" destOrd="0" presId="urn:microsoft.com/office/officeart/2005/8/layout/cycle8"/>
    <dgm:cxn modelId="{3D1AD70D-E7A9-4829-948E-E9F482B0387F}" srcId="{5FB58DC2-2A9B-43AB-89C2-5B5DF353298B}" destId="{9C4E6B5A-6232-4A25-B233-9F3C842CE784}" srcOrd="1" destOrd="0" parTransId="{B8DDB57A-1A3F-4976-9180-FF074D526DC3}" sibTransId="{647D2285-EAD9-4A85-8B8C-9BAE26AC9C44}"/>
    <dgm:cxn modelId="{3C9AF095-D454-4521-9A72-675D81CB5E3F}" type="presOf" srcId="{9C4E6B5A-6232-4A25-B233-9F3C842CE784}" destId="{BCD56551-F94B-45AF-A6A1-174977A33DC4}" srcOrd="0" destOrd="0" presId="urn:microsoft.com/office/officeart/2005/8/layout/cycle8"/>
    <dgm:cxn modelId="{79F92EE6-2EB3-40AC-B81C-3FF64F7AD673}" srcId="{5FB58DC2-2A9B-43AB-89C2-5B5DF353298B}" destId="{82838231-FC7C-40DF-B239-87F16561985F}" srcOrd="0" destOrd="0" parTransId="{AE81E421-7A8F-4877-94A3-83F0290185AB}" sibTransId="{EB5ACDEF-EB26-4E06-8203-9E1E7C826EB7}"/>
    <dgm:cxn modelId="{654C49AB-7921-4208-AC72-D7F77E9DDC3C}" type="presOf" srcId="{9C4E6B5A-6232-4A25-B233-9F3C842CE784}" destId="{2A92F4CF-0E7B-4E45-ABED-8C043D72632F}" srcOrd="1" destOrd="0" presId="urn:microsoft.com/office/officeart/2005/8/layout/cycle8"/>
    <dgm:cxn modelId="{2B5AE39D-D9D3-4C85-8361-ABAB80BDFE15}" type="presParOf" srcId="{C2641BB1-09F8-45D9-A965-5A4F93C7E11A}" destId="{E5F7A835-DCA3-429F-93AB-8426DD13B6F2}" srcOrd="0" destOrd="0" presId="urn:microsoft.com/office/officeart/2005/8/layout/cycle8"/>
    <dgm:cxn modelId="{157BD94B-9500-4F3B-8A1B-0833534C5E43}" type="presParOf" srcId="{C2641BB1-09F8-45D9-A965-5A4F93C7E11A}" destId="{56646BAE-6F8E-4090-B9EB-BB685F226B02}" srcOrd="1" destOrd="0" presId="urn:microsoft.com/office/officeart/2005/8/layout/cycle8"/>
    <dgm:cxn modelId="{07D5CDC7-016E-4A3C-89C1-7D0FC8689B22}" type="presParOf" srcId="{C2641BB1-09F8-45D9-A965-5A4F93C7E11A}" destId="{0AADF66E-2CA2-412F-AD2A-D63FD7CD2A0B}" srcOrd="2" destOrd="0" presId="urn:microsoft.com/office/officeart/2005/8/layout/cycle8"/>
    <dgm:cxn modelId="{D80A58D6-2BBE-410D-A90B-B4159105BCB7}" type="presParOf" srcId="{C2641BB1-09F8-45D9-A965-5A4F93C7E11A}" destId="{6E69AA1B-943D-44C9-A792-EEC4E13CA627}" srcOrd="3" destOrd="0" presId="urn:microsoft.com/office/officeart/2005/8/layout/cycle8"/>
    <dgm:cxn modelId="{B9EDF1B3-22CA-4C7B-A5BC-3E97C00414EA}" type="presParOf" srcId="{C2641BB1-09F8-45D9-A965-5A4F93C7E11A}" destId="{BCD56551-F94B-45AF-A6A1-174977A33DC4}" srcOrd="4" destOrd="0" presId="urn:microsoft.com/office/officeart/2005/8/layout/cycle8"/>
    <dgm:cxn modelId="{A94A6F6E-84FE-4B92-A575-87A4B95A4D35}" type="presParOf" srcId="{C2641BB1-09F8-45D9-A965-5A4F93C7E11A}" destId="{34A69262-5A58-4A03-8B54-1B9F3B9F2EEB}" srcOrd="5" destOrd="0" presId="urn:microsoft.com/office/officeart/2005/8/layout/cycle8"/>
    <dgm:cxn modelId="{DE989D70-4D80-4523-BDE2-57EB9CEFEAAF}" type="presParOf" srcId="{C2641BB1-09F8-45D9-A965-5A4F93C7E11A}" destId="{6DB40EFD-6CB8-4E89-96D4-97F848732773}" srcOrd="6" destOrd="0" presId="urn:microsoft.com/office/officeart/2005/8/layout/cycle8"/>
    <dgm:cxn modelId="{D339E48E-95BB-4B7C-B131-3E533FC9B0AD}" type="presParOf" srcId="{C2641BB1-09F8-45D9-A965-5A4F93C7E11A}" destId="{2A92F4CF-0E7B-4E45-ABED-8C043D72632F}" srcOrd="7" destOrd="0" presId="urn:microsoft.com/office/officeart/2005/8/layout/cycle8"/>
    <dgm:cxn modelId="{21803A7D-B7EC-4BDE-9E0B-BBDDA4472B49}" type="presParOf" srcId="{C2641BB1-09F8-45D9-A965-5A4F93C7E11A}" destId="{B3250019-0CBD-429C-A4C9-EDE20F3AD796}" srcOrd="8" destOrd="0" presId="urn:microsoft.com/office/officeart/2005/8/layout/cycle8"/>
    <dgm:cxn modelId="{04902713-3AA5-4147-B33D-D5005A63E2C9}" type="presParOf" srcId="{C2641BB1-09F8-45D9-A965-5A4F93C7E11A}" destId="{822175EE-48D5-4AE4-80BF-1C7041625539}" srcOrd="9" destOrd="0" presId="urn:microsoft.com/office/officeart/2005/8/layout/cycle8"/>
    <dgm:cxn modelId="{5A2CF7C0-0ACC-4EB7-9EB8-0A148C88CCE6}" type="presParOf" srcId="{C2641BB1-09F8-45D9-A965-5A4F93C7E11A}" destId="{AC81EE35-396F-4F17-9D27-04A95E4CB896}" srcOrd="10" destOrd="0" presId="urn:microsoft.com/office/officeart/2005/8/layout/cycle8"/>
    <dgm:cxn modelId="{AC5D4A42-267D-4830-ADBF-EC02201E8B5C}" type="presParOf" srcId="{C2641BB1-09F8-45D9-A965-5A4F93C7E11A}" destId="{C211C2D9-A95D-47FE-B6D6-648556AB8CB4}" srcOrd="11" destOrd="0" presId="urn:microsoft.com/office/officeart/2005/8/layout/cycle8"/>
    <dgm:cxn modelId="{EBE3CD68-02A4-452F-924E-2AA222EDEC89}" type="presParOf" srcId="{C2641BB1-09F8-45D9-A965-5A4F93C7E11A}" destId="{BB02FEAD-DFD0-47D5-A6CE-3860D62A3145}" srcOrd="12" destOrd="0" presId="urn:microsoft.com/office/officeart/2005/8/layout/cycle8"/>
    <dgm:cxn modelId="{4137F8D3-54CA-4C51-862C-3761E45AC869}" type="presParOf" srcId="{C2641BB1-09F8-45D9-A965-5A4F93C7E11A}" destId="{604ED479-12C2-4575-8E80-521AD936D247}" srcOrd="13" destOrd="0" presId="urn:microsoft.com/office/officeart/2005/8/layout/cycle8"/>
    <dgm:cxn modelId="{60041F03-D03A-4732-A151-86D2012CD0C0}" type="presParOf" srcId="{C2641BB1-09F8-45D9-A965-5A4F93C7E11A}" destId="{8A87DA75-FFD2-42FA-86C1-914C5A4B8238}"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F7A835-DCA3-429F-93AB-8426DD13B6F2}">
      <dsp:nvSpPr>
        <dsp:cNvPr id="0" name=""/>
        <dsp:cNvSpPr/>
      </dsp:nvSpPr>
      <dsp:spPr>
        <a:xfrm>
          <a:off x="1985337" y="343717"/>
          <a:ext cx="4441888" cy="4441888"/>
        </a:xfrm>
        <a:prstGeom prst="pie">
          <a:avLst>
            <a:gd name="adj1" fmla="val 16200000"/>
            <a:gd name="adj2" fmla="val 18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smtClean="0"/>
            <a:t>MEANING/</a:t>
          </a:r>
        </a:p>
        <a:p>
          <a:pPr lvl="0" algn="ctr" defTabSz="1111250">
            <a:lnSpc>
              <a:spcPct val="90000"/>
            </a:lnSpc>
            <a:spcBef>
              <a:spcPct val="0"/>
            </a:spcBef>
            <a:spcAft>
              <a:spcPct val="35000"/>
            </a:spcAft>
          </a:pPr>
          <a:r>
            <a:rPr lang="en-US" sz="2500" kern="1200" dirty="0" smtClean="0"/>
            <a:t>SEMANTICS</a:t>
          </a:r>
          <a:endParaRPr lang="en-US" sz="2500" kern="1200" dirty="0"/>
        </a:p>
      </dsp:txBody>
      <dsp:txXfrm>
        <a:off x="4326318" y="1284975"/>
        <a:ext cx="1586388" cy="1321990"/>
      </dsp:txXfrm>
    </dsp:sp>
    <dsp:sp modelId="{BCD56551-F94B-45AF-A6A1-174977A33DC4}">
      <dsp:nvSpPr>
        <dsp:cNvPr id="0" name=""/>
        <dsp:cNvSpPr/>
      </dsp:nvSpPr>
      <dsp:spPr>
        <a:xfrm>
          <a:off x="1893855" y="502356"/>
          <a:ext cx="4441888" cy="4441888"/>
        </a:xfrm>
        <a:prstGeom prst="pie">
          <a:avLst>
            <a:gd name="adj1" fmla="val 1800000"/>
            <a:gd name="adj2" fmla="val 90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smtClean="0"/>
            <a:t>USE/</a:t>
          </a:r>
        </a:p>
        <a:p>
          <a:pPr lvl="0" algn="ctr" defTabSz="1111250">
            <a:lnSpc>
              <a:spcPct val="90000"/>
            </a:lnSpc>
            <a:spcBef>
              <a:spcPct val="0"/>
            </a:spcBef>
            <a:spcAft>
              <a:spcPct val="35000"/>
            </a:spcAft>
          </a:pPr>
          <a:r>
            <a:rPr lang="en-US" sz="2500" kern="1200" dirty="0" smtClean="0"/>
            <a:t>PRAGMATICS</a:t>
          </a:r>
          <a:endParaRPr lang="en-US" sz="2500" kern="1200" dirty="0"/>
        </a:p>
      </dsp:txBody>
      <dsp:txXfrm>
        <a:off x="2951448" y="3384296"/>
        <a:ext cx="2379583" cy="1163351"/>
      </dsp:txXfrm>
    </dsp:sp>
    <dsp:sp modelId="{B3250019-0CBD-429C-A4C9-EDE20F3AD796}">
      <dsp:nvSpPr>
        <dsp:cNvPr id="0" name=""/>
        <dsp:cNvSpPr/>
      </dsp:nvSpPr>
      <dsp:spPr>
        <a:xfrm>
          <a:off x="1802373" y="343717"/>
          <a:ext cx="4441888" cy="4441888"/>
        </a:xfrm>
        <a:prstGeom prst="pie">
          <a:avLst>
            <a:gd name="adj1" fmla="val 90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FORM/</a:t>
          </a:r>
        </a:p>
        <a:p>
          <a:pPr lvl="0" algn="ctr" defTabSz="1066800">
            <a:lnSpc>
              <a:spcPct val="90000"/>
            </a:lnSpc>
            <a:spcBef>
              <a:spcPct val="0"/>
            </a:spcBef>
            <a:spcAft>
              <a:spcPct val="35000"/>
            </a:spcAft>
          </a:pPr>
          <a:r>
            <a:rPr lang="en-US" sz="2400" kern="1200" dirty="0" smtClean="0"/>
            <a:t>STRUCTURE</a:t>
          </a:r>
          <a:endParaRPr lang="en-US" sz="2400" kern="1200" dirty="0"/>
        </a:p>
      </dsp:txBody>
      <dsp:txXfrm>
        <a:off x="2316892" y="1284975"/>
        <a:ext cx="1586388" cy="1321990"/>
      </dsp:txXfrm>
    </dsp:sp>
    <dsp:sp modelId="{BB02FEAD-DFD0-47D5-A6CE-3860D62A3145}">
      <dsp:nvSpPr>
        <dsp:cNvPr id="0" name=""/>
        <dsp:cNvSpPr/>
      </dsp:nvSpPr>
      <dsp:spPr>
        <a:xfrm>
          <a:off x="1710729" y="68743"/>
          <a:ext cx="4991837" cy="4991837"/>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04ED479-12C2-4575-8E80-521AD936D247}">
      <dsp:nvSpPr>
        <dsp:cNvPr id="0" name=""/>
        <dsp:cNvSpPr/>
      </dsp:nvSpPr>
      <dsp:spPr>
        <a:xfrm>
          <a:off x="1618881" y="227101"/>
          <a:ext cx="4991837" cy="4991837"/>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A87DA75-FFD2-42FA-86C1-914C5A4B8238}">
      <dsp:nvSpPr>
        <dsp:cNvPr id="0" name=""/>
        <dsp:cNvSpPr/>
      </dsp:nvSpPr>
      <dsp:spPr>
        <a:xfrm>
          <a:off x="1527033" y="68743"/>
          <a:ext cx="4991837" cy="4991837"/>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F7A835-DCA3-429F-93AB-8426DD13B6F2}">
      <dsp:nvSpPr>
        <dsp:cNvPr id="0" name=""/>
        <dsp:cNvSpPr/>
      </dsp:nvSpPr>
      <dsp:spPr>
        <a:xfrm>
          <a:off x="1985337" y="343717"/>
          <a:ext cx="4441888" cy="4441888"/>
        </a:xfrm>
        <a:prstGeom prst="pie">
          <a:avLst>
            <a:gd name="adj1" fmla="val 16200000"/>
            <a:gd name="adj2" fmla="val 18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smtClean="0"/>
            <a:t>MEANING/</a:t>
          </a:r>
        </a:p>
        <a:p>
          <a:pPr lvl="0" algn="ctr" defTabSz="1111250">
            <a:lnSpc>
              <a:spcPct val="90000"/>
            </a:lnSpc>
            <a:spcBef>
              <a:spcPct val="0"/>
            </a:spcBef>
            <a:spcAft>
              <a:spcPct val="35000"/>
            </a:spcAft>
          </a:pPr>
          <a:r>
            <a:rPr lang="en-US" sz="2500" kern="1200" dirty="0" smtClean="0"/>
            <a:t>SEMANTICS</a:t>
          </a:r>
          <a:endParaRPr lang="en-US" sz="2500" kern="1200" dirty="0"/>
        </a:p>
      </dsp:txBody>
      <dsp:txXfrm>
        <a:off x="4326318" y="1284975"/>
        <a:ext cx="1586388" cy="1321990"/>
      </dsp:txXfrm>
    </dsp:sp>
    <dsp:sp modelId="{BCD56551-F94B-45AF-A6A1-174977A33DC4}">
      <dsp:nvSpPr>
        <dsp:cNvPr id="0" name=""/>
        <dsp:cNvSpPr/>
      </dsp:nvSpPr>
      <dsp:spPr>
        <a:xfrm>
          <a:off x="1893855" y="502356"/>
          <a:ext cx="4441888" cy="4441888"/>
        </a:xfrm>
        <a:prstGeom prst="pie">
          <a:avLst>
            <a:gd name="adj1" fmla="val 1800000"/>
            <a:gd name="adj2" fmla="val 90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smtClean="0"/>
            <a:t>USE/</a:t>
          </a:r>
        </a:p>
        <a:p>
          <a:pPr lvl="0" algn="ctr" defTabSz="1111250">
            <a:lnSpc>
              <a:spcPct val="90000"/>
            </a:lnSpc>
            <a:spcBef>
              <a:spcPct val="0"/>
            </a:spcBef>
            <a:spcAft>
              <a:spcPct val="35000"/>
            </a:spcAft>
          </a:pPr>
          <a:r>
            <a:rPr lang="en-US" sz="2500" kern="1200" dirty="0" smtClean="0"/>
            <a:t>PRAGMATICS</a:t>
          </a:r>
          <a:endParaRPr lang="en-US" sz="2500" kern="1200" dirty="0"/>
        </a:p>
      </dsp:txBody>
      <dsp:txXfrm>
        <a:off x="2951448" y="3384296"/>
        <a:ext cx="2379583" cy="1163351"/>
      </dsp:txXfrm>
    </dsp:sp>
    <dsp:sp modelId="{B3250019-0CBD-429C-A4C9-EDE20F3AD796}">
      <dsp:nvSpPr>
        <dsp:cNvPr id="0" name=""/>
        <dsp:cNvSpPr/>
      </dsp:nvSpPr>
      <dsp:spPr>
        <a:xfrm>
          <a:off x="1802373" y="343717"/>
          <a:ext cx="4441888" cy="4441888"/>
        </a:xfrm>
        <a:prstGeom prst="pie">
          <a:avLst>
            <a:gd name="adj1" fmla="val 90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FORM/</a:t>
          </a:r>
        </a:p>
        <a:p>
          <a:pPr lvl="0" algn="ctr" defTabSz="1066800">
            <a:lnSpc>
              <a:spcPct val="90000"/>
            </a:lnSpc>
            <a:spcBef>
              <a:spcPct val="0"/>
            </a:spcBef>
            <a:spcAft>
              <a:spcPct val="35000"/>
            </a:spcAft>
          </a:pPr>
          <a:r>
            <a:rPr lang="en-US" sz="2400" kern="1200" dirty="0" smtClean="0"/>
            <a:t>STRUCTURE</a:t>
          </a:r>
          <a:endParaRPr lang="en-US" sz="2400" kern="1200" dirty="0"/>
        </a:p>
      </dsp:txBody>
      <dsp:txXfrm>
        <a:off x="2316892" y="1284975"/>
        <a:ext cx="1586388" cy="1321990"/>
      </dsp:txXfrm>
    </dsp:sp>
    <dsp:sp modelId="{BB02FEAD-DFD0-47D5-A6CE-3860D62A3145}">
      <dsp:nvSpPr>
        <dsp:cNvPr id="0" name=""/>
        <dsp:cNvSpPr/>
      </dsp:nvSpPr>
      <dsp:spPr>
        <a:xfrm>
          <a:off x="1710729" y="68743"/>
          <a:ext cx="4991837" cy="4991837"/>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04ED479-12C2-4575-8E80-521AD936D247}">
      <dsp:nvSpPr>
        <dsp:cNvPr id="0" name=""/>
        <dsp:cNvSpPr/>
      </dsp:nvSpPr>
      <dsp:spPr>
        <a:xfrm>
          <a:off x="1618881" y="227101"/>
          <a:ext cx="4991837" cy="4991837"/>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A87DA75-FFD2-42FA-86C1-914C5A4B8238}">
      <dsp:nvSpPr>
        <dsp:cNvPr id="0" name=""/>
        <dsp:cNvSpPr/>
      </dsp:nvSpPr>
      <dsp:spPr>
        <a:xfrm>
          <a:off x="1527033" y="68743"/>
          <a:ext cx="4991837" cy="4991837"/>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EF3346-314A-48B5-A709-81556376B629}" type="datetimeFigureOut">
              <a:rPr lang="en-US" smtClean="0"/>
              <a:pPr/>
              <a:t>9/25/2014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2D2816-FBD5-43D1-93AF-F5440C76EE50}" type="slidenum">
              <a:rPr lang="en-US" smtClean="0"/>
              <a:pPr/>
              <a:t>‹#›</a:t>
            </a:fld>
            <a:endParaRPr lang="en-US"/>
          </a:p>
        </p:txBody>
      </p:sp>
    </p:spTree>
    <p:extLst>
      <p:ext uri="{BB962C8B-B14F-4D97-AF65-F5344CB8AC3E}">
        <p14:creationId xmlns:p14="http://schemas.microsoft.com/office/powerpoint/2010/main" val="14664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67002BC-C3C4-4ED3-AB6D-B3DCCCE7FBBE}" type="datetimeFigureOut">
              <a:rPr lang="en-US" smtClean="0"/>
              <a:pPr/>
              <a:t>9/25/2014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AAE978-04A0-4BBC-B3E9-DD25215445F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7002BC-C3C4-4ED3-AB6D-B3DCCCE7FBBE}" type="datetimeFigureOut">
              <a:rPr lang="en-US" smtClean="0"/>
              <a:pPr/>
              <a:t>9/25/2014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AAE978-04A0-4BBC-B3E9-DD25215445F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7002BC-C3C4-4ED3-AB6D-B3DCCCE7FBBE}" type="datetimeFigureOut">
              <a:rPr lang="en-US" smtClean="0"/>
              <a:pPr/>
              <a:t>9/25/2014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AAE978-04A0-4BBC-B3E9-DD25215445F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7002BC-C3C4-4ED3-AB6D-B3DCCCE7FBBE}" type="datetimeFigureOut">
              <a:rPr lang="en-US" smtClean="0"/>
              <a:pPr/>
              <a:t>9/25/2014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AAE978-04A0-4BBC-B3E9-DD25215445F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7002BC-C3C4-4ED3-AB6D-B3DCCCE7FBBE}" type="datetimeFigureOut">
              <a:rPr lang="en-US" smtClean="0"/>
              <a:pPr/>
              <a:t>9/25/2014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AAE978-04A0-4BBC-B3E9-DD25215445F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7002BC-C3C4-4ED3-AB6D-B3DCCCE7FBBE}" type="datetimeFigureOut">
              <a:rPr lang="en-US" smtClean="0"/>
              <a:pPr/>
              <a:t>9/25/2014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AAE978-04A0-4BBC-B3E9-DD25215445F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7002BC-C3C4-4ED3-AB6D-B3DCCCE7FBBE}" type="datetimeFigureOut">
              <a:rPr lang="en-US" smtClean="0"/>
              <a:pPr/>
              <a:t>9/25/2014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AAE978-04A0-4BBC-B3E9-DD25215445F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67002BC-C3C4-4ED3-AB6D-B3DCCCE7FBBE}" type="datetimeFigureOut">
              <a:rPr lang="en-US" smtClean="0"/>
              <a:pPr/>
              <a:t>9/25/2014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AAE978-04A0-4BBC-B3E9-DD25215445F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7002BC-C3C4-4ED3-AB6D-B3DCCCE7FBBE}" type="datetimeFigureOut">
              <a:rPr lang="en-US" smtClean="0"/>
              <a:pPr/>
              <a:t>9/25/2014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AAE978-04A0-4BBC-B3E9-DD25215445F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7002BC-C3C4-4ED3-AB6D-B3DCCCE7FBBE}" type="datetimeFigureOut">
              <a:rPr lang="en-US" smtClean="0"/>
              <a:pPr/>
              <a:t>9/25/2014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AAE978-04A0-4BBC-B3E9-DD25215445F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7002BC-C3C4-4ED3-AB6D-B3DCCCE7FBBE}" type="datetimeFigureOut">
              <a:rPr lang="en-US" smtClean="0"/>
              <a:pPr/>
              <a:t>9/25/2014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AAE978-04A0-4BBC-B3E9-DD25215445F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7002BC-C3C4-4ED3-AB6D-B3DCCCE7FBBE}" type="datetimeFigureOut">
              <a:rPr lang="en-US" smtClean="0"/>
              <a:pPr/>
              <a:t>9/25/2014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AAE978-04A0-4BBC-B3E9-DD25215445F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Layout" Target="../diagrams/layout2.xml"/><Relationship Id="rId7" Type="http://schemas.openxmlformats.org/officeDocument/2006/relationships/image" Target="../media/image4.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audio" Target="../media/audio1.wav"/><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1.wmf"/></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1.wmf"/></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1.wmf"/></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Layout" Target="../diagrams/layout1.xml"/><Relationship Id="rId7" Type="http://schemas.openxmlformats.org/officeDocument/2006/relationships/image" Target="../media/image4.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Rob\AppData\Local\Microsoft\Windows\Temporary Internet Files\Content.IE5\FVXFMXHO\MP900439527[1].jpg"/>
          <p:cNvPicPr>
            <a:picLocks noChangeAspect="1" noChangeArrowheads="1"/>
          </p:cNvPicPr>
          <p:nvPr/>
        </p:nvPicPr>
        <p:blipFill>
          <a:blip r:embed="rId2" cstate="print"/>
          <a:srcRect/>
          <a:stretch>
            <a:fillRect/>
          </a:stretch>
        </p:blipFill>
        <p:spPr bwMode="auto">
          <a:xfrm>
            <a:off x="8153400" y="6350"/>
            <a:ext cx="989013" cy="6851650"/>
          </a:xfrm>
          <a:prstGeom prst="rect">
            <a:avLst/>
          </a:prstGeom>
          <a:noFill/>
          <a:ln w="9525">
            <a:noFill/>
            <a:miter lim="800000"/>
            <a:headEnd/>
            <a:tailEnd/>
          </a:ln>
        </p:spPr>
      </p:pic>
      <p:sp>
        <p:nvSpPr>
          <p:cNvPr id="8" name="TextBox 7"/>
          <p:cNvSpPr txBox="1"/>
          <p:nvPr/>
        </p:nvSpPr>
        <p:spPr>
          <a:xfrm>
            <a:off x="375138" y="1905000"/>
            <a:ext cx="7406908" cy="3616375"/>
          </a:xfrm>
          <a:prstGeom prst="rect">
            <a:avLst/>
          </a:prstGeom>
          <a:noFill/>
        </p:spPr>
        <p:txBody>
          <a:bodyPr wrap="square">
            <a:spAutoFit/>
          </a:bodyPr>
          <a:lstStyle/>
          <a:p>
            <a:pPr fontAlgn="auto">
              <a:spcBef>
                <a:spcPts val="0"/>
              </a:spcBef>
              <a:spcAft>
                <a:spcPts val="600"/>
              </a:spcAft>
              <a:defRPr/>
            </a:pPr>
            <a:r>
              <a:rPr lang="en-US" sz="2400" b="1" dirty="0">
                <a:latin typeface="+mn-lt"/>
              </a:rPr>
              <a:t>Session </a:t>
            </a:r>
            <a:r>
              <a:rPr lang="en-US" sz="2400" b="1" dirty="0" smtClean="0">
                <a:latin typeface="+mn-lt"/>
              </a:rPr>
              <a:t>2. Friday, Sept. </a:t>
            </a:r>
            <a:r>
              <a:rPr lang="en-US" sz="2400" b="1" dirty="0" smtClean="0"/>
              <a:t>26</a:t>
            </a:r>
            <a:r>
              <a:rPr lang="en-US" sz="2400" b="1" dirty="0" smtClean="0">
                <a:latin typeface="+mn-lt"/>
              </a:rPr>
              <a:t>, 2014</a:t>
            </a:r>
          </a:p>
          <a:p>
            <a:pPr marL="914400" indent="-457200">
              <a:spcAft>
                <a:spcPts val="1200"/>
              </a:spcAft>
              <a:buAutoNum type="arabicPeriod"/>
              <a:defRPr/>
            </a:pPr>
            <a:r>
              <a:rPr lang="en-US" sz="2000" dirty="0" smtClean="0"/>
              <a:t>Warming </a:t>
            </a:r>
            <a:r>
              <a:rPr lang="en-US" sz="2000" dirty="0"/>
              <a:t>up with </a:t>
            </a:r>
            <a:r>
              <a:rPr lang="en-US" sz="2000" dirty="0" smtClean="0"/>
              <a:t>linguistics</a:t>
            </a:r>
          </a:p>
          <a:p>
            <a:pPr marL="914400" indent="-457200">
              <a:spcAft>
                <a:spcPts val="1200"/>
              </a:spcAft>
              <a:buFontTx/>
              <a:buAutoNum type="arabicPeriod"/>
              <a:defRPr/>
            </a:pPr>
            <a:r>
              <a:rPr lang="en-US" sz="2000" dirty="0" smtClean="0"/>
              <a:t>Larsen-Freeman </a:t>
            </a:r>
            <a:r>
              <a:rPr lang="en-US" sz="2000" dirty="0"/>
              <a:t>(2014</a:t>
            </a:r>
            <a:r>
              <a:rPr lang="en-US" sz="2000" dirty="0" smtClean="0"/>
              <a:t>)</a:t>
            </a:r>
            <a:r>
              <a:rPr lang="en-US" sz="2000" dirty="0"/>
              <a:t> </a:t>
            </a:r>
            <a:endParaRPr lang="en-US" sz="2000" dirty="0" smtClean="0"/>
          </a:p>
          <a:p>
            <a:pPr marL="914400" indent="-457200">
              <a:spcAft>
                <a:spcPts val="1200"/>
              </a:spcAft>
              <a:buFontTx/>
              <a:buAutoNum type="arabicPeriod"/>
              <a:defRPr/>
            </a:pPr>
            <a:r>
              <a:rPr lang="en-US" sz="2000" dirty="0" smtClean="0"/>
              <a:t>Model Lesson </a:t>
            </a:r>
          </a:p>
          <a:p>
            <a:pPr marL="457200">
              <a:spcAft>
                <a:spcPts val="1200"/>
              </a:spcAft>
              <a:defRPr/>
            </a:pPr>
            <a:r>
              <a:rPr lang="en-US" sz="2000" b="1" dirty="0" smtClean="0"/>
              <a:t>Break</a:t>
            </a:r>
            <a:endParaRPr lang="en-US" sz="2000" dirty="0" smtClean="0"/>
          </a:p>
          <a:p>
            <a:pPr marL="914400" indent="-457200">
              <a:spcAft>
                <a:spcPts val="1200"/>
              </a:spcAft>
              <a:buFont typeface="+mj-lt"/>
              <a:buAutoNum type="arabicPeriod" startAt="4"/>
              <a:defRPr/>
            </a:pPr>
            <a:r>
              <a:rPr lang="en-US" sz="2000" dirty="0" smtClean="0"/>
              <a:t>Discussion </a:t>
            </a:r>
            <a:r>
              <a:rPr lang="en-US" sz="2000" dirty="0"/>
              <a:t>of Fillmore &amp; Fillmore Article and Text </a:t>
            </a:r>
            <a:r>
              <a:rPr lang="en-US" sz="2000" dirty="0" smtClean="0"/>
              <a:t>Complexity</a:t>
            </a:r>
          </a:p>
          <a:p>
            <a:pPr marL="914400" indent="-457200">
              <a:spcAft>
                <a:spcPts val="1200"/>
              </a:spcAft>
              <a:buFont typeface="+mj-lt"/>
              <a:buAutoNum type="arabicPeriod" startAt="5"/>
              <a:defRPr/>
            </a:pPr>
            <a:r>
              <a:rPr lang="en-US" sz="2000" dirty="0" smtClean="0"/>
              <a:t>Form </a:t>
            </a:r>
            <a:r>
              <a:rPr lang="en-US" sz="2000" dirty="0"/>
              <a:t>&amp; Meaning: Prepositional Phrases</a:t>
            </a:r>
          </a:p>
          <a:p>
            <a:pPr marL="457200" fontAlgn="auto">
              <a:spcBef>
                <a:spcPts val="0"/>
              </a:spcBef>
              <a:spcAft>
                <a:spcPts val="1200"/>
              </a:spcAft>
              <a:defRPr/>
            </a:pPr>
            <a:r>
              <a:rPr lang="en-US" sz="2000" dirty="0"/>
              <a:t>	</a:t>
            </a:r>
          </a:p>
        </p:txBody>
      </p:sp>
      <p:pic>
        <p:nvPicPr>
          <p:cNvPr id="10" name="Picture 9" descr="WOU logo.jpg"/>
          <p:cNvPicPr>
            <a:picLocks noChangeAspect="1"/>
          </p:cNvPicPr>
          <p:nvPr/>
        </p:nvPicPr>
        <p:blipFill>
          <a:blip r:embed="rId3" cstate="print"/>
          <a:stretch>
            <a:fillRect/>
          </a:stretch>
        </p:blipFill>
        <p:spPr>
          <a:xfrm>
            <a:off x="1441938" y="249177"/>
            <a:ext cx="2667000" cy="735997"/>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7538" y="249177"/>
            <a:ext cx="2438400" cy="704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1441938" y="948770"/>
            <a:ext cx="5334000" cy="5232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2800" dirty="0" smtClean="0"/>
              <a:t>Push-in Contextualized ELD</a:t>
            </a:r>
            <a:endParaRPr lang="en-US" sz="2800" dirty="0"/>
          </a:p>
        </p:txBody>
      </p:sp>
    </p:spTree>
    <p:extLst>
      <p:ext uri="{BB962C8B-B14F-4D97-AF65-F5344CB8AC3E}">
        <p14:creationId xmlns:p14="http://schemas.microsoft.com/office/powerpoint/2010/main" val="38202502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76200" y="0"/>
            <a:ext cx="7848600" cy="685800"/>
          </a:xfrm>
        </p:spPr>
        <p:txBody>
          <a:bodyPr>
            <a:normAutofit fontScale="90000"/>
          </a:bodyPr>
          <a:lstStyle/>
          <a:p>
            <a:pPr algn="l">
              <a:tabLst>
                <a:tab pos="7602538" algn="r"/>
              </a:tabLst>
            </a:pPr>
            <a:r>
              <a:rPr lang="en-US" sz="3600" dirty="0" smtClean="0"/>
              <a:t>Final Points on Teaching Grammar </a:t>
            </a:r>
            <a:r>
              <a:rPr lang="en-US" sz="1600" dirty="0" smtClean="0"/>
              <a:t>(</a:t>
            </a:r>
            <a:r>
              <a:rPr lang="en-US" sz="1600" dirty="0"/>
              <a:t>Larsen-Freeman, </a:t>
            </a:r>
            <a:r>
              <a:rPr lang="en-US" sz="1600" dirty="0" smtClean="0"/>
              <a:t>2014)</a:t>
            </a:r>
            <a:endParaRPr lang="en-US" sz="1600" dirty="0"/>
          </a:p>
        </p:txBody>
      </p:sp>
      <p:sp>
        <p:nvSpPr>
          <p:cNvPr id="13315" name="Rectangle 3"/>
          <p:cNvSpPr>
            <a:spLocks noGrp="1" noChangeArrowheads="1"/>
          </p:cNvSpPr>
          <p:nvPr>
            <p:ph type="body" idx="1"/>
          </p:nvPr>
        </p:nvSpPr>
        <p:spPr>
          <a:xfrm>
            <a:off x="411163" y="838200"/>
            <a:ext cx="7772400" cy="5867400"/>
          </a:xfrm>
        </p:spPr>
        <p:txBody>
          <a:bodyPr>
            <a:noAutofit/>
          </a:bodyPr>
          <a:lstStyle/>
          <a:p>
            <a:pPr>
              <a:spcBef>
                <a:spcPts val="0"/>
              </a:spcBef>
              <a:spcAft>
                <a:spcPts val="1800"/>
              </a:spcAft>
            </a:pPr>
            <a:r>
              <a:rPr lang="en-US" sz="2400" dirty="0"/>
              <a:t>Communicative approaches emphasize language </a:t>
            </a:r>
            <a:r>
              <a:rPr lang="en-US" sz="2400" b="1" dirty="0">
                <a:solidFill>
                  <a:srgbClr val="FF0000"/>
                </a:solidFill>
              </a:rPr>
              <a:t>use </a:t>
            </a:r>
            <a:r>
              <a:rPr lang="en-US" sz="2400" b="1" dirty="0" smtClean="0">
                <a:solidFill>
                  <a:srgbClr val="FF0000"/>
                </a:solidFill>
              </a:rPr>
              <a:t>over </a:t>
            </a:r>
            <a:r>
              <a:rPr lang="en-US" sz="2400" b="1" dirty="0">
                <a:solidFill>
                  <a:srgbClr val="FF0000"/>
                </a:solidFill>
              </a:rPr>
              <a:t>rules</a:t>
            </a:r>
            <a:r>
              <a:rPr lang="en-US" sz="2400" dirty="0"/>
              <a:t> of language </a:t>
            </a:r>
            <a:r>
              <a:rPr lang="en-US" sz="2400" dirty="0" smtClean="0"/>
              <a:t>use, and see language as dynamic rather than static.</a:t>
            </a:r>
          </a:p>
          <a:p>
            <a:pPr>
              <a:spcBef>
                <a:spcPts val="0"/>
              </a:spcBef>
              <a:spcAft>
                <a:spcPts val="1800"/>
              </a:spcAft>
            </a:pPr>
            <a:r>
              <a:rPr lang="en-US" sz="2400" dirty="0" smtClean="0"/>
              <a:t>“We are teaching </a:t>
            </a:r>
            <a:r>
              <a:rPr lang="en-US" sz="2400" b="1" dirty="0" smtClean="0">
                <a:solidFill>
                  <a:srgbClr val="FF0000"/>
                </a:solidFill>
              </a:rPr>
              <a:t>students</a:t>
            </a:r>
            <a:r>
              <a:rPr lang="en-US" sz="2400" dirty="0" smtClean="0"/>
              <a:t> as we are teaching grammar” (p. 257). </a:t>
            </a:r>
            <a:endParaRPr lang="en-US" sz="2400" dirty="0"/>
          </a:p>
          <a:p>
            <a:pPr>
              <a:spcBef>
                <a:spcPts val="0"/>
              </a:spcBef>
              <a:spcAft>
                <a:spcPts val="1800"/>
              </a:spcAft>
            </a:pPr>
            <a:r>
              <a:rPr lang="en-US" sz="2400" dirty="0"/>
              <a:t>We do not want our students to learn grammatical facts. What we hope to do is to help them use grammatical structures </a:t>
            </a:r>
            <a:r>
              <a:rPr lang="en-US" sz="2400" b="1" dirty="0">
                <a:solidFill>
                  <a:srgbClr val="FF0000"/>
                </a:solidFill>
              </a:rPr>
              <a:t>accurately, meaningfully, and appropriately</a:t>
            </a:r>
            <a:r>
              <a:rPr lang="en-US" sz="2400" dirty="0"/>
              <a:t>.</a:t>
            </a:r>
          </a:p>
          <a:p>
            <a:pPr>
              <a:spcBef>
                <a:spcPts val="0"/>
              </a:spcBef>
              <a:spcAft>
                <a:spcPts val="1800"/>
              </a:spcAft>
            </a:pPr>
            <a:r>
              <a:rPr lang="en-US" sz="2400" dirty="0" smtClean="0"/>
              <a:t>It </a:t>
            </a:r>
            <a:r>
              <a:rPr lang="en-US" sz="2400" dirty="0"/>
              <a:t>is useful for teachers to have a </a:t>
            </a:r>
            <a:r>
              <a:rPr lang="en-US" sz="2400" b="1" dirty="0">
                <a:solidFill>
                  <a:srgbClr val="FF0000"/>
                </a:solidFill>
              </a:rPr>
              <a:t>grammar checklist </a:t>
            </a:r>
            <a:r>
              <a:rPr lang="en-US" sz="2400" dirty="0"/>
              <a:t>rather than relying on a grammatical sequence</a:t>
            </a:r>
            <a:r>
              <a:rPr lang="en-US" sz="2400" dirty="0" smtClean="0"/>
              <a:t>.</a:t>
            </a:r>
          </a:p>
          <a:p>
            <a:pPr>
              <a:spcBef>
                <a:spcPts val="0"/>
              </a:spcBef>
              <a:spcAft>
                <a:spcPts val="1800"/>
              </a:spcAft>
            </a:pPr>
            <a:r>
              <a:rPr lang="en-US" sz="2400" dirty="0"/>
              <a:t>The three dimensions do not always need to be present in one lesson. The teacher prioritizes them depending on </a:t>
            </a:r>
            <a:r>
              <a:rPr lang="en-US" sz="2400" b="1" dirty="0">
                <a:solidFill>
                  <a:srgbClr val="FF0000"/>
                </a:solidFill>
              </a:rPr>
              <a:t>students’ needs</a:t>
            </a:r>
            <a:r>
              <a:rPr lang="en-US" sz="2400" b="1" dirty="0" smtClean="0">
                <a:solidFill>
                  <a:srgbClr val="FF0000"/>
                </a:solidFill>
              </a:rPr>
              <a:t>.</a:t>
            </a:r>
            <a:endParaRPr lang="en-US" sz="2400" b="1" dirty="0">
              <a:solidFill>
                <a:srgbClr val="FF0000"/>
              </a:solidFill>
            </a:endParaRPr>
          </a:p>
        </p:txBody>
      </p:sp>
      <p:grpSp>
        <p:nvGrpSpPr>
          <p:cNvPr id="4" name="Group 3"/>
          <p:cNvGrpSpPr>
            <a:grpSpLocks/>
          </p:cNvGrpSpPr>
          <p:nvPr/>
        </p:nvGrpSpPr>
        <p:grpSpPr bwMode="auto">
          <a:xfrm>
            <a:off x="8153400" y="0"/>
            <a:ext cx="1020763" cy="6858000"/>
            <a:chOff x="7891160" y="-176561"/>
            <a:chExt cx="1020335" cy="6858000"/>
          </a:xfrm>
        </p:grpSpPr>
        <p:pic>
          <p:nvPicPr>
            <p:cNvPr id="5" name="Picture 4" descr="C:\Users\Rob\AppData\Local\Microsoft\Windows\Temporary Internet Files\Content.IE5\FVXFMXHO\MP900439527[1].jpg"/>
            <p:cNvPicPr>
              <a:picLocks noChangeAspect="1" noChangeArrowheads="1"/>
            </p:cNvPicPr>
            <p:nvPr/>
          </p:nvPicPr>
          <p:blipFill rotWithShape="1">
            <a:blip r:embed="rId2" cstate="print">
              <a:extLst/>
            </a:blip>
            <a:srcRect l="44325"/>
            <a:stretch/>
          </p:blipFill>
          <p:spPr bwMode="auto">
            <a:xfrm>
              <a:off x="7891160" y="-176561"/>
              <a:ext cx="988740" cy="6852424"/>
            </a:xfrm>
            <a:prstGeom prst="rect">
              <a:avLst/>
            </a:prstGeom>
            <a:blipFill dpi="0" rotWithShape="1">
              <a:blip r:embed="rId3" cstate="print"/>
              <a:srcRect/>
              <a:tile tx="0" ty="0" sx="100000" sy="100000" flip="none" algn="tl"/>
            </a:blipFill>
            <a:effectLst>
              <a:glow>
                <a:schemeClr val="accent1"/>
              </a:glow>
              <a:softEdge rad="0"/>
            </a:effectLst>
          </p:spPr>
        </p:pic>
        <p:sp>
          <p:nvSpPr>
            <p:cNvPr id="6" name="Rectangle 5"/>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Tree>
    <p:extLst>
      <p:ext uri="{BB962C8B-B14F-4D97-AF65-F5344CB8AC3E}">
        <p14:creationId xmlns:p14="http://schemas.microsoft.com/office/powerpoint/2010/main" val="42574273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46038"/>
            <a:ext cx="7848600" cy="715962"/>
          </a:xfrm>
        </p:spPr>
        <p:txBody>
          <a:bodyPr>
            <a:normAutofit/>
          </a:bodyPr>
          <a:lstStyle/>
          <a:p>
            <a:pPr algn="l"/>
            <a:r>
              <a:rPr lang="en-US" sz="3200" dirty="0" smtClean="0"/>
              <a:t>Three-Dimensional Grammar Framework</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28870525"/>
              </p:ext>
            </p:extLst>
          </p:nvPr>
        </p:nvGraphicFramePr>
        <p:xfrm>
          <a:off x="304800" y="914400"/>
          <a:ext cx="8229600" cy="5287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Group 4"/>
          <p:cNvGrpSpPr>
            <a:grpSpLocks/>
          </p:cNvGrpSpPr>
          <p:nvPr/>
        </p:nvGrpSpPr>
        <p:grpSpPr bwMode="auto">
          <a:xfrm>
            <a:off x="8153400" y="0"/>
            <a:ext cx="1020763" cy="6858000"/>
            <a:chOff x="7891160" y="-176561"/>
            <a:chExt cx="1020335" cy="6858000"/>
          </a:xfrm>
        </p:grpSpPr>
        <p:pic>
          <p:nvPicPr>
            <p:cNvPr id="6" name="Picture 5" descr="C:\Users\Rob\AppData\Local\Microsoft\Windows\Temporary Internet Files\Content.IE5\FVXFMXHO\MP900439527[1].jpg"/>
            <p:cNvPicPr>
              <a:picLocks noChangeAspect="1" noChangeArrowheads="1"/>
            </p:cNvPicPr>
            <p:nvPr/>
          </p:nvPicPr>
          <p:blipFill rotWithShape="1">
            <a:blip r:embed="rId7" cstate="print">
              <a:extLst/>
            </a:blip>
            <a:srcRect l="44325"/>
            <a:stretch/>
          </p:blipFill>
          <p:spPr bwMode="auto">
            <a:xfrm>
              <a:off x="7891160" y="-176561"/>
              <a:ext cx="988740" cy="6852424"/>
            </a:xfrm>
            <a:prstGeom prst="rect">
              <a:avLst/>
            </a:prstGeom>
            <a:blipFill dpi="0" rotWithShape="1">
              <a:blip r:embed="rId8" cstate="print"/>
              <a:srcRect/>
              <a:tile tx="0" ty="0" sx="100000" sy="100000" flip="none" algn="tl"/>
            </a:blipFill>
            <a:effectLst>
              <a:glow>
                <a:schemeClr val="accent1"/>
              </a:glow>
              <a:softEdge rad="0"/>
            </a:effectLst>
          </p:spPr>
        </p:pic>
        <p:sp>
          <p:nvSpPr>
            <p:cNvPr id="7" name="Rectangle 6"/>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Tree>
    <p:extLst>
      <p:ext uri="{BB962C8B-B14F-4D97-AF65-F5344CB8AC3E}">
        <p14:creationId xmlns:p14="http://schemas.microsoft.com/office/powerpoint/2010/main" val="19927401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MS900074906[1].wav">
            <a:hlinkClick r:id="" action="ppaction://media"/>
          </p:cNvPr>
          <p:cNvPicPr>
            <a:picLocks noRot="1" noChangeAspect="1"/>
          </p:cNvPicPr>
          <p:nvPr>
            <a:wavAudioFile r:embed="rId1" name="MS900074906[1].wav"/>
          </p:nvPr>
        </p:nvPicPr>
        <p:blipFill>
          <a:blip r:embed="rId3" cstate="print"/>
          <a:stretch>
            <a:fillRect/>
          </a:stretch>
        </p:blipFill>
        <p:spPr>
          <a:xfrm>
            <a:off x="8839200" y="6553200"/>
            <a:ext cx="304800" cy="304800"/>
          </a:xfrm>
          <a:prstGeom prst="rect">
            <a:avLst/>
          </a:prstGeom>
        </p:spPr>
      </p:pic>
      <p:pic>
        <p:nvPicPr>
          <p:cNvPr id="3074" name="Picture 2" descr="http://www.volcano.si.edu/Photos/full/037052.jpg"/>
          <p:cNvPicPr>
            <a:picLocks noChangeAspect="1" noChangeArrowheads="1"/>
          </p:cNvPicPr>
          <p:nvPr/>
        </p:nvPicPr>
        <p:blipFill>
          <a:blip r:embed="rId4" cstate="print"/>
          <a:srcRect l="4417" r="7250"/>
          <a:stretch>
            <a:fillRect/>
          </a:stretch>
        </p:blipFill>
        <p:spPr bwMode="auto">
          <a:xfrm>
            <a:off x="0" y="0"/>
            <a:ext cx="9144000" cy="6858000"/>
          </a:xfrm>
          <a:prstGeom prst="rect">
            <a:avLst/>
          </a:prstGeom>
          <a:noFill/>
        </p:spPr>
      </p:pic>
      <p:sp>
        <p:nvSpPr>
          <p:cNvPr id="6" name="TextBox 5"/>
          <p:cNvSpPr txBox="1"/>
          <p:nvPr/>
        </p:nvSpPr>
        <p:spPr>
          <a:xfrm>
            <a:off x="76200" y="76200"/>
            <a:ext cx="3124200" cy="584775"/>
          </a:xfrm>
          <a:prstGeom prst="rect">
            <a:avLst/>
          </a:prstGeom>
          <a:noFill/>
        </p:spPr>
        <p:txBody>
          <a:bodyPr wrap="square" rtlCol="0">
            <a:spAutoFit/>
          </a:bodyPr>
          <a:lstStyle/>
          <a:p>
            <a:r>
              <a:rPr lang="en-US" sz="3200" i="1" dirty="0" smtClean="0">
                <a:solidFill>
                  <a:schemeClr val="bg1"/>
                </a:solidFill>
              </a:rPr>
              <a:t>Eruption!</a:t>
            </a:r>
            <a:endParaRPr lang="en-US" sz="3200" i="1" dirty="0">
              <a:solidFill>
                <a:schemeClr val="bg1"/>
              </a:solidFill>
            </a:endParaRPr>
          </a:p>
        </p:txBody>
      </p:sp>
    </p:spTree>
    <p:extLst>
      <p:ext uri="{BB962C8B-B14F-4D97-AF65-F5344CB8AC3E}">
        <p14:creationId xmlns:p14="http://schemas.microsoft.com/office/powerpoint/2010/main" val="2085439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animEffect transition="in" filter="fade">
                                      <p:cBhvr>
                                        <p:cTn id="9" dur="500"/>
                                        <p:tgtEl>
                                          <p:spTgt spid="3074"/>
                                        </p:tgtEl>
                                      </p:cBhvr>
                                    </p:animEffect>
                                  </p:childTnLst>
                                </p:cTn>
                              </p:par>
                            </p:childTnLst>
                          </p:cTn>
                        </p:par>
                        <p:par>
                          <p:cTn id="10" fill="hold">
                            <p:stCondLst>
                              <p:cond delay="500"/>
                            </p:stCondLst>
                            <p:childTnLst>
                              <p:par>
                                <p:cTn id="11" presetID="1" presetClass="entr" presetSubtype="0" fill="hold" grpId="0" nodeType="afterEffect">
                                  <p:stCondLst>
                                    <p:cond delay="500"/>
                                  </p:stCondLst>
                                  <p:childTnLst>
                                    <p:set>
                                      <p:cBhvr>
                                        <p:cTn id="12" dur="1" fill="hold">
                                          <p:stCondLst>
                                            <p:cond delay="0"/>
                                          </p:stCondLst>
                                        </p:cTn>
                                        <p:tgtEl>
                                          <p:spTgt spid="8"/>
                                        </p:tgtEl>
                                        <p:attrNameLst>
                                          <p:attrName>style.visibility</p:attrName>
                                        </p:attrNameLst>
                                      </p:cBhvr>
                                      <p:to>
                                        <p:strVal val="visible"/>
                                      </p:to>
                                    </p:set>
                                  </p:childTnLst>
                                </p:cTn>
                              </p:par>
                            </p:childTnLst>
                          </p:cTn>
                        </p:par>
                        <p:par>
                          <p:cTn id="13" fill="hold">
                            <p:stCondLst>
                              <p:cond delay="1000"/>
                            </p:stCondLst>
                            <p:childTnLst>
                              <p:par>
                                <p:cTn id="14" presetID="26" presetClass="emph" presetSubtype="0" repeatCount="10000" fill="hold" nodeType="afterEffect">
                                  <p:stCondLst>
                                    <p:cond delay="0"/>
                                  </p:stCondLst>
                                  <p:childTnLst>
                                    <p:animEffect transition="out" filter="fade">
                                      <p:cBhvr>
                                        <p:cTn id="15" dur="500" tmFilter="0, 0; .2, .5; .8, .5; 1, 0"/>
                                        <p:tgtEl>
                                          <p:spTgt spid="3074"/>
                                        </p:tgtEl>
                                      </p:cBhvr>
                                    </p:animEffect>
                                    <p:animScale>
                                      <p:cBhvr>
                                        <p:cTn id="16" dur="250" autoRev="1" fill="hold"/>
                                        <p:tgtEl>
                                          <p:spTgt spid="3074"/>
                                        </p:tgtEl>
                                      </p:cBhvr>
                                      <p:by x="105000" y="105000"/>
                                    </p:animScale>
                                  </p:childTnLst>
                                </p:cTn>
                              </p:par>
                              <p:par>
                                <p:cTn id="17" presetID="1" presetClass="mediacall" presetSubtype="0" fill="hold" nodeType="withEffect">
                                  <p:stCondLst>
                                    <p:cond delay="0"/>
                                  </p:stCondLst>
                                  <p:childTnLst>
                                    <p:cmd type="call" cmd="playFrom(0.0)">
                                      <p:cBhvr>
                                        <p:cTn id="18"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90000" showWhenStopped="0">
                <p:cTn id="19" repeatCount="3000" fill="hold" display="0">
                  <p:stCondLst>
                    <p:cond delay="indefinite"/>
                  </p:stCondLst>
                  <p:endCondLst>
                    <p:cond evt="onPrev" delay="0">
                      <p:tgtEl>
                        <p:sldTgt/>
                      </p:tgtEl>
                    </p:cond>
                    <p:cond evt="onStopAudio" delay="0">
                      <p:tgtEl>
                        <p:sldTgt/>
                      </p:tgtEl>
                    </p:cond>
                  </p:endCondLst>
                </p:cTn>
                <p:tgtEl>
                  <p:spTgt spid="13"/>
                </p:tgtEl>
              </p:cMediaNode>
            </p:audio>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a:grpSpLocks/>
          </p:cNvGrpSpPr>
          <p:nvPr/>
        </p:nvGrpSpPr>
        <p:grpSpPr bwMode="auto">
          <a:xfrm>
            <a:off x="8153400" y="0"/>
            <a:ext cx="1020763" cy="6858000"/>
            <a:chOff x="7891160" y="-176561"/>
            <a:chExt cx="1020335" cy="6858000"/>
          </a:xfrm>
        </p:grpSpPr>
        <p:pic>
          <p:nvPicPr>
            <p:cNvPr id="11" name="Picture 10" descr="C:\Users\Rob\AppData\Local\Microsoft\Windows\Temporary Internet Files\Content.IE5\FVXFMXHO\MP900439527[1].jpg"/>
            <p:cNvPicPr>
              <a:picLocks noChangeAspect="1" noChangeArrowheads="1"/>
            </p:cNvPicPr>
            <p:nvPr/>
          </p:nvPicPr>
          <p:blipFill rotWithShape="1">
            <a:blip r:embed="rId2" cstate="print">
              <a:extLst/>
            </a:blip>
            <a:srcRect l="44325"/>
            <a:stretch/>
          </p:blipFill>
          <p:spPr bwMode="auto">
            <a:xfrm>
              <a:off x="7891160" y="-176561"/>
              <a:ext cx="988740" cy="6852424"/>
            </a:xfrm>
            <a:prstGeom prst="rect">
              <a:avLst/>
            </a:prstGeom>
            <a:blipFill dpi="0" rotWithShape="1">
              <a:blip r:embed="rId3" cstate="print"/>
              <a:srcRect/>
              <a:tile tx="0" ty="0" sx="100000" sy="100000" flip="none" algn="tl"/>
            </a:blipFill>
            <a:effectLst>
              <a:glow>
                <a:schemeClr val="accent1"/>
              </a:glow>
              <a:softEdge rad="0"/>
            </a:effectLst>
          </p:spPr>
        </p:pic>
        <p:sp>
          <p:nvSpPr>
            <p:cNvPr id="12" name="Rectangle 11"/>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0" name="TextBox 9"/>
          <p:cNvSpPr txBox="1"/>
          <p:nvPr/>
        </p:nvSpPr>
        <p:spPr>
          <a:xfrm>
            <a:off x="76200" y="0"/>
            <a:ext cx="8229600"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dirty="0" err="1" smtClean="0"/>
              <a:t>ELD</a:t>
            </a:r>
            <a:r>
              <a:rPr lang="en-US" sz="3200" dirty="0" smtClean="0"/>
              <a:t> Lesson Plan Creation: </a:t>
            </a:r>
            <a:r>
              <a:rPr lang="en-US" sz="3200" i="1" dirty="0" smtClean="0"/>
              <a:t>Eruption!</a:t>
            </a:r>
            <a:r>
              <a:rPr lang="en-US" sz="3200" dirty="0" smtClean="0"/>
              <a:t> </a:t>
            </a:r>
            <a:r>
              <a:rPr lang="en-US" sz="3200" dirty="0" err="1" smtClean="0"/>
              <a:t>p4</a:t>
            </a:r>
            <a:r>
              <a:rPr lang="en-US" sz="3200" dirty="0" smtClean="0"/>
              <a:t>-9</a:t>
            </a:r>
            <a:endParaRPr lang="en-US" sz="3200" dirty="0"/>
          </a:p>
        </p:txBody>
      </p:sp>
      <p:sp>
        <p:nvSpPr>
          <p:cNvPr id="13" name="TextBox 12"/>
          <p:cNvSpPr txBox="1"/>
          <p:nvPr/>
        </p:nvSpPr>
        <p:spPr>
          <a:xfrm>
            <a:off x="533400" y="609600"/>
            <a:ext cx="7772400" cy="6093976"/>
          </a:xfrm>
          <a:prstGeom prst="rect">
            <a:avLst/>
          </a:prstGeom>
          <a:noFill/>
        </p:spPr>
        <p:txBody>
          <a:bodyPr wrap="square" rtlCol="0">
            <a:spAutoFit/>
          </a:bodyPr>
          <a:lstStyle/>
          <a:p>
            <a:pPr marL="457200" indent="-457200">
              <a:spcAft>
                <a:spcPts val="1200"/>
              </a:spcAft>
              <a:tabLst>
                <a:tab pos="233363" algn="l"/>
              </a:tabLst>
            </a:pPr>
            <a:r>
              <a:rPr lang="en-US" sz="2000" dirty="0" smtClean="0"/>
              <a:t>1. Grade 2-3.  Unit theme: Volcanoes.  Standard: 3.  Function: Link text using temporal and cohesive words</a:t>
            </a:r>
          </a:p>
          <a:p>
            <a:pPr marL="457200" indent="-457200">
              <a:tabLst>
                <a:tab pos="233363" algn="l"/>
              </a:tabLst>
            </a:pPr>
            <a:r>
              <a:rPr lang="en-US" sz="2000" dirty="0" smtClean="0"/>
              <a:t>2. Level 2: </a:t>
            </a:r>
            <a:r>
              <a:rPr lang="en-US" sz="2000" dirty="0" err="1" smtClean="0"/>
              <a:t>coor</a:t>
            </a:r>
            <a:r>
              <a:rPr lang="en-US" sz="2000" dirty="0" smtClean="0"/>
              <a:t> conj, adv of time/sequence</a:t>
            </a:r>
          </a:p>
          <a:p>
            <a:pPr marL="457200" indent="-457200">
              <a:spcAft>
                <a:spcPts val="1200"/>
              </a:spcAft>
              <a:tabLst>
                <a:tab pos="233363" algn="l"/>
              </a:tabLst>
            </a:pPr>
            <a:r>
              <a:rPr lang="en-US" sz="2000" dirty="0" smtClean="0"/>
              <a:t>	Level 5: subordinating conjunctions</a:t>
            </a:r>
          </a:p>
          <a:p>
            <a:pPr marL="457200" indent="-457200">
              <a:spcAft>
                <a:spcPts val="1200"/>
              </a:spcAft>
              <a:tabLst>
                <a:tab pos="233363" algn="l"/>
              </a:tabLst>
            </a:pPr>
            <a:r>
              <a:rPr lang="en-US" sz="2000" dirty="0" smtClean="0"/>
              <a:t>3. Add the functions and forms to my curriculum map.</a:t>
            </a:r>
          </a:p>
          <a:p>
            <a:pPr marL="457200" indent="-457200">
              <a:tabLst>
                <a:tab pos="233363" algn="l"/>
                <a:tab pos="1604963" algn="l"/>
              </a:tabLst>
            </a:pPr>
            <a:r>
              <a:rPr lang="en-US" sz="2000" dirty="0" smtClean="0"/>
              <a:t>4. Text </a:t>
            </a:r>
            <a:r>
              <a:rPr lang="en-US" sz="2000" dirty="0" err="1" smtClean="0"/>
              <a:t>p4</a:t>
            </a:r>
            <a:r>
              <a:rPr lang="en-US" sz="2000" dirty="0" smtClean="0"/>
              <a:t>-9:	L2: </a:t>
            </a:r>
            <a:r>
              <a:rPr lang="en-US" sz="2000" dirty="0" err="1" smtClean="0"/>
              <a:t>coor</a:t>
            </a:r>
            <a:r>
              <a:rPr lang="en-US" sz="2000" dirty="0" smtClean="0"/>
              <a:t> conj: </a:t>
            </a:r>
            <a:r>
              <a:rPr lang="en-US" sz="2000" b="1" dirty="0" smtClean="0">
                <a:solidFill>
                  <a:srgbClr val="FF0000"/>
                </a:solidFill>
              </a:rPr>
              <a:t>but</a:t>
            </a:r>
            <a:r>
              <a:rPr lang="en-US" sz="2000" dirty="0" smtClean="0"/>
              <a:t> (</a:t>
            </a:r>
            <a:r>
              <a:rPr lang="en-US" sz="2000" dirty="0" err="1" smtClean="0"/>
              <a:t>p4</a:t>
            </a:r>
            <a:r>
              <a:rPr lang="en-US" sz="2000" dirty="0" smtClean="0"/>
              <a:t>, 6), </a:t>
            </a:r>
            <a:r>
              <a:rPr lang="en-US" sz="2000" b="1" dirty="0" smtClean="0">
                <a:solidFill>
                  <a:srgbClr val="FF0000"/>
                </a:solidFill>
              </a:rPr>
              <a:t>and</a:t>
            </a:r>
            <a:r>
              <a:rPr lang="en-US" sz="2000" dirty="0" smtClean="0"/>
              <a:t> (</a:t>
            </a:r>
            <a:r>
              <a:rPr lang="en-US" sz="2000" dirty="0" err="1" smtClean="0"/>
              <a:t>p5</a:t>
            </a:r>
            <a:r>
              <a:rPr lang="en-US" sz="2000" dirty="0" smtClean="0"/>
              <a:t>, 6, 8, 9), </a:t>
            </a:r>
            <a:r>
              <a:rPr lang="en-US" sz="2000" b="1" dirty="0" smtClean="0">
                <a:solidFill>
                  <a:srgbClr val="FF0000"/>
                </a:solidFill>
              </a:rPr>
              <a:t>or</a:t>
            </a:r>
            <a:r>
              <a:rPr lang="en-US" sz="2000" dirty="0" smtClean="0"/>
              <a:t> (</a:t>
            </a:r>
            <a:r>
              <a:rPr lang="en-US" sz="2000" dirty="0" err="1" smtClean="0"/>
              <a:t>p7</a:t>
            </a:r>
            <a:r>
              <a:rPr lang="en-US" sz="2000" dirty="0" smtClean="0"/>
              <a:t>)</a:t>
            </a:r>
          </a:p>
          <a:p>
            <a:pPr marL="457200" indent="-457200">
              <a:tabLst>
                <a:tab pos="233363" algn="l"/>
                <a:tab pos="1604963" algn="l"/>
              </a:tabLst>
            </a:pPr>
            <a:r>
              <a:rPr lang="en-US" sz="2000" dirty="0" smtClean="0"/>
              <a:t>			      adv of </a:t>
            </a:r>
            <a:r>
              <a:rPr lang="en-US" sz="2000" dirty="0" err="1" smtClean="0"/>
              <a:t>seq</a:t>
            </a:r>
            <a:r>
              <a:rPr lang="en-US" sz="2000" dirty="0" smtClean="0"/>
              <a:t>: </a:t>
            </a:r>
            <a:r>
              <a:rPr lang="en-US" sz="2000" b="1" dirty="0" smtClean="0">
                <a:solidFill>
                  <a:srgbClr val="FF0000"/>
                </a:solidFill>
              </a:rPr>
              <a:t>at first </a:t>
            </a:r>
            <a:r>
              <a:rPr lang="en-US" sz="2000" dirty="0" smtClean="0"/>
              <a:t>(</a:t>
            </a:r>
            <a:r>
              <a:rPr lang="en-US" sz="2000" dirty="0" err="1" smtClean="0"/>
              <a:t>p8</a:t>
            </a:r>
            <a:r>
              <a:rPr lang="en-US" sz="2000" dirty="0" smtClean="0"/>
              <a:t>)</a:t>
            </a:r>
          </a:p>
          <a:p>
            <a:pPr marL="457200" indent="-457200">
              <a:spcAft>
                <a:spcPts val="1200"/>
              </a:spcAft>
              <a:tabLst>
                <a:tab pos="233363" algn="l"/>
                <a:tab pos="1604963" algn="l"/>
              </a:tabLst>
            </a:pPr>
            <a:r>
              <a:rPr lang="en-US" sz="2000" dirty="0" smtClean="0"/>
              <a:t>			</a:t>
            </a:r>
            <a:r>
              <a:rPr lang="en-US" sz="2000" dirty="0" err="1" smtClean="0"/>
              <a:t>L5</a:t>
            </a:r>
            <a:r>
              <a:rPr lang="en-US" sz="2000" dirty="0" smtClean="0"/>
              <a:t>: sub conj: </a:t>
            </a:r>
            <a:r>
              <a:rPr lang="en-US" sz="2000" b="1" dirty="0" smtClean="0">
                <a:solidFill>
                  <a:srgbClr val="FF0000"/>
                </a:solidFill>
              </a:rPr>
              <a:t>if</a:t>
            </a:r>
            <a:r>
              <a:rPr lang="en-US" sz="2000" dirty="0" smtClean="0"/>
              <a:t> (</a:t>
            </a:r>
            <a:r>
              <a:rPr lang="en-US" sz="2000" dirty="0" err="1" smtClean="0"/>
              <a:t>p6</a:t>
            </a:r>
            <a:r>
              <a:rPr lang="en-US" sz="2000" dirty="0" smtClean="0"/>
              <a:t>), </a:t>
            </a:r>
            <a:r>
              <a:rPr lang="en-US" sz="2000" b="1" dirty="0" smtClean="0">
                <a:solidFill>
                  <a:srgbClr val="FF0000"/>
                </a:solidFill>
              </a:rPr>
              <a:t>because</a:t>
            </a:r>
            <a:r>
              <a:rPr lang="en-US" sz="2000" dirty="0" smtClean="0"/>
              <a:t> (</a:t>
            </a:r>
            <a:r>
              <a:rPr lang="en-US" sz="2000" dirty="0" err="1" smtClean="0"/>
              <a:t>p6</a:t>
            </a:r>
            <a:r>
              <a:rPr lang="en-US" sz="2000" dirty="0" smtClean="0"/>
              <a:t>), </a:t>
            </a:r>
            <a:r>
              <a:rPr lang="en-US" sz="2000" b="1" dirty="0" smtClean="0">
                <a:solidFill>
                  <a:srgbClr val="FF0000"/>
                </a:solidFill>
              </a:rPr>
              <a:t>once</a:t>
            </a:r>
            <a:r>
              <a:rPr lang="en-US" sz="2000" dirty="0" smtClean="0"/>
              <a:t> (</a:t>
            </a:r>
            <a:r>
              <a:rPr lang="en-US" sz="2000" dirty="0" err="1" smtClean="0"/>
              <a:t>p9</a:t>
            </a:r>
            <a:r>
              <a:rPr lang="en-US" sz="2000" dirty="0" smtClean="0"/>
              <a:t>) </a:t>
            </a:r>
          </a:p>
          <a:p>
            <a:pPr marL="457200" indent="-457200">
              <a:spcAft>
                <a:spcPts val="1200"/>
              </a:spcAft>
              <a:tabLst>
                <a:tab pos="233363" algn="l"/>
              </a:tabLst>
            </a:pPr>
            <a:r>
              <a:rPr lang="en-US" sz="2000" dirty="0" smtClean="0"/>
              <a:t>5. See Function/Form Analysis Chart</a:t>
            </a:r>
          </a:p>
          <a:p>
            <a:pPr marL="457200" indent="-457200">
              <a:tabLst>
                <a:tab pos="233363" algn="l"/>
              </a:tabLst>
            </a:pPr>
            <a:r>
              <a:rPr lang="en-US" sz="2000" dirty="0" smtClean="0"/>
              <a:t>6. 	Level 2: Provide list of forms and sentence frames</a:t>
            </a:r>
          </a:p>
          <a:p>
            <a:pPr lvl="1" indent="-457200">
              <a:spcAft>
                <a:spcPts val="600"/>
              </a:spcAft>
              <a:tabLst>
                <a:tab pos="233363" algn="l"/>
                <a:tab pos="914400" algn="l"/>
                <a:tab pos="1371600" algn="l"/>
              </a:tabLst>
            </a:pPr>
            <a:r>
              <a:rPr lang="en-US" sz="2000" dirty="0" smtClean="0"/>
              <a:t>		Level 5: Provide list of forms and sentence frames</a:t>
            </a:r>
          </a:p>
          <a:p>
            <a:pPr marL="914400" lvl="1" indent="-914400">
              <a:spcAft>
                <a:spcPts val="600"/>
              </a:spcAft>
              <a:tabLst>
                <a:tab pos="233363" algn="l"/>
                <a:tab pos="914400" algn="l"/>
                <a:tab pos="1371600" algn="l"/>
              </a:tabLst>
            </a:pPr>
            <a:r>
              <a:rPr lang="en-US" sz="2000" dirty="0" smtClean="0"/>
              <a:t>		Students put pictures in order then tell their story to partner (who has different pictures)</a:t>
            </a:r>
          </a:p>
          <a:p>
            <a:pPr marL="1371600" lvl="1" indent="-1371600">
              <a:spcAft>
                <a:spcPts val="1200"/>
              </a:spcAft>
              <a:tabLst>
                <a:tab pos="233363" algn="l"/>
                <a:tab pos="914400" algn="l"/>
                <a:tab pos="1371600" algn="l"/>
              </a:tabLst>
            </a:pPr>
            <a:r>
              <a:rPr lang="en-US" sz="2000" dirty="0" smtClean="0"/>
              <a:t>			Student writes 1 paragraph story about a volcano erupting based on the photos and book</a:t>
            </a:r>
          </a:p>
          <a:p>
            <a:pPr marL="457200" indent="-457200">
              <a:tabLst>
                <a:tab pos="233363" algn="l"/>
              </a:tabLst>
            </a:pPr>
            <a:r>
              <a:rPr lang="en-US" sz="2000" dirty="0" smtClean="0"/>
              <a:t>7. Observation of interaction, 1 paragraph story</a:t>
            </a:r>
          </a:p>
        </p:txBody>
      </p:sp>
    </p:spTree>
    <p:extLst>
      <p:ext uri="{BB962C8B-B14F-4D97-AF65-F5344CB8AC3E}">
        <p14:creationId xmlns:p14="http://schemas.microsoft.com/office/powerpoint/2010/main" val="50119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3">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a:grpSpLocks/>
          </p:cNvGrpSpPr>
          <p:nvPr/>
        </p:nvGrpSpPr>
        <p:grpSpPr bwMode="auto">
          <a:xfrm>
            <a:off x="8153400" y="0"/>
            <a:ext cx="1020763" cy="6858000"/>
            <a:chOff x="7891160" y="-176561"/>
            <a:chExt cx="1020335" cy="6858000"/>
          </a:xfrm>
        </p:grpSpPr>
        <p:pic>
          <p:nvPicPr>
            <p:cNvPr id="11" name="Picture 10" descr="C:\Users\Rob\AppData\Local\Microsoft\Windows\Temporary Internet Files\Content.IE5\FVXFMXHO\MP900439527[1].jpg"/>
            <p:cNvPicPr>
              <a:picLocks noChangeAspect="1" noChangeArrowheads="1"/>
            </p:cNvPicPr>
            <p:nvPr/>
          </p:nvPicPr>
          <p:blipFill rotWithShape="1">
            <a:blip r:embed="rId2" cstate="print">
              <a:extLst/>
            </a:blip>
            <a:srcRect l="44325"/>
            <a:stretch/>
          </p:blipFill>
          <p:spPr bwMode="auto">
            <a:xfrm>
              <a:off x="7891160" y="-176561"/>
              <a:ext cx="988740" cy="6852424"/>
            </a:xfrm>
            <a:prstGeom prst="rect">
              <a:avLst/>
            </a:prstGeom>
            <a:blipFill dpi="0" rotWithShape="1">
              <a:blip r:embed="rId3" cstate="print"/>
              <a:srcRect/>
              <a:tile tx="0" ty="0" sx="100000" sy="100000" flip="none" algn="tl"/>
            </a:blipFill>
            <a:effectLst>
              <a:glow>
                <a:schemeClr val="accent1"/>
              </a:glow>
              <a:softEdge rad="0"/>
            </a:effectLst>
          </p:spPr>
        </p:pic>
        <p:sp>
          <p:nvSpPr>
            <p:cNvPr id="12" name="Rectangle 11"/>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0" name="TextBox 9"/>
          <p:cNvSpPr txBox="1"/>
          <p:nvPr/>
        </p:nvSpPr>
        <p:spPr>
          <a:xfrm>
            <a:off x="76200" y="24825"/>
            <a:ext cx="8229600"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dirty="0" smtClean="0"/>
              <a:t>Lesson Plan Creation: Eruption! p 10-14</a:t>
            </a:r>
            <a:endParaRPr lang="en-US" sz="3200" dirty="0"/>
          </a:p>
        </p:txBody>
      </p:sp>
      <p:sp>
        <p:nvSpPr>
          <p:cNvPr id="13" name="TextBox 12"/>
          <p:cNvSpPr txBox="1"/>
          <p:nvPr/>
        </p:nvSpPr>
        <p:spPr>
          <a:xfrm>
            <a:off x="533400" y="610136"/>
            <a:ext cx="7696200" cy="6247864"/>
          </a:xfrm>
          <a:prstGeom prst="rect">
            <a:avLst/>
          </a:prstGeom>
          <a:noFill/>
        </p:spPr>
        <p:txBody>
          <a:bodyPr wrap="square" rtlCol="0">
            <a:spAutoFit/>
          </a:bodyPr>
          <a:lstStyle/>
          <a:p>
            <a:pPr marL="457200" indent="-457200">
              <a:spcAft>
                <a:spcPts val="1200"/>
              </a:spcAft>
              <a:tabLst>
                <a:tab pos="233363" algn="l"/>
              </a:tabLst>
            </a:pPr>
            <a:r>
              <a:rPr lang="en-US" sz="2200" dirty="0" smtClean="0"/>
              <a:t>1. Considering the theme of the unit, the materials, and the needs of your students, choose  the function(s) for the unit: What will students DO with language?</a:t>
            </a:r>
          </a:p>
          <a:p>
            <a:pPr marL="457200" indent="-457200">
              <a:spcAft>
                <a:spcPts val="1200"/>
              </a:spcAft>
              <a:tabLst>
                <a:tab pos="233363" algn="l"/>
              </a:tabLst>
            </a:pPr>
            <a:r>
              <a:rPr lang="en-US" sz="2200" dirty="0" smtClean="0"/>
              <a:t>2. Considering the level of your students—determine which forms they will need to be taught in order to accomplish the work.</a:t>
            </a:r>
          </a:p>
          <a:p>
            <a:pPr marL="457200" indent="-457200">
              <a:spcAft>
                <a:spcPts val="1200"/>
              </a:spcAft>
              <a:tabLst>
                <a:tab pos="233363" algn="l"/>
              </a:tabLst>
            </a:pPr>
            <a:r>
              <a:rPr lang="en-US" sz="2200" dirty="0" smtClean="0"/>
              <a:t>3. Add each function and form to your personal curriculum map.</a:t>
            </a:r>
          </a:p>
          <a:p>
            <a:pPr marL="457200" indent="-457200">
              <a:spcAft>
                <a:spcPts val="1200"/>
              </a:spcAft>
              <a:tabLst>
                <a:tab pos="233363" algn="l"/>
              </a:tabLst>
            </a:pPr>
            <a:r>
              <a:rPr lang="en-US" sz="2200" dirty="0" smtClean="0"/>
              <a:t>4. Examine your materials to see if the forms are present in them or if you will need to teach them directly.</a:t>
            </a:r>
          </a:p>
          <a:p>
            <a:pPr marL="457200" indent="-457200">
              <a:spcAft>
                <a:spcPts val="1200"/>
              </a:spcAft>
              <a:tabLst>
                <a:tab pos="233363" algn="l"/>
              </a:tabLst>
            </a:pPr>
            <a:r>
              <a:rPr lang="en-US" sz="2200" dirty="0" smtClean="0"/>
              <a:t>5. Fill out Function/Form Analysis Chart</a:t>
            </a:r>
          </a:p>
          <a:p>
            <a:pPr marL="457200" indent="-457200">
              <a:tabLst>
                <a:tab pos="233363" algn="l"/>
              </a:tabLst>
            </a:pPr>
            <a:r>
              <a:rPr lang="en-US" sz="2200" dirty="0" smtClean="0"/>
              <a:t>6. What tasks will the students do? (30 min)</a:t>
            </a:r>
          </a:p>
          <a:p>
            <a:pPr marL="457200" indent="-457200">
              <a:spcAft>
                <a:spcPts val="1200"/>
              </a:spcAft>
              <a:tabLst>
                <a:tab pos="233363" algn="l"/>
              </a:tabLst>
            </a:pPr>
            <a:r>
              <a:rPr lang="en-US" sz="2200" dirty="0" smtClean="0"/>
              <a:t>	(Receptive, Interactive, Productive)</a:t>
            </a:r>
          </a:p>
          <a:p>
            <a:pPr lvl="1" indent="-457200">
              <a:tabLst>
                <a:tab pos="233363" algn="l"/>
                <a:tab pos="914400" algn="l"/>
                <a:tab pos="1371600" algn="l"/>
              </a:tabLst>
            </a:pPr>
            <a:r>
              <a:rPr lang="en-US" sz="2200" dirty="0" smtClean="0"/>
              <a:t>		Teacher modeling</a:t>
            </a:r>
          </a:p>
          <a:p>
            <a:pPr lvl="1" indent="-457200">
              <a:tabLst>
                <a:tab pos="233363" algn="l"/>
                <a:tab pos="914400" algn="l"/>
                <a:tab pos="1371600" algn="l"/>
              </a:tabLst>
            </a:pPr>
            <a:r>
              <a:rPr lang="en-US" sz="2200" dirty="0" smtClean="0"/>
              <a:t>			Group or </a:t>
            </a:r>
            <a:r>
              <a:rPr lang="en-US" sz="2200" dirty="0" err="1" smtClean="0"/>
              <a:t>scaffolded</a:t>
            </a:r>
            <a:r>
              <a:rPr lang="en-US" sz="2200" dirty="0" smtClean="0"/>
              <a:t> practice</a:t>
            </a:r>
          </a:p>
          <a:p>
            <a:pPr lvl="1" indent="-457200">
              <a:spcAft>
                <a:spcPts val="1200"/>
              </a:spcAft>
              <a:tabLst>
                <a:tab pos="233363" algn="l"/>
                <a:tab pos="914400" algn="l"/>
                <a:tab pos="1371600" algn="l"/>
              </a:tabLst>
            </a:pPr>
            <a:r>
              <a:rPr lang="en-US" sz="2200" dirty="0" smtClean="0"/>
              <a:t>				Individual practice </a:t>
            </a:r>
          </a:p>
          <a:p>
            <a:pPr marL="457200" indent="-457200">
              <a:tabLst>
                <a:tab pos="233363" algn="l"/>
              </a:tabLst>
            </a:pPr>
            <a:r>
              <a:rPr lang="en-US" sz="2200" dirty="0" smtClean="0"/>
              <a:t>7. How will I assess students’ learning?</a:t>
            </a:r>
          </a:p>
        </p:txBody>
      </p:sp>
    </p:spTree>
    <p:extLst>
      <p:ext uri="{BB962C8B-B14F-4D97-AF65-F5344CB8AC3E}">
        <p14:creationId xmlns:p14="http://schemas.microsoft.com/office/powerpoint/2010/main" val="122986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2" descr="C:\Users\Rob\AppData\Local\Microsoft\Windows\Temporary Internet Files\Content.IE5\FVXFMXHO\MP900439527[1].jpg"/>
          <p:cNvPicPr>
            <a:picLocks noChangeAspect="1" noChangeArrowheads="1"/>
          </p:cNvPicPr>
          <p:nvPr/>
        </p:nvPicPr>
        <p:blipFill>
          <a:blip r:embed="rId2" cstate="print"/>
          <a:srcRect/>
          <a:stretch>
            <a:fillRect/>
          </a:stretch>
        </p:blipFill>
        <p:spPr bwMode="auto">
          <a:xfrm>
            <a:off x="8153400" y="6350"/>
            <a:ext cx="989013" cy="6851650"/>
          </a:xfrm>
          <a:prstGeom prst="rect">
            <a:avLst/>
          </a:prstGeom>
          <a:noFill/>
          <a:ln w="9525">
            <a:noFill/>
            <a:miter lim="800000"/>
            <a:headEnd/>
            <a:tailEnd/>
          </a:ln>
        </p:spPr>
      </p:pic>
      <p:sp>
        <p:nvSpPr>
          <p:cNvPr id="3" name="TextBox 2"/>
          <p:cNvSpPr txBox="1"/>
          <p:nvPr/>
        </p:nvSpPr>
        <p:spPr>
          <a:xfrm>
            <a:off x="0" y="2667000"/>
            <a:ext cx="8229600" cy="584775"/>
          </a:xfrm>
          <a:prstGeom prst="rect">
            <a:avLst/>
          </a:prstGeom>
          <a:noFill/>
        </p:spPr>
        <p:txBody>
          <a:bodyPr wrap="square" rtlCol="0">
            <a:spAutoFit/>
          </a:bodyPr>
          <a:lstStyle/>
          <a:p>
            <a:pPr algn="ctr"/>
            <a:r>
              <a:rPr lang="en-US" sz="3200" b="1" dirty="0" smtClean="0"/>
              <a:t>Break</a:t>
            </a:r>
            <a:endParaRPr lang="en-US" sz="3200" b="1" dirty="0"/>
          </a:p>
        </p:txBody>
      </p:sp>
    </p:spTree>
    <p:extLst>
      <p:ext uri="{BB962C8B-B14F-4D97-AF65-F5344CB8AC3E}">
        <p14:creationId xmlns:p14="http://schemas.microsoft.com/office/powerpoint/2010/main" val="21369038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8153400" y="4763"/>
            <a:ext cx="1020763" cy="6858000"/>
            <a:chOff x="7891160" y="-176561"/>
            <a:chExt cx="1020335" cy="6858000"/>
          </a:xfrm>
        </p:grpSpPr>
        <p:pic>
          <p:nvPicPr>
            <p:cNvPr id="7" name="Picture 2" descr="C:\Users\Rob\AppData\Local\Microsoft\Windows\Temporary Internet Files\Content.IE5\FVXFMXHO\MP900439527[1].jpg"/>
            <p:cNvPicPr>
              <a:picLocks noChangeAspect="1" noChangeArrowheads="1"/>
            </p:cNvPicPr>
            <p:nvPr/>
          </p:nvPicPr>
          <p:blipFill rotWithShape="1">
            <a:blip r:embed="rId2" cstate="print">
              <a:extLst/>
            </a:blip>
            <a:srcRect l="44325"/>
            <a:stretch/>
          </p:blipFill>
          <p:spPr bwMode="auto">
            <a:xfrm>
              <a:off x="7891160" y="-176561"/>
              <a:ext cx="988740" cy="6852424"/>
            </a:xfrm>
            <a:prstGeom prst="rect">
              <a:avLst/>
            </a:prstGeom>
            <a:blipFill dpi="0" rotWithShape="1">
              <a:blip r:embed="rId3" cstate="print"/>
              <a:srcRect/>
              <a:tile tx="0" ty="0" sx="100000" sy="100000" flip="none" algn="tl"/>
            </a:blipFill>
            <a:effectLst>
              <a:glow>
                <a:schemeClr val="accent1"/>
              </a:glow>
              <a:softEdge rad="0"/>
            </a:effectLst>
          </p:spPr>
        </p:pic>
        <p:sp>
          <p:nvSpPr>
            <p:cNvPr id="8" name="Rectangle 7"/>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0" name="TextBox 9"/>
          <p:cNvSpPr txBox="1"/>
          <p:nvPr/>
        </p:nvSpPr>
        <p:spPr>
          <a:xfrm>
            <a:off x="76200" y="64294"/>
            <a:ext cx="7924800" cy="1231106"/>
          </a:xfrm>
          <a:prstGeom prst="rect">
            <a:avLst/>
          </a:prstGeom>
          <a:noFill/>
        </p:spPr>
        <p:txBody>
          <a:bodyPr wrap="square" rtlCol="0">
            <a:spAutoFit/>
          </a:bodyPr>
          <a:lstStyle/>
          <a:p>
            <a:r>
              <a:rPr lang="en-US" sz="3200" dirty="0" smtClean="0"/>
              <a:t>What Does Text Complexity Mean </a:t>
            </a:r>
          </a:p>
          <a:p>
            <a:r>
              <a:rPr lang="en-US" sz="2400" dirty="0" smtClean="0"/>
              <a:t>for English Learners and Language Minority Students?  </a:t>
            </a:r>
          </a:p>
          <a:p>
            <a:pPr>
              <a:tabLst>
                <a:tab pos="7718425" algn="r"/>
              </a:tabLst>
            </a:pPr>
            <a:r>
              <a:rPr lang="en-US" dirty="0" smtClean="0"/>
              <a:t>	(Fillmore and Fillmore, 2012)</a:t>
            </a:r>
            <a:endParaRPr lang="en-US" dirty="0"/>
          </a:p>
        </p:txBody>
      </p:sp>
    </p:spTree>
    <p:extLst>
      <p:ext uri="{BB962C8B-B14F-4D97-AF65-F5344CB8AC3E}">
        <p14:creationId xmlns:p14="http://schemas.microsoft.com/office/powerpoint/2010/main" val="31744095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8153400" y="4763"/>
            <a:ext cx="1020763" cy="6858000"/>
            <a:chOff x="7891160" y="-176561"/>
            <a:chExt cx="1020335" cy="6858000"/>
          </a:xfrm>
        </p:grpSpPr>
        <p:pic>
          <p:nvPicPr>
            <p:cNvPr id="7" name="Picture 2" descr="C:\Users\Rob\AppData\Local\Microsoft\Windows\Temporary Internet Files\Content.IE5\FVXFMXHO\MP900439527[1].jpg"/>
            <p:cNvPicPr>
              <a:picLocks noChangeAspect="1" noChangeArrowheads="1"/>
            </p:cNvPicPr>
            <p:nvPr/>
          </p:nvPicPr>
          <p:blipFill rotWithShape="1">
            <a:blip r:embed="rId2" cstate="print">
              <a:extLst/>
            </a:blip>
            <a:srcRect l="44325"/>
            <a:stretch/>
          </p:blipFill>
          <p:spPr bwMode="auto">
            <a:xfrm>
              <a:off x="7891160" y="-176561"/>
              <a:ext cx="988740" cy="6852424"/>
            </a:xfrm>
            <a:prstGeom prst="rect">
              <a:avLst/>
            </a:prstGeom>
            <a:blipFill dpi="0" rotWithShape="1">
              <a:blip r:embed="rId3" cstate="print"/>
              <a:srcRect/>
              <a:tile tx="0" ty="0" sx="100000" sy="100000" flip="none" algn="tl"/>
            </a:blipFill>
            <a:effectLst>
              <a:glow>
                <a:schemeClr val="accent1"/>
              </a:glow>
              <a:softEdge rad="0"/>
            </a:effectLst>
          </p:spPr>
        </p:pic>
        <p:sp>
          <p:nvSpPr>
            <p:cNvPr id="8" name="Rectangle 7"/>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5" name="Content Placeholder 4"/>
          <p:cNvSpPr>
            <a:spLocks noGrp="1"/>
          </p:cNvSpPr>
          <p:nvPr>
            <p:ph idx="1"/>
          </p:nvPr>
        </p:nvSpPr>
        <p:spPr>
          <a:xfrm>
            <a:off x="457200" y="1600200"/>
            <a:ext cx="7848600" cy="4724399"/>
          </a:xfrm>
        </p:spPr>
        <p:txBody>
          <a:bodyPr>
            <a:normAutofit/>
          </a:bodyPr>
          <a:lstStyle/>
          <a:p>
            <a:pPr>
              <a:spcAft>
                <a:spcPts val="1200"/>
              </a:spcAft>
            </a:pPr>
            <a:r>
              <a:rPr lang="en-US" sz="2400" dirty="0"/>
              <a:t>The language used in complex texts is difficult and cannot be learned through talking with native speakers, but only though working with the texts themselves.</a:t>
            </a:r>
          </a:p>
          <a:p>
            <a:pPr>
              <a:spcAft>
                <a:spcPts val="1200"/>
              </a:spcAft>
            </a:pPr>
            <a:r>
              <a:rPr lang="en-US" sz="2400" dirty="0" smtClean="0"/>
              <a:t>It </a:t>
            </a:r>
            <a:r>
              <a:rPr lang="en-US" sz="2400" dirty="0"/>
              <a:t>is especially critical that students have access to complex texts because after fourth grade, they serve as the vehicle for content delivery.  (K-3: Learning to read; 4-12: Reading to learn)</a:t>
            </a:r>
          </a:p>
          <a:p>
            <a:r>
              <a:rPr lang="en-US" sz="2400" dirty="0"/>
              <a:t>Academic texts are marked by </a:t>
            </a:r>
            <a:r>
              <a:rPr lang="en-US" sz="2400" b="1" dirty="0"/>
              <a:t>INFORMATIONAL DENSITY: </a:t>
            </a:r>
            <a:r>
              <a:rPr lang="en-US" sz="2400" dirty="0"/>
              <a:t>every clause or phrase contains information critical to understanding the topic</a:t>
            </a:r>
            <a:r>
              <a:rPr lang="en-US" sz="2400" dirty="0" smtClean="0"/>
              <a:t>.</a:t>
            </a:r>
            <a:endParaRPr lang="en-US" sz="2400" dirty="0"/>
          </a:p>
        </p:txBody>
      </p:sp>
      <p:sp>
        <p:nvSpPr>
          <p:cNvPr id="9" name="TextBox 8"/>
          <p:cNvSpPr txBox="1"/>
          <p:nvPr/>
        </p:nvSpPr>
        <p:spPr>
          <a:xfrm>
            <a:off x="76200" y="64294"/>
            <a:ext cx="7924800" cy="1231106"/>
          </a:xfrm>
          <a:prstGeom prst="rect">
            <a:avLst/>
          </a:prstGeom>
          <a:noFill/>
        </p:spPr>
        <p:txBody>
          <a:bodyPr wrap="square" rtlCol="0">
            <a:spAutoFit/>
          </a:bodyPr>
          <a:lstStyle/>
          <a:p>
            <a:r>
              <a:rPr lang="en-US" sz="3200" dirty="0" smtClean="0"/>
              <a:t>What Does Text Complexity Mean </a:t>
            </a:r>
          </a:p>
          <a:p>
            <a:r>
              <a:rPr lang="en-US" sz="2400" dirty="0" smtClean="0"/>
              <a:t>for English Learners and Language Minority Students?  </a:t>
            </a:r>
          </a:p>
          <a:p>
            <a:pPr>
              <a:tabLst>
                <a:tab pos="7718425" algn="r"/>
              </a:tabLst>
            </a:pPr>
            <a:r>
              <a:rPr lang="en-US" dirty="0" smtClean="0"/>
              <a:t>	(Fillmore and Fillmore, 2012)</a:t>
            </a:r>
            <a:endParaRPr lang="en-US" dirty="0"/>
          </a:p>
        </p:txBody>
      </p:sp>
    </p:spTree>
    <p:extLst>
      <p:ext uri="{BB962C8B-B14F-4D97-AF65-F5344CB8AC3E}">
        <p14:creationId xmlns:p14="http://schemas.microsoft.com/office/powerpoint/2010/main" val="31744095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8153400" y="4763"/>
            <a:ext cx="1020763" cy="6858000"/>
            <a:chOff x="7891160" y="-176561"/>
            <a:chExt cx="1020335" cy="6858000"/>
          </a:xfrm>
        </p:grpSpPr>
        <p:pic>
          <p:nvPicPr>
            <p:cNvPr id="4" name="Picture 2" descr="C:\Users\Rob\AppData\Local\Microsoft\Windows\Temporary Internet Files\Content.IE5\FVXFMXHO\MP900439527[1].jpg"/>
            <p:cNvPicPr>
              <a:picLocks noChangeAspect="1" noChangeArrowheads="1"/>
            </p:cNvPicPr>
            <p:nvPr/>
          </p:nvPicPr>
          <p:blipFill rotWithShape="1">
            <a:blip r:embed="rId2" cstate="print">
              <a:extLst/>
            </a:blip>
            <a:srcRect l="44325"/>
            <a:stretch/>
          </p:blipFill>
          <p:spPr bwMode="auto">
            <a:xfrm>
              <a:off x="7891160" y="-176561"/>
              <a:ext cx="988740" cy="6852424"/>
            </a:xfrm>
            <a:prstGeom prst="rect">
              <a:avLst/>
            </a:prstGeom>
            <a:blipFill dpi="0" rotWithShape="1">
              <a:blip r:embed="rId3" cstate="print"/>
              <a:srcRect/>
              <a:tile tx="0" ty="0" sx="100000" sy="100000" flip="none" algn="tl"/>
            </a:blipFill>
            <a:effectLst>
              <a:glow>
                <a:schemeClr val="accent1"/>
              </a:glow>
              <a:softEdge rad="0"/>
            </a:effectLst>
          </p:spPr>
        </p:pic>
        <p:sp>
          <p:nvSpPr>
            <p:cNvPr id="5" name="Rectangle 4"/>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pic>
        <p:nvPicPr>
          <p:cNvPr id="66562" name="Picture 1"/>
          <p:cNvPicPr>
            <a:picLocks noChangeAspect="1"/>
          </p:cNvPicPr>
          <p:nvPr/>
        </p:nvPicPr>
        <p:blipFill>
          <a:blip r:embed="rId4" cstate="print">
            <a:lum bright="10000"/>
          </a:blip>
          <a:srcRect l="61409" t="48941" r="10745" b="25498"/>
          <a:stretch>
            <a:fillRect/>
          </a:stretch>
        </p:blipFill>
        <p:spPr bwMode="auto">
          <a:xfrm>
            <a:off x="1905000" y="381000"/>
            <a:ext cx="4876800" cy="6172200"/>
          </a:xfrm>
          <a:prstGeom prst="rect">
            <a:avLst/>
          </a:prstGeom>
          <a:noFill/>
          <a:ln w="9525">
            <a:noFill/>
            <a:miter lim="800000"/>
            <a:headEnd/>
            <a:tailEnd/>
          </a:ln>
        </p:spPr>
      </p:pic>
      <p:sp>
        <p:nvSpPr>
          <p:cNvPr id="6" name="TextBox 5"/>
          <p:cNvSpPr txBox="1"/>
          <p:nvPr/>
        </p:nvSpPr>
        <p:spPr>
          <a:xfrm>
            <a:off x="457200" y="0"/>
            <a:ext cx="3810000" cy="369332"/>
          </a:xfrm>
          <a:prstGeom prst="rect">
            <a:avLst/>
          </a:prstGeom>
          <a:noFill/>
        </p:spPr>
        <p:txBody>
          <a:bodyPr wrap="square" rtlCol="0">
            <a:spAutoFit/>
          </a:bodyPr>
          <a:lstStyle/>
          <a:p>
            <a:r>
              <a:rPr lang="en-US" dirty="0" smtClean="0"/>
              <a:t>(</a:t>
            </a:r>
            <a:r>
              <a:rPr lang="en-US" dirty="0" err="1" smtClean="0"/>
              <a:t>Biber</a:t>
            </a:r>
            <a:r>
              <a:rPr lang="en-US" dirty="0" smtClean="0"/>
              <a:t>, Conrad, and Leech, 2002)</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8153400" y="4763"/>
            <a:ext cx="1020763" cy="6858000"/>
            <a:chOff x="7891160" y="-176561"/>
            <a:chExt cx="1020335" cy="6858000"/>
          </a:xfrm>
        </p:grpSpPr>
        <p:pic>
          <p:nvPicPr>
            <p:cNvPr id="5" name="Picture 2" descr="C:\Users\Rob\AppData\Local\Microsoft\Windows\Temporary Internet Files\Content.IE5\FVXFMXHO\MP900439527[1].jpg"/>
            <p:cNvPicPr>
              <a:picLocks noChangeAspect="1" noChangeArrowheads="1"/>
            </p:cNvPicPr>
            <p:nvPr/>
          </p:nvPicPr>
          <p:blipFill rotWithShape="1">
            <a:blip r:embed="rId2" cstate="print">
              <a:extLst/>
            </a:blip>
            <a:srcRect l="44325"/>
            <a:stretch/>
          </p:blipFill>
          <p:spPr bwMode="auto">
            <a:xfrm>
              <a:off x="7891160" y="-176561"/>
              <a:ext cx="988740" cy="6852424"/>
            </a:xfrm>
            <a:prstGeom prst="rect">
              <a:avLst/>
            </a:prstGeom>
            <a:blipFill dpi="0" rotWithShape="1">
              <a:blip r:embed="rId3" cstate="print"/>
              <a:srcRect/>
              <a:tile tx="0" ty="0" sx="100000" sy="100000" flip="none" algn="tl"/>
            </a:blipFill>
            <a:effectLst>
              <a:glow>
                <a:schemeClr val="accent1"/>
              </a:glow>
              <a:softEdge rad="0"/>
            </a:effectLst>
          </p:spPr>
        </p:pic>
        <p:sp>
          <p:nvSpPr>
            <p:cNvPr id="6" name="Rectangle 5"/>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 name="Content Placeholder 2"/>
          <p:cNvSpPr>
            <a:spLocks noGrp="1"/>
          </p:cNvSpPr>
          <p:nvPr>
            <p:ph idx="1"/>
          </p:nvPr>
        </p:nvSpPr>
        <p:spPr>
          <a:xfrm>
            <a:off x="457200" y="1371600"/>
            <a:ext cx="7772400" cy="5334000"/>
          </a:xfrm>
        </p:spPr>
        <p:txBody>
          <a:bodyPr>
            <a:normAutofit/>
          </a:bodyPr>
          <a:lstStyle/>
          <a:p>
            <a:pPr lvl="0">
              <a:spcAft>
                <a:spcPts val="1200"/>
              </a:spcAft>
            </a:pPr>
            <a:r>
              <a:rPr lang="en-US" sz="2400" dirty="0" smtClean="0"/>
              <a:t>Students do not necessarily need to learn the grammatical and linguistic terms related to complex texts, but they do need to learn how to understand the ideas found in such writing.</a:t>
            </a:r>
          </a:p>
          <a:p>
            <a:pPr lvl="0">
              <a:spcAft>
                <a:spcPts val="1200"/>
              </a:spcAft>
            </a:pPr>
            <a:r>
              <a:rPr lang="en-US" sz="2400" dirty="0" smtClean="0"/>
              <a:t>Planning is necessary: teachers must choose a sentence that is grammatically interesting and complex, and which contains ideas necessary for understanding the content.</a:t>
            </a:r>
          </a:p>
          <a:p>
            <a:pPr lvl="0">
              <a:spcAft>
                <a:spcPts val="1200"/>
              </a:spcAft>
            </a:pPr>
            <a:r>
              <a:rPr lang="en-US" sz="2400" dirty="0" smtClean="0"/>
              <a:t>The practice helps teachers engage their students in the “consciousness-raising” and “noticing” of language forms referred to by Larsen-Freeman (2014).</a:t>
            </a:r>
          </a:p>
          <a:p>
            <a:pPr lvl="0">
              <a:spcAft>
                <a:spcPts val="1200"/>
              </a:spcAft>
            </a:pPr>
            <a:r>
              <a:rPr lang="en-US" sz="2400" dirty="0" smtClean="0"/>
              <a:t>In the example cited by the authors, teachers engaged in the practice just 15-20 minutes daily.</a:t>
            </a:r>
          </a:p>
          <a:p>
            <a:pPr>
              <a:spcAft>
                <a:spcPts val="1200"/>
              </a:spcAft>
            </a:pPr>
            <a:endParaRPr lang="en-US" sz="2400" dirty="0"/>
          </a:p>
        </p:txBody>
      </p:sp>
      <p:sp>
        <p:nvSpPr>
          <p:cNvPr id="8" name="TextBox 7"/>
          <p:cNvSpPr txBox="1"/>
          <p:nvPr/>
        </p:nvSpPr>
        <p:spPr>
          <a:xfrm>
            <a:off x="76200" y="65782"/>
            <a:ext cx="8077200" cy="1077218"/>
          </a:xfrm>
          <a:prstGeom prst="rect">
            <a:avLst/>
          </a:prstGeom>
          <a:noFill/>
        </p:spPr>
        <p:txBody>
          <a:bodyPr wrap="square" rtlCol="0">
            <a:spAutoFit/>
          </a:bodyPr>
          <a:lstStyle/>
          <a:p>
            <a:r>
              <a:rPr lang="en-US" sz="3200" dirty="0" smtClean="0"/>
              <a:t>Strategy: Looking Closely at Language </a:t>
            </a:r>
          </a:p>
          <a:p>
            <a:r>
              <a:rPr lang="en-US" sz="3200" dirty="0" smtClean="0"/>
              <a:t>		One Sentence at a Time</a:t>
            </a:r>
            <a:endParaRPr lang="en-US" sz="3200" dirty="0"/>
          </a:p>
        </p:txBody>
      </p:sp>
    </p:spTree>
    <p:extLst>
      <p:ext uri="{BB962C8B-B14F-4D97-AF65-F5344CB8AC3E}">
        <p14:creationId xmlns:p14="http://schemas.microsoft.com/office/powerpoint/2010/main" val="5494561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8153400" y="4763"/>
            <a:ext cx="1020763" cy="6858000"/>
            <a:chOff x="7891160" y="-176561"/>
            <a:chExt cx="1020335" cy="6858000"/>
          </a:xfrm>
        </p:grpSpPr>
        <p:pic>
          <p:nvPicPr>
            <p:cNvPr id="3" name="Picture 2" descr="C:\Users\Rob\AppData\Local\Microsoft\Windows\Temporary Internet Files\Content.IE5\FVXFMXHO\MP900439527[1].jpg"/>
            <p:cNvPicPr>
              <a:picLocks noChangeAspect="1" noChangeArrowheads="1"/>
            </p:cNvPicPr>
            <p:nvPr/>
          </p:nvPicPr>
          <p:blipFill rotWithShape="1">
            <a:blip r:embed="rId2" cstate="print">
              <a:extLst/>
            </a:blip>
            <a:srcRect l="44325"/>
            <a:stretch/>
          </p:blipFill>
          <p:spPr bwMode="auto">
            <a:xfrm>
              <a:off x="7891160" y="-176561"/>
              <a:ext cx="988740" cy="6852424"/>
            </a:xfrm>
            <a:prstGeom prst="rect">
              <a:avLst/>
            </a:prstGeom>
            <a:blipFill dpi="0" rotWithShape="1">
              <a:blip r:embed="rId3" cstate="print"/>
              <a:srcRect/>
              <a:tile tx="0" ty="0" sx="100000" sy="100000" flip="none" algn="tl"/>
            </a:blipFill>
            <a:effectLst>
              <a:glow>
                <a:schemeClr val="accent1"/>
              </a:glow>
              <a:softEdge rad="0"/>
            </a:effectLst>
          </p:spPr>
        </p:pic>
        <p:sp>
          <p:nvSpPr>
            <p:cNvPr id="4" name="Rectangle 3"/>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5" name="TextBox 4"/>
          <p:cNvSpPr txBox="1"/>
          <p:nvPr/>
        </p:nvSpPr>
        <p:spPr>
          <a:xfrm>
            <a:off x="228600" y="152400"/>
            <a:ext cx="7848600" cy="5816977"/>
          </a:xfrm>
          <a:prstGeom prst="rect">
            <a:avLst/>
          </a:prstGeom>
          <a:noFill/>
        </p:spPr>
        <p:txBody>
          <a:bodyPr>
            <a:spAutoFit/>
          </a:bodyPr>
          <a:lstStyle/>
          <a:p>
            <a:r>
              <a:rPr lang="en-US" sz="3200" dirty="0" smtClean="0">
                <a:latin typeface="Calibri" pitchFamily="34" charset="0"/>
              </a:rPr>
              <a:t>ELL Language Production</a:t>
            </a:r>
          </a:p>
          <a:p>
            <a:endParaRPr lang="en-US" sz="2400" dirty="0">
              <a:latin typeface="Calibri" pitchFamily="34" charset="0"/>
            </a:endParaRPr>
          </a:p>
          <a:p>
            <a:r>
              <a:rPr lang="en-US" sz="2400" dirty="0">
                <a:latin typeface="Calibri" pitchFamily="34" charset="0"/>
              </a:rPr>
              <a:t>Elements </a:t>
            </a:r>
            <a:r>
              <a:rPr lang="en-US" sz="2400" dirty="0" smtClean="0">
                <a:latin typeface="Calibri" pitchFamily="34" charset="0"/>
              </a:rPr>
              <a:t>in </a:t>
            </a:r>
            <a:r>
              <a:rPr lang="en-US" sz="2400" dirty="0">
                <a:latin typeface="Calibri" pitchFamily="34" charset="0"/>
              </a:rPr>
              <a:t>the system of language </a:t>
            </a:r>
          </a:p>
          <a:p>
            <a:endParaRPr lang="en-US" sz="2400" dirty="0">
              <a:latin typeface="Calibri" pitchFamily="34" charset="0"/>
            </a:endParaRPr>
          </a:p>
          <a:p>
            <a:pPr marL="457200" indent="-233363">
              <a:buFont typeface="Arial" charset="0"/>
              <a:buChar char="•"/>
            </a:pPr>
            <a:r>
              <a:rPr lang="en-US" sz="2400" dirty="0">
                <a:latin typeface="Calibri" pitchFamily="34" charset="0"/>
              </a:rPr>
              <a:t>Phonology: the study of the </a:t>
            </a:r>
            <a:r>
              <a:rPr lang="en-US" sz="2400" b="1" dirty="0">
                <a:solidFill>
                  <a:srgbClr val="FF3300"/>
                </a:solidFill>
                <a:latin typeface="Calibri" pitchFamily="34" charset="0"/>
              </a:rPr>
              <a:t>sounds</a:t>
            </a:r>
            <a:r>
              <a:rPr lang="en-US" sz="2400" dirty="0">
                <a:latin typeface="Calibri" pitchFamily="34" charset="0"/>
              </a:rPr>
              <a:t> of a language</a:t>
            </a:r>
          </a:p>
          <a:p>
            <a:pPr marL="457200" indent="-233363">
              <a:buFont typeface="Arial" charset="0"/>
              <a:buChar char="•"/>
            </a:pPr>
            <a:endParaRPr lang="en-US" sz="2400" dirty="0">
              <a:latin typeface="Calibri" pitchFamily="34" charset="0"/>
            </a:endParaRPr>
          </a:p>
          <a:p>
            <a:pPr marL="457200" indent="-233363">
              <a:buFont typeface="Arial" charset="0"/>
              <a:buChar char="•"/>
            </a:pPr>
            <a:r>
              <a:rPr lang="en-US" sz="2400" dirty="0">
                <a:latin typeface="Calibri" pitchFamily="34" charset="0"/>
              </a:rPr>
              <a:t>Morphology: the study of </a:t>
            </a:r>
            <a:r>
              <a:rPr lang="en-US" sz="2400" b="1" dirty="0">
                <a:solidFill>
                  <a:srgbClr val="FF3300"/>
                </a:solidFill>
                <a:latin typeface="Calibri" pitchFamily="34" charset="0"/>
              </a:rPr>
              <a:t>words and parts of words</a:t>
            </a:r>
          </a:p>
          <a:p>
            <a:pPr marL="457200" indent="-233363">
              <a:buFont typeface="Arial" charset="0"/>
              <a:buChar char="•"/>
            </a:pPr>
            <a:endParaRPr lang="en-US" sz="2400" dirty="0">
              <a:latin typeface="Calibri" pitchFamily="34" charset="0"/>
            </a:endParaRPr>
          </a:p>
          <a:p>
            <a:pPr marL="457200" indent="-233363">
              <a:buFont typeface="Arial" charset="0"/>
              <a:buChar char="•"/>
            </a:pPr>
            <a:r>
              <a:rPr lang="en-US" sz="2400" dirty="0">
                <a:latin typeface="Calibri" pitchFamily="34" charset="0"/>
              </a:rPr>
              <a:t>Syntax: the study of the </a:t>
            </a:r>
            <a:r>
              <a:rPr lang="en-US" sz="2400" b="1" dirty="0">
                <a:solidFill>
                  <a:srgbClr val="FF3300"/>
                </a:solidFill>
                <a:latin typeface="Calibri" pitchFamily="34" charset="0"/>
              </a:rPr>
              <a:t>structure of sentences</a:t>
            </a:r>
            <a:r>
              <a:rPr lang="en-US" sz="2400" dirty="0">
                <a:latin typeface="Calibri" pitchFamily="34" charset="0"/>
              </a:rPr>
              <a:t> and the rules that govern </a:t>
            </a:r>
            <a:r>
              <a:rPr lang="en-US" sz="2400" dirty="0" smtClean="0">
                <a:latin typeface="Calibri" pitchFamily="34" charset="0"/>
              </a:rPr>
              <a:t>their formation</a:t>
            </a:r>
            <a:endParaRPr lang="en-US" sz="2400" dirty="0">
              <a:latin typeface="Calibri" pitchFamily="34" charset="0"/>
            </a:endParaRPr>
          </a:p>
          <a:p>
            <a:pPr marL="457200" indent="-233363">
              <a:buFont typeface="Arial" charset="0"/>
              <a:buChar char="•"/>
            </a:pPr>
            <a:endParaRPr lang="en-US" sz="2400" dirty="0">
              <a:latin typeface="Calibri" pitchFamily="34" charset="0"/>
            </a:endParaRPr>
          </a:p>
          <a:p>
            <a:pPr marL="457200" indent="-233363">
              <a:buFont typeface="Arial" charset="0"/>
              <a:buChar char="•"/>
            </a:pPr>
            <a:r>
              <a:rPr lang="en-US" sz="2400" dirty="0">
                <a:latin typeface="Calibri" pitchFamily="34" charset="0"/>
              </a:rPr>
              <a:t>Semantics: the study of </a:t>
            </a:r>
            <a:r>
              <a:rPr lang="en-US" sz="2400" b="1" dirty="0">
                <a:solidFill>
                  <a:srgbClr val="FF3300"/>
                </a:solidFill>
                <a:latin typeface="Calibri" pitchFamily="34" charset="0"/>
              </a:rPr>
              <a:t>meanings</a:t>
            </a:r>
            <a:r>
              <a:rPr lang="en-US" sz="2400" dirty="0">
                <a:latin typeface="Calibri" pitchFamily="34" charset="0"/>
              </a:rPr>
              <a:t> of individual words and of larger units such as phrases and sentences</a:t>
            </a:r>
          </a:p>
          <a:p>
            <a:pPr marL="457200" indent="-233363">
              <a:buFont typeface="Arial" charset="0"/>
              <a:buChar char="•"/>
            </a:pPr>
            <a:endParaRPr lang="en-US" sz="2400" dirty="0">
              <a:latin typeface="Calibri" pitchFamily="34" charset="0"/>
            </a:endParaRPr>
          </a:p>
          <a:p>
            <a:pPr marL="457200" indent="-233363">
              <a:buFont typeface="Arial" charset="0"/>
              <a:buChar char="•"/>
            </a:pPr>
            <a:r>
              <a:rPr lang="en-US" sz="2400" dirty="0">
                <a:latin typeface="Calibri" pitchFamily="34" charset="0"/>
              </a:rPr>
              <a:t>Pragmatics: the study of language </a:t>
            </a:r>
            <a:r>
              <a:rPr lang="en-US" sz="2400" b="1" dirty="0">
                <a:solidFill>
                  <a:srgbClr val="FF3300"/>
                </a:solidFill>
                <a:latin typeface="Calibri" pitchFamily="34" charset="0"/>
              </a:rPr>
              <a:t>use in context</a:t>
            </a:r>
          </a:p>
        </p:txBody>
      </p:sp>
    </p:spTree>
    <p:extLst>
      <p:ext uri="{BB962C8B-B14F-4D97-AF65-F5344CB8AC3E}">
        <p14:creationId xmlns:p14="http://schemas.microsoft.com/office/powerpoint/2010/main" val="27469156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6200" y="51137"/>
            <a:ext cx="7772400" cy="1015663"/>
          </a:xfrm>
          <a:prstGeom prst="rect">
            <a:avLst/>
          </a:prstGeom>
          <a:noFill/>
        </p:spPr>
        <p:txBody>
          <a:bodyPr wrap="square" rtlCol="0">
            <a:spAutoFit/>
          </a:bodyPr>
          <a:lstStyle/>
          <a:p>
            <a:r>
              <a:rPr lang="en-US" sz="3200" dirty="0" smtClean="0"/>
              <a:t>One Sentence Analysis</a:t>
            </a:r>
            <a:r>
              <a:rPr lang="en-US" sz="3600" dirty="0" smtClean="0"/>
              <a:t/>
            </a:r>
            <a:br>
              <a:rPr lang="en-US" sz="3600" dirty="0" smtClean="0"/>
            </a:br>
            <a:r>
              <a:rPr lang="en-US" sz="2800" i="1" dirty="0" smtClean="0"/>
              <a:t>The Secret Garden </a:t>
            </a:r>
            <a:r>
              <a:rPr lang="en-US" sz="2800" dirty="0" smtClean="0"/>
              <a:t>by Frances Hodgson Burnett</a:t>
            </a:r>
            <a:endParaRPr lang="en-US" sz="2800" dirty="0"/>
          </a:p>
        </p:txBody>
      </p:sp>
      <p:sp>
        <p:nvSpPr>
          <p:cNvPr id="8" name="TextBox 7"/>
          <p:cNvSpPr txBox="1"/>
          <p:nvPr/>
        </p:nvSpPr>
        <p:spPr>
          <a:xfrm>
            <a:off x="457200" y="1371600"/>
            <a:ext cx="7696200" cy="4549835"/>
          </a:xfrm>
          <a:prstGeom prst="rect">
            <a:avLst/>
          </a:prstGeom>
          <a:noFill/>
        </p:spPr>
        <p:txBody>
          <a:bodyPr wrap="square" rtlCol="0">
            <a:spAutoFit/>
          </a:bodyPr>
          <a:lstStyle/>
          <a:p>
            <a:pPr>
              <a:lnSpc>
                <a:spcPct val="150000"/>
              </a:lnSpc>
            </a:pPr>
            <a:r>
              <a:rPr lang="en-US" sz="2800" dirty="0" smtClean="0"/>
              <a:t>It was in that strange and sudden way that Mary found out that she had neither father nor mother left; that they had died and been carried away in the night, and that the few native servants who had not died also had left the house as quickly as they could get out of it, none of them even remembering that there was a </a:t>
            </a:r>
            <a:r>
              <a:rPr lang="en-US" sz="2800" dirty="0" err="1" smtClean="0"/>
              <a:t>Missie</a:t>
            </a:r>
            <a:r>
              <a:rPr lang="en-US" sz="2800" dirty="0" smtClean="0"/>
              <a:t> Sahib (p. 7).</a:t>
            </a:r>
          </a:p>
        </p:txBody>
      </p:sp>
      <p:grpSp>
        <p:nvGrpSpPr>
          <p:cNvPr id="2" name="Group 3"/>
          <p:cNvGrpSpPr>
            <a:grpSpLocks/>
          </p:cNvGrpSpPr>
          <p:nvPr/>
        </p:nvGrpSpPr>
        <p:grpSpPr bwMode="auto">
          <a:xfrm>
            <a:off x="8153400" y="4763"/>
            <a:ext cx="1020763" cy="6858000"/>
            <a:chOff x="7891160" y="-176561"/>
            <a:chExt cx="1020335" cy="6858000"/>
          </a:xfrm>
        </p:grpSpPr>
        <p:pic>
          <p:nvPicPr>
            <p:cNvPr id="10" name="Picture 2" descr="C:\Users\Rob\AppData\Local\Microsoft\Windows\Temporary Internet Files\Content.IE5\FVXFMXHO\MP900439527[1].jpg"/>
            <p:cNvPicPr>
              <a:picLocks noChangeAspect="1" noChangeArrowheads="1"/>
            </p:cNvPicPr>
            <p:nvPr/>
          </p:nvPicPr>
          <p:blipFill rotWithShape="1">
            <a:blip r:embed="rId2" cstate="print">
              <a:extLst/>
            </a:blip>
            <a:srcRect l="44325"/>
            <a:stretch/>
          </p:blipFill>
          <p:spPr bwMode="auto">
            <a:xfrm>
              <a:off x="7891160" y="-176561"/>
              <a:ext cx="988740" cy="6852424"/>
            </a:xfrm>
            <a:prstGeom prst="rect">
              <a:avLst/>
            </a:prstGeom>
            <a:blipFill dpi="0" rotWithShape="1">
              <a:blip r:embed="rId3" cstate="print"/>
              <a:srcRect/>
              <a:tile tx="0" ty="0" sx="100000" sy="100000" flip="none" algn="tl"/>
            </a:blipFill>
            <a:effectLst>
              <a:glow>
                <a:schemeClr val="accent1"/>
              </a:glow>
              <a:softEdge rad="0"/>
            </a:effectLst>
          </p:spPr>
        </p:pic>
        <p:sp>
          <p:nvSpPr>
            <p:cNvPr id="11" name="Rectangle 10"/>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Tree>
    <p:extLst>
      <p:ext uri="{BB962C8B-B14F-4D97-AF65-F5344CB8AC3E}">
        <p14:creationId xmlns:p14="http://schemas.microsoft.com/office/powerpoint/2010/main" val="3615806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8153400" y="4763"/>
            <a:ext cx="1020763" cy="6858000"/>
            <a:chOff x="7891160" y="-176561"/>
            <a:chExt cx="1020335" cy="6858000"/>
          </a:xfrm>
        </p:grpSpPr>
        <p:pic>
          <p:nvPicPr>
            <p:cNvPr id="18" name="Picture 2" descr="C:\Users\Rob\AppData\Local\Microsoft\Windows\Temporary Internet Files\Content.IE5\FVXFMXHO\MP900439527[1].jpg"/>
            <p:cNvPicPr>
              <a:picLocks noChangeAspect="1" noChangeArrowheads="1"/>
            </p:cNvPicPr>
            <p:nvPr/>
          </p:nvPicPr>
          <p:blipFill rotWithShape="1">
            <a:blip r:embed="rId2" cstate="print">
              <a:extLst/>
            </a:blip>
            <a:srcRect l="44325"/>
            <a:stretch/>
          </p:blipFill>
          <p:spPr bwMode="auto">
            <a:xfrm>
              <a:off x="7891160" y="-176561"/>
              <a:ext cx="988740" cy="6852424"/>
            </a:xfrm>
            <a:prstGeom prst="rect">
              <a:avLst/>
            </a:prstGeom>
            <a:blipFill dpi="0" rotWithShape="1">
              <a:blip r:embed="rId3" cstate="print"/>
              <a:srcRect/>
              <a:tile tx="0" ty="0" sx="100000" sy="100000" flip="none" algn="tl"/>
            </a:blipFill>
            <a:effectLst>
              <a:glow>
                <a:schemeClr val="accent1"/>
              </a:glow>
              <a:softEdge rad="0"/>
            </a:effectLst>
          </p:spPr>
        </p:pic>
        <p:sp>
          <p:nvSpPr>
            <p:cNvPr id="19" name="Rectangle 18"/>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8" name="TextBox 7"/>
          <p:cNvSpPr txBox="1"/>
          <p:nvPr/>
        </p:nvSpPr>
        <p:spPr>
          <a:xfrm>
            <a:off x="457200" y="1935301"/>
            <a:ext cx="8001000" cy="3170099"/>
          </a:xfrm>
          <a:prstGeom prst="rect">
            <a:avLst/>
          </a:prstGeom>
          <a:noFill/>
        </p:spPr>
        <p:txBody>
          <a:bodyPr wrap="square" rtlCol="0">
            <a:spAutoFit/>
          </a:bodyPr>
          <a:lstStyle/>
          <a:p>
            <a:r>
              <a:rPr lang="en-US" sz="2800" dirty="0" smtClean="0"/>
              <a:t>It was in that strange and sudden way that </a:t>
            </a:r>
            <a:r>
              <a:rPr lang="en-US" sz="2800" dirty="0" smtClean="0">
                <a:solidFill>
                  <a:srgbClr val="0070C0"/>
                </a:solidFill>
              </a:rPr>
              <a:t>Mary </a:t>
            </a:r>
            <a:r>
              <a:rPr lang="en-US" sz="2800" dirty="0" smtClean="0">
                <a:solidFill>
                  <a:srgbClr val="FF0000"/>
                </a:solidFill>
              </a:rPr>
              <a:t>found out </a:t>
            </a:r>
            <a:r>
              <a:rPr lang="en-US" sz="2800" dirty="0" smtClean="0"/>
              <a:t>that she had neither father nor mother left; </a:t>
            </a:r>
          </a:p>
          <a:p>
            <a:endParaRPr lang="en-US" sz="2400" dirty="0" smtClean="0"/>
          </a:p>
          <a:p>
            <a:endParaRPr lang="en-US" sz="2400" dirty="0" smtClean="0"/>
          </a:p>
          <a:p>
            <a:r>
              <a:rPr lang="en-US" sz="2400" dirty="0" smtClean="0">
                <a:solidFill>
                  <a:srgbClr val="0070C0"/>
                </a:solidFill>
              </a:rPr>
              <a:t>Mary </a:t>
            </a:r>
            <a:r>
              <a:rPr lang="en-US" sz="2400" dirty="0" smtClean="0">
                <a:solidFill>
                  <a:srgbClr val="FF0000"/>
                </a:solidFill>
              </a:rPr>
              <a:t>found out </a:t>
            </a:r>
            <a:r>
              <a:rPr lang="en-US" sz="2400" dirty="0" smtClean="0"/>
              <a:t>that she had neither father nor mother left;</a:t>
            </a:r>
          </a:p>
          <a:p>
            <a:endParaRPr lang="en-US" sz="2400" dirty="0" smtClean="0">
              <a:solidFill>
                <a:srgbClr val="7030A0"/>
              </a:solidFill>
            </a:endParaRPr>
          </a:p>
          <a:p>
            <a:endParaRPr lang="en-US" sz="2400" dirty="0" smtClean="0">
              <a:solidFill>
                <a:srgbClr val="7030A0"/>
              </a:solidFill>
            </a:endParaRPr>
          </a:p>
          <a:p>
            <a:pPr algn="ctr"/>
            <a:r>
              <a:rPr lang="en-US" sz="2400" dirty="0" smtClean="0">
                <a:solidFill>
                  <a:srgbClr val="7030A0"/>
                </a:solidFill>
              </a:rPr>
              <a:t>[in that strange and sudden way]</a:t>
            </a:r>
          </a:p>
        </p:txBody>
      </p:sp>
      <p:cxnSp>
        <p:nvCxnSpPr>
          <p:cNvPr id="10" name="Straight Arrow Connector 9"/>
          <p:cNvCxnSpPr/>
          <p:nvPr/>
        </p:nvCxnSpPr>
        <p:spPr>
          <a:xfrm flipH="1" flipV="1">
            <a:off x="2590800" y="3962400"/>
            <a:ext cx="1676400" cy="762000"/>
          </a:xfrm>
          <a:prstGeom prst="straightConnector1">
            <a:avLst/>
          </a:prstGeom>
          <a:ln w="19050">
            <a:solidFill>
              <a:srgbClr val="7030A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4495800" y="3962400"/>
            <a:ext cx="3352800" cy="762000"/>
          </a:xfrm>
          <a:prstGeom prst="straightConnector1">
            <a:avLst/>
          </a:prstGeom>
          <a:ln w="19050">
            <a:solidFill>
              <a:srgbClr val="7030A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6200" y="51137"/>
            <a:ext cx="7772400" cy="1015663"/>
          </a:xfrm>
          <a:prstGeom prst="rect">
            <a:avLst/>
          </a:prstGeom>
          <a:noFill/>
        </p:spPr>
        <p:txBody>
          <a:bodyPr wrap="square" rtlCol="0">
            <a:spAutoFit/>
          </a:bodyPr>
          <a:lstStyle/>
          <a:p>
            <a:r>
              <a:rPr lang="en-US" sz="3200" dirty="0" smtClean="0"/>
              <a:t>One Sentence Analysis</a:t>
            </a:r>
            <a:r>
              <a:rPr lang="en-US" sz="3600" dirty="0" smtClean="0"/>
              <a:t/>
            </a:r>
            <a:br>
              <a:rPr lang="en-US" sz="3600" dirty="0" smtClean="0"/>
            </a:br>
            <a:r>
              <a:rPr lang="en-US" sz="2800" i="1" dirty="0" smtClean="0"/>
              <a:t>The Secret Garden </a:t>
            </a:r>
            <a:r>
              <a:rPr lang="en-US" sz="2800" dirty="0" smtClean="0"/>
              <a:t>by Frances Hodgson Burnett</a:t>
            </a:r>
            <a:endParaRPr lang="en-US" sz="2800" dirty="0"/>
          </a:p>
        </p:txBody>
      </p:sp>
    </p:spTree>
    <p:extLst>
      <p:ext uri="{BB962C8B-B14F-4D97-AF65-F5344CB8AC3E}">
        <p14:creationId xmlns:p14="http://schemas.microsoft.com/office/powerpoint/2010/main" val="9649850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029200" y="1219200"/>
            <a:ext cx="3080459" cy="400110"/>
          </a:xfrm>
          <a:prstGeom prst="rect">
            <a:avLst/>
          </a:prstGeom>
          <a:noFill/>
        </p:spPr>
        <p:txBody>
          <a:bodyPr wrap="none" rtlCol="0">
            <a:spAutoFit/>
          </a:bodyPr>
          <a:lstStyle/>
          <a:p>
            <a:r>
              <a:rPr lang="en-US" sz="2000" dirty="0" smtClean="0">
                <a:solidFill>
                  <a:schemeClr val="tx1">
                    <a:lumMod val="50000"/>
                    <a:lumOff val="50000"/>
                  </a:schemeClr>
                </a:solidFill>
              </a:rPr>
              <a:t>[WHAT DID SHE FIND OUT?]</a:t>
            </a:r>
            <a:endParaRPr lang="en-US" sz="2000" dirty="0">
              <a:solidFill>
                <a:schemeClr val="tx1">
                  <a:lumMod val="50000"/>
                  <a:lumOff val="50000"/>
                </a:schemeClr>
              </a:solidFill>
            </a:endParaRPr>
          </a:p>
        </p:txBody>
      </p:sp>
      <p:sp>
        <p:nvSpPr>
          <p:cNvPr id="7" name="TextBox 6"/>
          <p:cNvSpPr txBox="1"/>
          <p:nvPr/>
        </p:nvSpPr>
        <p:spPr>
          <a:xfrm>
            <a:off x="5029200" y="1962090"/>
            <a:ext cx="3340915" cy="400110"/>
          </a:xfrm>
          <a:prstGeom prst="rect">
            <a:avLst/>
          </a:prstGeom>
          <a:noFill/>
        </p:spPr>
        <p:txBody>
          <a:bodyPr wrap="none" rtlCol="0">
            <a:spAutoFit/>
          </a:bodyPr>
          <a:lstStyle/>
          <a:p>
            <a:r>
              <a:rPr lang="en-US" sz="2000" dirty="0" smtClean="0">
                <a:solidFill>
                  <a:schemeClr val="tx1">
                    <a:lumMod val="50000"/>
                    <a:lumOff val="50000"/>
                  </a:schemeClr>
                </a:solidFill>
              </a:rPr>
              <a:t>[WHAT HAPPENED TO THEM?]</a:t>
            </a:r>
            <a:endParaRPr lang="en-US" sz="2000" dirty="0">
              <a:solidFill>
                <a:schemeClr val="tx1">
                  <a:lumMod val="50000"/>
                  <a:lumOff val="50000"/>
                </a:schemeClr>
              </a:solidFill>
            </a:endParaRPr>
          </a:p>
        </p:txBody>
      </p:sp>
      <p:sp>
        <p:nvSpPr>
          <p:cNvPr id="8" name="TextBox 7"/>
          <p:cNvSpPr txBox="1"/>
          <p:nvPr/>
        </p:nvSpPr>
        <p:spPr>
          <a:xfrm>
            <a:off x="457200" y="1143000"/>
            <a:ext cx="7391400" cy="5370701"/>
          </a:xfrm>
          <a:prstGeom prst="rect">
            <a:avLst/>
          </a:prstGeom>
          <a:noFill/>
        </p:spPr>
        <p:txBody>
          <a:bodyPr wrap="square" rtlCol="0">
            <a:spAutoFit/>
          </a:bodyPr>
          <a:lstStyle/>
          <a:p>
            <a:pPr>
              <a:spcAft>
                <a:spcPts val="600"/>
              </a:spcAft>
              <a:tabLst>
                <a:tab pos="457200" algn="l"/>
              </a:tabLst>
            </a:pPr>
            <a:r>
              <a:rPr lang="en-US" sz="2800" b="1" dirty="0" smtClean="0">
                <a:solidFill>
                  <a:srgbClr val="0070C0"/>
                </a:solidFill>
              </a:rPr>
              <a:t>Mary</a:t>
            </a:r>
            <a:r>
              <a:rPr lang="en-US" sz="2800" b="1" dirty="0" smtClean="0"/>
              <a:t> </a:t>
            </a:r>
            <a:r>
              <a:rPr lang="en-US" sz="2800" b="1" dirty="0" smtClean="0">
                <a:solidFill>
                  <a:srgbClr val="FF0000"/>
                </a:solidFill>
              </a:rPr>
              <a:t>found out</a:t>
            </a:r>
          </a:p>
          <a:p>
            <a:pPr>
              <a:spcAft>
                <a:spcPts val="600"/>
              </a:spcAft>
              <a:tabLst>
                <a:tab pos="457200" algn="l"/>
              </a:tabLst>
            </a:pPr>
            <a:r>
              <a:rPr lang="en-US" sz="2400" dirty="0" smtClean="0"/>
              <a:t>	that she had neither mother nor father left</a:t>
            </a:r>
          </a:p>
          <a:p>
            <a:pPr>
              <a:tabLst>
                <a:tab pos="457200" algn="l"/>
              </a:tabLst>
            </a:pPr>
            <a:endParaRPr lang="en-US" sz="2400" dirty="0" smtClean="0"/>
          </a:p>
          <a:p>
            <a:pPr>
              <a:spcAft>
                <a:spcPts val="1800"/>
              </a:spcAft>
              <a:tabLst>
                <a:tab pos="457200" algn="l"/>
              </a:tabLst>
            </a:pPr>
            <a:r>
              <a:rPr lang="en-US" sz="2400" dirty="0" smtClean="0"/>
              <a:t>	that they had died and been carried away in the night</a:t>
            </a:r>
          </a:p>
          <a:p>
            <a:pPr>
              <a:spcAft>
                <a:spcPts val="1200"/>
              </a:spcAft>
              <a:tabLst>
                <a:tab pos="457200" algn="l"/>
              </a:tabLst>
            </a:pPr>
            <a:r>
              <a:rPr lang="en-US" sz="2400" dirty="0" smtClean="0"/>
              <a:t>	that the few native servants</a:t>
            </a:r>
          </a:p>
          <a:p>
            <a:pPr>
              <a:spcAft>
                <a:spcPts val="4800"/>
              </a:spcAft>
              <a:tabLst>
                <a:tab pos="457200" algn="l"/>
              </a:tabLst>
            </a:pPr>
            <a:r>
              <a:rPr lang="en-US" sz="2400" dirty="0" smtClean="0"/>
              <a:t>		who had not died</a:t>
            </a:r>
          </a:p>
          <a:p>
            <a:pPr>
              <a:tabLst>
                <a:tab pos="457200" algn="l"/>
                <a:tab pos="1371600" algn="l"/>
              </a:tabLst>
            </a:pPr>
            <a:r>
              <a:rPr lang="en-US" sz="2400" dirty="0" smtClean="0"/>
              <a:t>		as quickly as they could get out of it</a:t>
            </a:r>
          </a:p>
          <a:p>
            <a:pPr>
              <a:tabLst>
                <a:tab pos="457200" algn="l"/>
                <a:tab pos="1371600" algn="l"/>
              </a:tabLst>
            </a:pPr>
            <a:endParaRPr lang="en-US" sz="2400" dirty="0" smtClean="0"/>
          </a:p>
          <a:p>
            <a:pPr>
              <a:tabLst>
                <a:tab pos="457200" algn="l"/>
                <a:tab pos="1371600" algn="l"/>
              </a:tabLst>
            </a:pPr>
            <a:r>
              <a:rPr lang="en-US" sz="2400" dirty="0" smtClean="0"/>
              <a:t>		none of them remembering</a:t>
            </a:r>
          </a:p>
          <a:p>
            <a:pPr>
              <a:tabLst>
                <a:tab pos="457200" algn="l"/>
                <a:tab pos="1371600" algn="l"/>
              </a:tabLst>
            </a:pPr>
            <a:r>
              <a:rPr lang="en-US" sz="2400" dirty="0" smtClean="0"/>
              <a:t> </a:t>
            </a:r>
          </a:p>
          <a:p>
            <a:pPr>
              <a:tabLst>
                <a:tab pos="457200" algn="l"/>
                <a:tab pos="1371600" algn="l"/>
                <a:tab pos="1828800" algn="l"/>
              </a:tabLst>
            </a:pPr>
            <a:r>
              <a:rPr lang="en-US" sz="2400" dirty="0" smtClean="0"/>
              <a:t>			that there was a </a:t>
            </a:r>
            <a:r>
              <a:rPr lang="en-US" sz="2400" dirty="0" err="1" smtClean="0"/>
              <a:t>Missie</a:t>
            </a:r>
            <a:r>
              <a:rPr lang="en-US" sz="2400" dirty="0" smtClean="0"/>
              <a:t> Sahib.</a:t>
            </a:r>
            <a:endParaRPr lang="en-US" sz="2400" dirty="0"/>
          </a:p>
        </p:txBody>
      </p:sp>
      <p:sp>
        <p:nvSpPr>
          <p:cNvPr id="9" name="TextBox 8"/>
          <p:cNvSpPr txBox="1"/>
          <p:nvPr/>
        </p:nvSpPr>
        <p:spPr>
          <a:xfrm>
            <a:off x="5029200" y="3105090"/>
            <a:ext cx="1842877" cy="400110"/>
          </a:xfrm>
          <a:prstGeom prst="rect">
            <a:avLst/>
          </a:prstGeom>
          <a:noFill/>
        </p:spPr>
        <p:txBody>
          <a:bodyPr wrap="none" rtlCol="0">
            <a:spAutoFit/>
          </a:bodyPr>
          <a:lstStyle/>
          <a:p>
            <a:r>
              <a:rPr lang="en-US" sz="2000" dirty="0" smtClean="0">
                <a:solidFill>
                  <a:schemeClr val="tx1">
                    <a:lumMod val="50000"/>
                    <a:lumOff val="50000"/>
                  </a:schemeClr>
                </a:solidFill>
              </a:rPr>
              <a:t>[WHICH ONES?]</a:t>
            </a:r>
            <a:endParaRPr lang="en-US" sz="2000" dirty="0">
              <a:solidFill>
                <a:schemeClr val="tx1">
                  <a:lumMod val="50000"/>
                  <a:lumOff val="50000"/>
                </a:schemeClr>
              </a:solidFill>
            </a:endParaRPr>
          </a:p>
        </p:txBody>
      </p:sp>
      <p:sp>
        <p:nvSpPr>
          <p:cNvPr id="13" name="TextBox 12"/>
          <p:cNvSpPr txBox="1"/>
          <p:nvPr/>
        </p:nvSpPr>
        <p:spPr>
          <a:xfrm>
            <a:off x="5029200" y="3957935"/>
            <a:ext cx="4005584" cy="400110"/>
          </a:xfrm>
          <a:prstGeom prst="rect">
            <a:avLst/>
          </a:prstGeom>
          <a:noFill/>
        </p:spPr>
        <p:txBody>
          <a:bodyPr wrap="none" rtlCol="0">
            <a:spAutoFit/>
          </a:bodyPr>
          <a:lstStyle/>
          <a:p>
            <a:r>
              <a:rPr lang="en-US" sz="2000" dirty="0" smtClean="0">
                <a:solidFill>
                  <a:schemeClr val="tx1">
                    <a:lumMod val="50000"/>
                    <a:lumOff val="50000"/>
                  </a:schemeClr>
                </a:solidFill>
              </a:rPr>
              <a:t>[HOW DID THEY LEAVE THE HOUSE?]</a:t>
            </a:r>
            <a:endParaRPr lang="en-US" sz="2000" dirty="0">
              <a:solidFill>
                <a:schemeClr val="tx1">
                  <a:lumMod val="50000"/>
                  <a:lumOff val="50000"/>
                </a:schemeClr>
              </a:solidFill>
            </a:endParaRPr>
          </a:p>
        </p:txBody>
      </p:sp>
      <p:sp>
        <p:nvSpPr>
          <p:cNvPr id="14" name="TextBox 13"/>
          <p:cNvSpPr txBox="1"/>
          <p:nvPr/>
        </p:nvSpPr>
        <p:spPr>
          <a:xfrm>
            <a:off x="6500727" y="4567535"/>
            <a:ext cx="2109873" cy="400110"/>
          </a:xfrm>
          <a:prstGeom prst="rect">
            <a:avLst/>
          </a:prstGeom>
          <a:noFill/>
        </p:spPr>
        <p:txBody>
          <a:bodyPr wrap="none" rtlCol="0">
            <a:spAutoFit/>
          </a:bodyPr>
          <a:lstStyle/>
          <a:p>
            <a:r>
              <a:rPr lang="en-US" sz="2000" dirty="0" smtClean="0">
                <a:solidFill>
                  <a:schemeClr val="tx1">
                    <a:lumMod val="50000"/>
                    <a:lumOff val="50000"/>
                  </a:schemeClr>
                </a:solidFill>
              </a:rPr>
              <a:t>[ANYTHING ELSE?]</a:t>
            </a:r>
            <a:endParaRPr lang="en-US" sz="2000" dirty="0">
              <a:solidFill>
                <a:schemeClr val="tx1">
                  <a:lumMod val="50000"/>
                  <a:lumOff val="50000"/>
                </a:schemeClr>
              </a:solidFill>
            </a:endParaRPr>
          </a:p>
        </p:txBody>
      </p:sp>
      <p:sp>
        <p:nvSpPr>
          <p:cNvPr id="15" name="TextBox 14"/>
          <p:cNvSpPr txBox="1"/>
          <p:nvPr/>
        </p:nvSpPr>
        <p:spPr>
          <a:xfrm>
            <a:off x="5611290" y="5329535"/>
            <a:ext cx="2783904" cy="400110"/>
          </a:xfrm>
          <a:prstGeom prst="rect">
            <a:avLst/>
          </a:prstGeom>
          <a:noFill/>
        </p:spPr>
        <p:txBody>
          <a:bodyPr wrap="none" rtlCol="0">
            <a:spAutoFit/>
          </a:bodyPr>
          <a:lstStyle/>
          <a:p>
            <a:r>
              <a:rPr lang="en-US" sz="2000" dirty="0" smtClean="0">
                <a:solidFill>
                  <a:schemeClr val="tx1">
                    <a:lumMod val="50000"/>
                    <a:lumOff val="50000"/>
                  </a:schemeClr>
                </a:solidFill>
              </a:rPr>
              <a:t>[REMEMBERING WHAT?]</a:t>
            </a:r>
            <a:endParaRPr lang="en-US" sz="2000" dirty="0">
              <a:solidFill>
                <a:schemeClr val="tx1">
                  <a:lumMod val="50000"/>
                  <a:lumOff val="50000"/>
                </a:schemeClr>
              </a:solidFill>
            </a:endParaRPr>
          </a:p>
        </p:txBody>
      </p:sp>
      <p:sp>
        <p:nvSpPr>
          <p:cNvPr id="16" name="TextBox 15"/>
          <p:cNvSpPr txBox="1"/>
          <p:nvPr/>
        </p:nvSpPr>
        <p:spPr>
          <a:xfrm>
            <a:off x="7696200" y="2495490"/>
            <a:ext cx="931665" cy="400110"/>
          </a:xfrm>
          <a:prstGeom prst="rect">
            <a:avLst/>
          </a:prstGeom>
          <a:noFill/>
        </p:spPr>
        <p:txBody>
          <a:bodyPr wrap="none" rtlCol="0">
            <a:spAutoFit/>
          </a:bodyPr>
          <a:lstStyle/>
          <a:p>
            <a:r>
              <a:rPr lang="en-US" sz="2000" dirty="0" smtClean="0">
                <a:solidFill>
                  <a:schemeClr val="tx1">
                    <a:lumMod val="50000"/>
                    <a:lumOff val="50000"/>
                  </a:schemeClr>
                </a:solidFill>
              </a:rPr>
              <a:t>[AND?]</a:t>
            </a:r>
            <a:endParaRPr lang="en-US" sz="2000" dirty="0">
              <a:solidFill>
                <a:schemeClr val="tx1">
                  <a:lumMod val="50000"/>
                  <a:lumOff val="50000"/>
                </a:schemeClr>
              </a:solidFill>
            </a:endParaRPr>
          </a:p>
        </p:txBody>
      </p:sp>
      <p:cxnSp>
        <p:nvCxnSpPr>
          <p:cNvPr id="17" name="Straight Connector 16"/>
          <p:cNvCxnSpPr/>
          <p:nvPr/>
        </p:nvCxnSpPr>
        <p:spPr>
          <a:xfrm>
            <a:off x="4419600" y="3429000"/>
            <a:ext cx="152400" cy="30480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495800" y="3581400"/>
            <a:ext cx="3028906" cy="461665"/>
          </a:xfrm>
          <a:prstGeom prst="rect">
            <a:avLst/>
          </a:prstGeom>
          <a:noFill/>
        </p:spPr>
        <p:txBody>
          <a:bodyPr wrap="none" rtlCol="0">
            <a:spAutoFit/>
          </a:bodyPr>
          <a:lstStyle/>
          <a:p>
            <a:r>
              <a:rPr lang="en-US" sz="2400" dirty="0" smtClean="0"/>
              <a:t>also had left the house</a:t>
            </a:r>
            <a:endParaRPr lang="en-US" sz="2400" dirty="0"/>
          </a:p>
        </p:txBody>
      </p:sp>
      <p:sp>
        <p:nvSpPr>
          <p:cNvPr id="18" name="TextBox 17"/>
          <p:cNvSpPr txBox="1"/>
          <p:nvPr/>
        </p:nvSpPr>
        <p:spPr>
          <a:xfrm>
            <a:off x="76200" y="51137"/>
            <a:ext cx="7772400" cy="1015663"/>
          </a:xfrm>
          <a:prstGeom prst="rect">
            <a:avLst/>
          </a:prstGeom>
          <a:noFill/>
        </p:spPr>
        <p:txBody>
          <a:bodyPr wrap="square" rtlCol="0">
            <a:spAutoFit/>
          </a:bodyPr>
          <a:lstStyle/>
          <a:p>
            <a:r>
              <a:rPr lang="en-US" sz="3200" dirty="0" smtClean="0"/>
              <a:t>One Sentence Analysis</a:t>
            </a:r>
            <a:r>
              <a:rPr lang="en-US" sz="3600" dirty="0" smtClean="0"/>
              <a:t/>
            </a:r>
            <a:br>
              <a:rPr lang="en-US" sz="3600" dirty="0" smtClean="0"/>
            </a:br>
            <a:r>
              <a:rPr lang="en-US" sz="2800" i="1" dirty="0" smtClean="0"/>
              <a:t>The Secret Garden </a:t>
            </a:r>
            <a:r>
              <a:rPr lang="en-US" sz="2800" dirty="0" smtClean="0"/>
              <a:t>by Frances Hodgson Burnett</a:t>
            </a:r>
            <a:endParaRPr lang="en-US" sz="2800" dirty="0"/>
          </a:p>
        </p:txBody>
      </p:sp>
    </p:spTree>
    <p:extLst>
      <p:ext uri="{BB962C8B-B14F-4D97-AF65-F5344CB8AC3E}">
        <p14:creationId xmlns:p14="http://schemas.microsoft.com/office/powerpoint/2010/main" val="1608462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1+#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1+#ppt_w/2"/>
                                          </p:val>
                                        </p:tav>
                                        <p:tav tm="100000">
                                          <p:val>
                                            <p:strVal val="#ppt_x"/>
                                          </p:val>
                                        </p:tav>
                                      </p:tavLst>
                                    </p:anim>
                                    <p:anim calcmode="lin" valueType="num">
                                      <p:cBhvr additive="base">
                                        <p:cTn id="2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
                                            <p:txEl>
                                              <p:pRg st="4" end="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 presetClass="entr" presetSubtype="2"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1+#ppt_w/2"/>
                                          </p:val>
                                        </p:tav>
                                        <p:tav tm="100000">
                                          <p:val>
                                            <p:strVal val="#ppt_x"/>
                                          </p:val>
                                        </p:tav>
                                      </p:tavLst>
                                    </p:anim>
                                    <p:anim calcmode="lin" valueType="num">
                                      <p:cBhvr additive="base">
                                        <p:cTn id="62"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2" presetClass="entr" presetSubtype="2" fill="hold" grpId="0" nodeType="click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1+#ppt_w/2"/>
                                          </p:val>
                                        </p:tav>
                                        <p:tav tm="100000">
                                          <p:val>
                                            <p:strVal val="#ppt_x"/>
                                          </p:val>
                                        </p:tav>
                                      </p:tavLst>
                                    </p:anim>
                                    <p:anim calcmode="lin" valueType="num">
                                      <p:cBhvr additive="base">
                                        <p:cTn id="72"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3" grpId="0"/>
      <p:bldP spid="14" grpId="0"/>
      <p:bldP spid="15" grpId="0"/>
      <p:bldP spid="16"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8153400" y="4763"/>
            <a:ext cx="1020763" cy="6858000"/>
            <a:chOff x="7891160" y="-176561"/>
            <a:chExt cx="1020335" cy="6858000"/>
          </a:xfrm>
        </p:grpSpPr>
        <p:pic>
          <p:nvPicPr>
            <p:cNvPr id="6" name="Picture 2" descr="C:\Users\Rob\AppData\Local\Microsoft\Windows\Temporary Internet Files\Content.IE5\FVXFMXHO\MP900439527[1].jpg"/>
            <p:cNvPicPr>
              <a:picLocks noChangeAspect="1" noChangeArrowheads="1"/>
            </p:cNvPicPr>
            <p:nvPr/>
          </p:nvPicPr>
          <p:blipFill rotWithShape="1">
            <a:blip r:embed="rId2" cstate="print">
              <a:extLst/>
            </a:blip>
            <a:srcRect l="44325"/>
            <a:stretch/>
          </p:blipFill>
          <p:spPr bwMode="auto">
            <a:xfrm>
              <a:off x="7891160" y="-176561"/>
              <a:ext cx="988740" cy="6852424"/>
            </a:xfrm>
            <a:prstGeom prst="rect">
              <a:avLst/>
            </a:prstGeom>
            <a:blipFill dpi="0" rotWithShape="1">
              <a:blip r:embed="rId3" cstate="print"/>
              <a:srcRect/>
              <a:tile tx="0" ty="0" sx="100000" sy="100000" flip="none" algn="tl"/>
            </a:blipFill>
            <a:effectLst>
              <a:glow>
                <a:schemeClr val="accent1"/>
              </a:glow>
              <a:softEdge rad="0"/>
            </a:effectLst>
          </p:spPr>
        </p:pic>
        <p:sp>
          <p:nvSpPr>
            <p:cNvPr id="7" name="Rectangle 6"/>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 name="Content Placeholder 2"/>
          <p:cNvSpPr>
            <a:spLocks noGrp="1"/>
          </p:cNvSpPr>
          <p:nvPr>
            <p:ph idx="1"/>
          </p:nvPr>
        </p:nvSpPr>
        <p:spPr>
          <a:xfrm>
            <a:off x="457200" y="1600200"/>
            <a:ext cx="8001000" cy="4525963"/>
          </a:xfrm>
        </p:spPr>
        <p:txBody>
          <a:bodyPr>
            <a:normAutofit/>
          </a:bodyPr>
          <a:lstStyle/>
          <a:p>
            <a:pPr marL="0" indent="0">
              <a:buNone/>
            </a:pPr>
            <a:r>
              <a:rPr lang="en-US" sz="2800" dirty="0" smtClean="0"/>
              <a:t>The rock that comes out of a volcano is called lava (8).</a:t>
            </a:r>
          </a:p>
          <a:p>
            <a:pPr marL="0" indent="0">
              <a:buNone/>
            </a:pPr>
            <a:endParaRPr lang="en-US" sz="2800" dirty="0"/>
          </a:p>
          <a:p>
            <a:pPr marL="0" indent="0">
              <a:buNone/>
            </a:pPr>
            <a:r>
              <a:rPr lang="en-US" sz="2800" dirty="0" smtClean="0">
                <a:solidFill>
                  <a:srgbClr val="0070C0"/>
                </a:solidFill>
              </a:rPr>
              <a:t>The rock </a:t>
            </a:r>
            <a:r>
              <a:rPr lang="en-US" sz="2800" dirty="0" smtClean="0">
                <a:solidFill>
                  <a:srgbClr val="7030A0"/>
                </a:solidFill>
              </a:rPr>
              <a:t>[that comes out of a volcano] </a:t>
            </a:r>
            <a:r>
              <a:rPr lang="en-US" sz="2800" dirty="0" smtClean="0">
                <a:solidFill>
                  <a:srgbClr val="FF0000"/>
                </a:solidFill>
              </a:rPr>
              <a:t>is</a:t>
            </a:r>
            <a:r>
              <a:rPr lang="en-US" sz="2800" dirty="0" smtClean="0">
                <a:solidFill>
                  <a:srgbClr val="7030A0"/>
                </a:solidFill>
              </a:rPr>
              <a:t> </a:t>
            </a:r>
            <a:r>
              <a:rPr lang="en-US" sz="2800" dirty="0" smtClean="0">
                <a:solidFill>
                  <a:srgbClr val="FF0000"/>
                </a:solidFill>
              </a:rPr>
              <a:t>called </a:t>
            </a:r>
            <a:r>
              <a:rPr lang="en-US" sz="2800" dirty="0" smtClean="0"/>
              <a:t>lava.</a:t>
            </a:r>
            <a:endParaRPr lang="en-US" sz="2800" dirty="0"/>
          </a:p>
        </p:txBody>
      </p:sp>
      <p:sp>
        <p:nvSpPr>
          <p:cNvPr id="4" name="TextBox 3"/>
          <p:cNvSpPr txBox="1"/>
          <p:nvPr/>
        </p:nvSpPr>
        <p:spPr>
          <a:xfrm>
            <a:off x="76200" y="51137"/>
            <a:ext cx="7848600" cy="1015663"/>
          </a:xfrm>
          <a:prstGeom prst="rect">
            <a:avLst/>
          </a:prstGeom>
          <a:noFill/>
        </p:spPr>
        <p:txBody>
          <a:bodyPr wrap="square" rtlCol="0">
            <a:spAutoFit/>
          </a:bodyPr>
          <a:lstStyle/>
          <a:p>
            <a:r>
              <a:rPr lang="en-US" sz="3200" dirty="0" smtClean="0"/>
              <a:t>One Sentence Analysis</a:t>
            </a:r>
          </a:p>
          <a:p>
            <a:r>
              <a:rPr lang="en-US" sz="2800" i="1" dirty="0" smtClean="0"/>
              <a:t>Eruption</a:t>
            </a:r>
            <a:r>
              <a:rPr lang="en-US" sz="2800" dirty="0" smtClean="0"/>
              <a:t>!</a:t>
            </a:r>
            <a:endParaRPr lang="en-US" sz="2800" dirty="0"/>
          </a:p>
        </p:txBody>
      </p:sp>
    </p:spTree>
    <p:extLst>
      <p:ext uri="{BB962C8B-B14F-4D97-AF65-F5344CB8AC3E}">
        <p14:creationId xmlns:p14="http://schemas.microsoft.com/office/powerpoint/2010/main" val="739625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7696200" cy="723106"/>
          </a:xfrm>
        </p:spPr>
        <p:txBody>
          <a:bodyPr>
            <a:normAutofit fontScale="90000"/>
          </a:bodyPr>
          <a:lstStyle/>
          <a:p>
            <a:r>
              <a:rPr lang="en-US" dirty="0" smtClean="0"/>
              <a:t>Video</a:t>
            </a:r>
            <a:endParaRPr lang="en-US" dirty="0"/>
          </a:p>
        </p:txBody>
      </p:sp>
      <p:pic>
        <p:nvPicPr>
          <p:cNvPr id="17414" name="Picture 6" descr="C:\Users\Maria\Downloads\SyntaxSurger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480" y="1055077"/>
            <a:ext cx="7138920" cy="3385565"/>
          </a:xfrm>
          <a:prstGeom prst="rect">
            <a:avLst/>
          </a:prstGeom>
          <a:ln/>
        </p:spPr>
        <p:style>
          <a:lnRef idx="2">
            <a:schemeClr val="accent1"/>
          </a:lnRef>
          <a:fillRef idx="1">
            <a:schemeClr val="lt1"/>
          </a:fillRef>
          <a:effectRef idx="0">
            <a:schemeClr val="accent1"/>
          </a:effectRef>
          <a:fontRef idx="minor">
            <a:schemeClr val="dk1"/>
          </a:fontRef>
        </p:style>
      </p:pic>
      <p:pic>
        <p:nvPicPr>
          <p:cNvPr id="17413"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33608"/>
          <a:stretch/>
        </p:blipFill>
        <p:spPr bwMode="auto">
          <a:xfrm>
            <a:off x="5981700" y="4160597"/>
            <a:ext cx="2819400" cy="25051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7" name="TextBox 6"/>
          <p:cNvSpPr txBox="1"/>
          <p:nvPr/>
        </p:nvSpPr>
        <p:spPr>
          <a:xfrm>
            <a:off x="457200" y="6320565"/>
            <a:ext cx="1618969" cy="276999"/>
          </a:xfrm>
          <a:prstGeom prst="rect">
            <a:avLst/>
          </a:prstGeom>
          <a:noFill/>
        </p:spPr>
        <p:txBody>
          <a:bodyPr wrap="none" rtlCol="0">
            <a:spAutoFit/>
          </a:bodyPr>
          <a:lstStyle/>
          <a:p>
            <a:r>
              <a:rPr lang="en-US" sz="1200" b="1" dirty="0" err="1" smtClean="0"/>
              <a:t>Herrell</a:t>
            </a:r>
            <a:r>
              <a:rPr lang="en-US" sz="1200" b="1" dirty="0" smtClean="0"/>
              <a:t> &amp; Jordan, 2012</a:t>
            </a:r>
            <a:endParaRPr lang="en-US" sz="1200" b="1" dirty="0"/>
          </a:p>
        </p:txBody>
      </p:sp>
    </p:spTree>
    <p:extLst>
      <p:ext uri="{BB962C8B-B14F-4D97-AF65-F5344CB8AC3E}">
        <p14:creationId xmlns:p14="http://schemas.microsoft.com/office/powerpoint/2010/main" val="40486113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8153400" y="4763"/>
            <a:ext cx="1020763" cy="6858000"/>
            <a:chOff x="7891160" y="-176561"/>
            <a:chExt cx="1020335" cy="6858000"/>
          </a:xfrm>
        </p:grpSpPr>
        <p:pic>
          <p:nvPicPr>
            <p:cNvPr id="7" name="Picture 2" descr="C:\Users\Rob\AppData\Local\Microsoft\Windows\Temporary Internet Files\Content.IE5\FVXFMXHO\MP900439527[1].jpg"/>
            <p:cNvPicPr>
              <a:picLocks noChangeAspect="1" noChangeArrowheads="1"/>
            </p:cNvPicPr>
            <p:nvPr/>
          </p:nvPicPr>
          <p:blipFill rotWithShape="1">
            <a:blip r:embed="rId2" cstate="print">
              <a:extLst/>
            </a:blip>
            <a:srcRect l="44325"/>
            <a:stretch/>
          </p:blipFill>
          <p:spPr bwMode="auto">
            <a:xfrm>
              <a:off x="7891160" y="-176561"/>
              <a:ext cx="988740" cy="6852424"/>
            </a:xfrm>
            <a:prstGeom prst="rect">
              <a:avLst/>
            </a:prstGeom>
            <a:blipFill dpi="0" rotWithShape="1">
              <a:blip r:embed="rId3" cstate="print"/>
              <a:srcRect/>
              <a:tile tx="0" ty="0" sx="100000" sy="100000" flip="none" algn="tl"/>
            </a:blipFill>
            <a:effectLst>
              <a:glow>
                <a:schemeClr val="accent1"/>
              </a:glow>
              <a:softEdge rad="0"/>
            </a:effectLst>
          </p:spPr>
        </p:pic>
        <p:sp>
          <p:nvSpPr>
            <p:cNvPr id="8" name="Rectangle 7"/>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5" name="TextBox 4"/>
          <p:cNvSpPr txBox="1"/>
          <p:nvPr/>
        </p:nvSpPr>
        <p:spPr>
          <a:xfrm>
            <a:off x="76200" y="101025"/>
            <a:ext cx="8534400" cy="584775"/>
          </a:xfrm>
          <a:prstGeom prst="rect">
            <a:avLst/>
          </a:prstGeom>
          <a:noFill/>
        </p:spPr>
        <p:txBody>
          <a:bodyPr>
            <a:spAutoFit/>
          </a:bodyPr>
          <a:lstStyle/>
          <a:p>
            <a:pPr>
              <a:defRPr/>
            </a:pPr>
            <a:r>
              <a:rPr lang="en-US" sz="3200" dirty="0" smtClean="0">
                <a:latin typeface="+mn-lt"/>
              </a:rPr>
              <a:t>Form and Meaning: Prepositional </a:t>
            </a:r>
            <a:r>
              <a:rPr lang="en-US" sz="3200" dirty="0">
                <a:latin typeface="+mn-lt"/>
              </a:rPr>
              <a:t>Phrases</a:t>
            </a:r>
          </a:p>
        </p:txBody>
      </p:sp>
      <p:sp>
        <p:nvSpPr>
          <p:cNvPr id="9" name="TextBox 8"/>
          <p:cNvSpPr txBox="1"/>
          <p:nvPr/>
        </p:nvSpPr>
        <p:spPr>
          <a:xfrm>
            <a:off x="381000" y="765175"/>
            <a:ext cx="7848600" cy="3170099"/>
          </a:xfrm>
          <a:prstGeom prst="rect">
            <a:avLst/>
          </a:prstGeom>
          <a:noFill/>
        </p:spPr>
        <p:txBody>
          <a:bodyPr wrap="square">
            <a:spAutoFit/>
          </a:bodyPr>
          <a:lstStyle/>
          <a:p>
            <a:pPr>
              <a:lnSpc>
                <a:spcPct val="150000"/>
              </a:lnSpc>
              <a:spcAft>
                <a:spcPts val="1200"/>
              </a:spcAft>
              <a:defRPr/>
            </a:pPr>
            <a:r>
              <a:rPr lang="en-US" sz="2400" b="1" dirty="0" smtClean="0"/>
              <a:t>The Most Frequent Prepositions?</a:t>
            </a:r>
          </a:p>
          <a:p>
            <a:pPr>
              <a:lnSpc>
                <a:spcPct val="150000"/>
              </a:lnSpc>
              <a:spcAft>
                <a:spcPts val="1200"/>
              </a:spcAft>
              <a:defRPr/>
            </a:pPr>
            <a:r>
              <a:rPr lang="en-US" sz="2400" b="1" dirty="0" smtClean="0">
                <a:latin typeface="+mn-lt"/>
              </a:rPr>
              <a:t>A </a:t>
            </a:r>
            <a:r>
              <a:rPr lang="en-US" sz="2400" b="1" dirty="0">
                <a:latin typeface="+mn-lt"/>
              </a:rPr>
              <a:t>preposition + a noun </a:t>
            </a:r>
            <a:r>
              <a:rPr lang="en-US" sz="2400" b="1" dirty="0" smtClean="0">
                <a:latin typeface="+mn-lt"/>
              </a:rPr>
              <a:t>phrase</a:t>
            </a:r>
          </a:p>
          <a:p>
            <a:pPr marL="457200">
              <a:lnSpc>
                <a:spcPct val="150000"/>
              </a:lnSpc>
              <a:defRPr/>
            </a:pPr>
            <a:r>
              <a:rPr lang="en-US" sz="2400" dirty="0" smtClean="0">
                <a:latin typeface="+mn-lt"/>
              </a:rPr>
              <a:t>While </a:t>
            </a:r>
            <a:r>
              <a:rPr lang="en-US" sz="2400" dirty="0">
                <a:latin typeface="+mn-lt"/>
              </a:rPr>
              <a:t>some of its articles are technical, requiring </a:t>
            </a:r>
          </a:p>
          <a:p>
            <a:pPr marL="457200">
              <a:lnSpc>
                <a:spcPct val="150000"/>
              </a:lnSpc>
              <a:defRPr/>
            </a:pPr>
            <a:r>
              <a:rPr lang="en-US" sz="2400" dirty="0">
                <a:latin typeface="+mn-lt"/>
              </a:rPr>
              <a:t>an understanding of voice spectrograms, others are </a:t>
            </a:r>
          </a:p>
          <a:p>
            <a:pPr marL="457200">
              <a:lnSpc>
                <a:spcPct val="150000"/>
              </a:lnSpc>
              <a:spcAft>
                <a:spcPts val="1200"/>
              </a:spcAft>
              <a:defRPr/>
            </a:pPr>
            <a:r>
              <a:rPr lang="en-US" sz="2400" dirty="0">
                <a:latin typeface="+mn-lt"/>
              </a:rPr>
              <a:t>accessible to anyone</a:t>
            </a:r>
            <a:r>
              <a:rPr lang="en-US" sz="2400" dirty="0" smtClean="0">
                <a:latin typeface="+mn-lt"/>
              </a:rPr>
              <a:t>.</a:t>
            </a:r>
            <a:endParaRPr lang="en-US" sz="24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8153400" y="4763"/>
            <a:ext cx="1020763" cy="6858000"/>
            <a:chOff x="7891160" y="-176561"/>
            <a:chExt cx="1020335" cy="6858000"/>
          </a:xfrm>
        </p:grpSpPr>
        <p:pic>
          <p:nvPicPr>
            <p:cNvPr id="7" name="Picture 2" descr="C:\Users\Rob\AppData\Local\Microsoft\Windows\Temporary Internet Files\Content.IE5\FVXFMXHO\MP900439527[1].jpg"/>
            <p:cNvPicPr>
              <a:picLocks noChangeAspect="1" noChangeArrowheads="1"/>
            </p:cNvPicPr>
            <p:nvPr/>
          </p:nvPicPr>
          <p:blipFill rotWithShape="1">
            <a:blip r:embed="rId2" cstate="print">
              <a:extLst/>
            </a:blip>
            <a:srcRect l="44325"/>
            <a:stretch/>
          </p:blipFill>
          <p:spPr bwMode="auto">
            <a:xfrm>
              <a:off x="7891160" y="-176561"/>
              <a:ext cx="988740" cy="6852424"/>
            </a:xfrm>
            <a:prstGeom prst="rect">
              <a:avLst/>
            </a:prstGeom>
            <a:blipFill dpi="0" rotWithShape="1">
              <a:blip r:embed="rId3" cstate="print"/>
              <a:srcRect/>
              <a:tile tx="0" ty="0" sx="100000" sy="100000" flip="none" algn="tl"/>
            </a:blipFill>
            <a:effectLst>
              <a:glow>
                <a:schemeClr val="accent1"/>
              </a:glow>
              <a:softEdge rad="0"/>
            </a:effectLst>
          </p:spPr>
        </p:pic>
        <p:sp>
          <p:nvSpPr>
            <p:cNvPr id="8" name="Rectangle 7"/>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9" name="TextBox 8"/>
          <p:cNvSpPr txBox="1"/>
          <p:nvPr/>
        </p:nvSpPr>
        <p:spPr>
          <a:xfrm>
            <a:off x="381000" y="765175"/>
            <a:ext cx="7848600" cy="4985980"/>
          </a:xfrm>
          <a:prstGeom prst="rect">
            <a:avLst/>
          </a:prstGeom>
          <a:noFill/>
        </p:spPr>
        <p:txBody>
          <a:bodyPr wrap="square">
            <a:spAutoFit/>
          </a:bodyPr>
          <a:lstStyle/>
          <a:p>
            <a:pPr>
              <a:lnSpc>
                <a:spcPct val="150000"/>
              </a:lnSpc>
              <a:spcAft>
                <a:spcPts val="1200"/>
              </a:spcAft>
              <a:defRPr/>
            </a:pPr>
            <a:endParaRPr lang="en-US" sz="2400" b="1" dirty="0" smtClean="0">
              <a:latin typeface="+mn-lt"/>
            </a:endParaRPr>
          </a:p>
          <a:p>
            <a:pPr>
              <a:lnSpc>
                <a:spcPct val="150000"/>
              </a:lnSpc>
              <a:spcAft>
                <a:spcPts val="1200"/>
              </a:spcAft>
              <a:defRPr/>
            </a:pPr>
            <a:r>
              <a:rPr lang="en-US" sz="2400" b="1" dirty="0" smtClean="0">
                <a:latin typeface="+mn-lt"/>
              </a:rPr>
              <a:t>A </a:t>
            </a:r>
            <a:r>
              <a:rPr lang="en-US" sz="2400" b="1" dirty="0">
                <a:latin typeface="+mn-lt"/>
              </a:rPr>
              <a:t>preposition + a noun phrase</a:t>
            </a:r>
          </a:p>
          <a:p>
            <a:pPr marL="457200">
              <a:lnSpc>
                <a:spcPct val="150000"/>
              </a:lnSpc>
              <a:defRPr/>
            </a:pPr>
            <a:r>
              <a:rPr lang="en-US" sz="2400" dirty="0">
                <a:latin typeface="+mn-lt"/>
              </a:rPr>
              <a:t>While some </a:t>
            </a:r>
            <a:r>
              <a:rPr lang="en-US" sz="2400" b="1" u="sng" dirty="0">
                <a:solidFill>
                  <a:srgbClr val="0070C0"/>
                </a:solidFill>
                <a:latin typeface="+mn-lt"/>
              </a:rPr>
              <a:t>of its articles</a:t>
            </a:r>
            <a:r>
              <a:rPr lang="en-US" sz="2400" b="1" dirty="0">
                <a:solidFill>
                  <a:srgbClr val="0070C0"/>
                </a:solidFill>
                <a:latin typeface="+mn-lt"/>
              </a:rPr>
              <a:t> </a:t>
            </a:r>
            <a:r>
              <a:rPr lang="en-US" sz="2400" dirty="0">
                <a:latin typeface="+mn-lt"/>
              </a:rPr>
              <a:t>are technical, requiring </a:t>
            </a:r>
          </a:p>
          <a:p>
            <a:pPr marL="457200">
              <a:lnSpc>
                <a:spcPct val="150000"/>
              </a:lnSpc>
              <a:defRPr/>
            </a:pPr>
            <a:r>
              <a:rPr lang="en-US" sz="2400" dirty="0">
                <a:latin typeface="+mn-lt"/>
              </a:rPr>
              <a:t>an understanding </a:t>
            </a:r>
            <a:r>
              <a:rPr lang="en-US" sz="2400" b="1" u="sng" dirty="0">
                <a:solidFill>
                  <a:srgbClr val="0070C0"/>
                </a:solidFill>
                <a:latin typeface="+mn-lt"/>
              </a:rPr>
              <a:t>of voice spectrograms</a:t>
            </a:r>
            <a:r>
              <a:rPr lang="en-US" sz="2400" dirty="0">
                <a:latin typeface="+mn-lt"/>
              </a:rPr>
              <a:t>, others are </a:t>
            </a:r>
          </a:p>
          <a:p>
            <a:pPr marL="457200">
              <a:lnSpc>
                <a:spcPct val="150000"/>
              </a:lnSpc>
              <a:spcAft>
                <a:spcPts val="1200"/>
              </a:spcAft>
              <a:defRPr/>
            </a:pPr>
            <a:r>
              <a:rPr lang="en-US" sz="2400" dirty="0">
                <a:latin typeface="+mn-lt"/>
              </a:rPr>
              <a:t>accessible </a:t>
            </a:r>
            <a:r>
              <a:rPr lang="en-US" sz="2400" b="1" u="sng" dirty="0">
                <a:solidFill>
                  <a:srgbClr val="FF0000"/>
                </a:solidFill>
                <a:latin typeface="+mn-lt"/>
              </a:rPr>
              <a:t>to anyone</a:t>
            </a:r>
            <a:r>
              <a:rPr lang="en-US" sz="2400" dirty="0">
                <a:latin typeface="+mn-lt"/>
              </a:rPr>
              <a:t>.</a:t>
            </a:r>
          </a:p>
          <a:p>
            <a:pPr>
              <a:lnSpc>
                <a:spcPct val="150000"/>
              </a:lnSpc>
              <a:tabLst>
                <a:tab pos="457200" algn="l"/>
              </a:tabLst>
              <a:defRPr/>
            </a:pPr>
            <a:endParaRPr lang="en-US" sz="2400" dirty="0" smtClean="0">
              <a:latin typeface="+mn-lt"/>
            </a:endParaRPr>
          </a:p>
          <a:p>
            <a:pPr>
              <a:lnSpc>
                <a:spcPct val="150000"/>
              </a:lnSpc>
              <a:tabLst>
                <a:tab pos="457200" algn="l"/>
              </a:tabLst>
              <a:defRPr/>
            </a:pPr>
            <a:r>
              <a:rPr lang="en-US" sz="2400" dirty="0">
                <a:latin typeface="+mn-lt"/>
              </a:rPr>
              <a:t>	</a:t>
            </a:r>
            <a:r>
              <a:rPr lang="en-US" sz="2400" b="1" u="sng" dirty="0">
                <a:solidFill>
                  <a:srgbClr val="0070C0"/>
                </a:solidFill>
                <a:latin typeface="+mn-lt"/>
              </a:rPr>
              <a:t>1) post-noun modifier</a:t>
            </a:r>
            <a:r>
              <a:rPr lang="en-US" sz="2400" dirty="0">
                <a:latin typeface="+mn-lt"/>
              </a:rPr>
              <a:t>	</a:t>
            </a:r>
            <a:r>
              <a:rPr lang="en-US" sz="2400" b="1" u="sng" dirty="0">
                <a:solidFill>
                  <a:srgbClr val="FF0000"/>
                </a:solidFill>
                <a:latin typeface="+mn-lt"/>
              </a:rPr>
              <a:t>2) sentence modifier</a:t>
            </a:r>
          </a:p>
          <a:p>
            <a:pPr>
              <a:lnSpc>
                <a:spcPct val="150000"/>
              </a:lnSpc>
              <a:defRPr/>
            </a:pPr>
            <a:endParaRPr lang="en-US" sz="2400" b="1" dirty="0">
              <a:latin typeface="+mn-lt"/>
            </a:endParaRPr>
          </a:p>
        </p:txBody>
      </p:sp>
      <p:sp>
        <p:nvSpPr>
          <p:cNvPr id="11" name="TextBox 10"/>
          <p:cNvSpPr txBox="1"/>
          <p:nvPr/>
        </p:nvSpPr>
        <p:spPr>
          <a:xfrm>
            <a:off x="76200" y="101025"/>
            <a:ext cx="8534400" cy="584775"/>
          </a:xfrm>
          <a:prstGeom prst="rect">
            <a:avLst/>
          </a:prstGeom>
          <a:noFill/>
        </p:spPr>
        <p:txBody>
          <a:bodyPr>
            <a:spAutoFit/>
          </a:bodyPr>
          <a:lstStyle/>
          <a:p>
            <a:pPr>
              <a:defRPr/>
            </a:pPr>
            <a:r>
              <a:rPr lang="en-US" sz="3200" dirty="0" smtClean="0">
                <a:latin typeface="+mn-lt"/>
              </a:rPr>
              <a:t>Form and Meaning: Prepositional </a:t>
            </a:r>
            <a:r>
              <a:rPr lang="en-US" sz="3200" dirty="0">
                <a:latin typeface="+mn-lt"/>
              </a:rPr>
              <a:t>Phrases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8153400" y="4763"/>
            <a:ext cx="1020763" cy="6858000"/>
            <a:chOff x="7891160" y="-176561"/>
            <a:chExt cx="1020335" cy="6858000"/>
          </a:xfrm>
        </p:grpSpPr>
        <p:pic>
          <p:nvPicPr>
            <p:cNvPr id="7" name="Picture 2" descr="C:\Users\Rob\AppData\Local\Microsoft\Windows\Temporary Internet Files\Content.IE5\FVXFMXHO\MP900439527[1].jpg"/>
            <p:cNvPicPr>
              <a:picLocks noChangeAspect="1" noChangeArrowheads="1"/>
            </p:cNvPicPr>
            <p:nvPr/>
          </p:nvPicPr>
          <p:blipFill rotWithShape="1">
            <a:blip r:embed="rId2" cstate="print">
              <a:extLst/>
            </a:blip>
            <a:srcRect l="44325"/>
            <a:stretch/>
          </p:blipFill>
          <p:spPr bwMode="auto">
            <a:xfrm>
              <a:off x="7891160" y="-176561"/>
              <a:ext cx="988740" cy="6852424"/>
            </a:xfrm>
            <a:prstGeom prst="rect">
              <a:avLst/>
            </a:prstGeom>
            <a:blipFill dpi="0" rotWithShape="1">
              <a:blip r:embed="rId3" cstate="print"/>
              <a:srcRect/>
              <a:tile tx="0" ty="0" sx="100000" sy="100000" flip="none" algn="tl"/>
            </a:blipFill>
            <a:effectLst>
              <a:glow>
                <a:schemeClr val="accent1"/>
              </a:glow>
              <a:softEdge rad="0"/>
            </a:effectLst>
          </p:spPr>
        </p:pic>
        <p:sp>
          <p:nvSpPr>
            <p:cNvPr id="8" name="Rectangle 7"/>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9" name="TextBox 3"/>
          <p:cNvSpPr txBox="1">
            <a:spLocks noChangeArrowheads="1"/>
          </p:cNvSpPr>
          <p:nvPr/>
        </p:nvSpPr>
        <p:spPr bwMode="auto">
          <a:xfrm>
            <a:off x="76200" y="76200"/>
            <a:ext cx="8686800" cy="584775"/>
          </a:xfrm>
          <a:prstGeom prst="rect">
            <a:avLst/>
          </a:prstGeom>
          <a:noFill/>
          <a:ln w="9525">
            <a:noFill/>
            <a:miter lim="800000"/>
            <a:headEnd/>
            <a:tailEnd/>
          </a:ln>
        </p:spPr>
        <p:txBody>
          <a:bodyPr>
            <a:spAutoFit/>
          </a:bodyPr>
          <a:lstStyle/>
          <a:p>
            <a:pPr>
              <a:defRPr/>
            </a:pPr>
            <a:r>
              <a:rPr lang="en-US" sz="3200" dirty="0">
                <a:latin typeface="+mn-lt"/>
              </a:rPr>
              <a:t>Prepositional Phrases in non-fiction</a:t>
            </a:r>
          </a:p>
        </p:txBody>
      </p:sp>
      <p:sp>
        <p:nvSpPr>
          <p:cNvPr id="10" name="TextBox 9"/>
          <p:cNvSpPr txBox="1"/>
          <p:nvPr/>
        </p:nvSpPr>
        <p:spPr>
          <a:xfrm>
            <a:off x="609600" y="1295400"/>
            <a:ext cx="7726363" cy="4524375"/>
          </a:xfrm>
          <a:prstGeom prst="rect">
            <a:avLst/>
          </a:prstGeom>
          <a:noFill/>
        </p:spPr>
        <p:txBody>
          <a:bodyPr>
            <a:spAutoFit/>
          </a:bodyPr>
          <a:lstStyle/>
          <a:p>
            <a:pPr>
              <a:lnSpc>
                <a:spcPct val="200000"/>
              </a:lnSpc>
              <a:defRPr/>
            </a:pPr>
            <a:r>
              <a:rPr lang="en-US" sz="2400" dirty="0">
                <a:latin typeface="+mn-lt"/>
              </a:rPr>
              <a:t>Horses were unknown in North America until the 1500s, when Spanish explorers began arriving. The explorers sailed from Spain with horses onboard their ships. They used the horses to explore the New World. During this exploration many of the horses were lost.</a:t>
            </a:r>
          </a:p>
          <a:p>
            <a:pPr algn="r">
              <a:lnSpc>
                <a:spcPct val="200000"/>
              </a:lnSpc>
              <a:defRPr/>
            </a:pPr>
            <a:r>
              <a:rPr lang="en-US" sz="2400" dirty="0">
                <a:latin typeface="+mn-lt"/>
              </a:rPr>
              <a:t>5</a:t>
            </a:r>
            <a:r>
              <a:rPr lang="en-US" sz="2400" baseline="30000" dirty="0">
                <a:latin typeface="+mn-lt"/>
              </a:rPr>
              <a:t>th</a:t>
            </a:r>
            <a:r>
              <a:rPr lang="en-US" sz="2400" dirty="0">
                <a:latin typeface="+mn-lt"/>
              </a:rPr>
              <a:t> Grade History text</a:t>
            </a:r>
            <a:endParaRPr lang="en-US" sz="2400" i="1" dirty="0">
              <a:latin typeface="+mn-l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8153400" y="4763"/>
            <a:ext cx="1020763" cy="6858000"/>
            <a:chOff x="7891160" y="-176561"/>
            <a:chExt cx="1020335" cy="6858000"/>
          </a:xfrm>
        </p:grpSpPr>
        <p:pic>
          <p:nvPicPr>
            <p:cNvPr id="7" name="Picture 2" descr="C:\Users\Rob\AppData\Local\Microsoft\Windows\Temporary Internet Files\Content.IE5\FVXFMXHO\MP900439527[1].jpg"/>
            <p:cNvPicPr>
              <a:picLocks noChangeAspect="1" noChangeArrowheads="1"/>
            </p:cNvPicPr>
            <p:nvPr/>
          </p:nvPicPr>
          <p:blipFill rotWithShape="1">
            <a:blip r:embed="rId2" cstate="print">
              <a:extLst/>
            </a:blip>
            <a:srcRect l="44325"/>
            <a:stretch/>
          </p:blipFill>
          <p:spPr bwMode="auto">
            <a:xfrm>
              <a:off x="7891160" y="-176561"/>
              <a:ext cx="988740" cy="6852424"/>
            </a:xfrm>
            <a:prstGeom prst="rect">
              <a:avLst/>
            </a:prstGeom>
            <a:blipFill dpi="0" rotWithShape="1">
              <a:blip r:embed="rId3" cstate="print"/>
              <a:srcRect/>
              <a:tile tx="0" ty="0" sx="100000" sy="100000" flip="none" algn="tl"/>
            </a:blipFill>
            <a:effectLst>
              <a:glow>
                <a:schemeClr val="accent1"/>
              </a:glow>
              <a:softEdge rad="0"/>
            </a:effectLst>
          </p:spPr>
        </p:pic>
        <p:sp>
          <p:nvSpPr>
            <p:cNvPr id="8" name="Rectangle 7"/>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0" name="TextBox 9"/>
          <p:cNvSpPr txBox="1"/>
          <p:nvPr/>
        </p:nvSpPr>
        <p:spPr>
          <a:xfrm>
            <a:off x="609600" y="1295400"/>
            <a:ext cx="7726363" cy="4524375"/>
          </a:xfrm>
          <a:prstGeom prst="rect">
            <a:avLst/>
          </a:prstGeom>
          <a:noFill/>
        </p:spPr>
        <p:txBody>
          <a:bodyPr>
            <a:spAutoFit/>
          </a:bodyPr>
          <a:lstStyle/>
          <a:p>
            <a:pPr>
              <a:lnSpc>
                <a:spcPct val="200000"/>
              </a:lnSpc>
              <a:defRPr/>
            </a:pPr>
            <a:r>
              <a:rPr lang="en-US" sz="2400" dirty="0">
                <a:latin typeface="+mn-lt"/>
              </a:rPr>
              <a:t>Horses were unknown </a:t>
            </a:r>
            <a:r>
              <a:rPr lang="en-US" sz="2400" b="1" u="sng" dirty="0">
                <a:solidFill>
                  <a:srgbClr val="FF0000"/>
                </a:solidFill>
                <a:latin typeface="+mn-lt"/>
              </a:rPr>
              <a:t>in North America</a:t>
            </a:r>
            <a:r>
              <a:rPr lang="en-US" sz="2400" b="1" dirty="0">
                <a:solidFill>
                  <a:srgbClr val="FF0000"/>
                </a:solidFill>
                <a:latin typeface="+mn-lt"/>
              </a:rPr>
              <a:t> </a:t>
            </a:r>
            <a:r>
              <a:rPr lang="en-US" sz="2400" b="1" u="sng" dirty="0">
                <a:solidFill>
                  <a:srgbClr val="FF0000"/>
                </a:solidFill>
                <a:latin typeface="+mn-lt"/>
              </a:rPr>
              <a:t>until the 1500s</a:t>
            </a:r>
            <a:r>
              <a:rPr lang="en-US" sz="2400" dirty="0">
                <a:latin typeface="+mn-lt"/>
              </a:rPr>
              <a:t>, when Spanish explorers began arriving. The explorers sailed </a:t>
            </a:r>
            <a:r>
              <a:rPr lang="en-US" sz="2400" b="1" u="sng" dirty="0">
                <a:solidFill>
                  <a:srgbClr val="FF0000"/>
                </a:solidFill>
                <a:latin typeface="+mn-lt"/>
              </a:rPr>
              <a:t>from Spain</a:t>
            </a:r>
            <a:r>
              <a:rPr lang="en-US" sz="2400" dirty="0">
                <a:latin typeface="+mn-lt"/>
              </a:rPr>
              <a:t> </a:t>
            </a:r>
            <a:r>
              <a:rPr lang="en-US" sz="2400" b="1" u="sng" dirty="0">
                <a:solidFill>
                  <a:srgbClr val="FF0000"/>
                </a:solidFill>
                <a:latin typeface="+mn-lt"/>
              </a:rPr>
              <a:t>with horses</a:t>
            </a:r>
            <a:r>
              <a:rPr lang="en-US" sz="2400" b="1" dirty="0">
                <a:solidFill>
                  <a:srgbClr val="FF0000"/>
                </a:solidFill>
                <a:latin typeface="+mn-lt"/>
              </a:rPr>
              <a:t> </a:t>
            </a:r>
            <a:r>
              <a:rPr lang="en-US" sz="2400" b="1" u="sng" dirty="0">
                <a:solidFill>
                  <a:srgbClr val="0070C0"/>
                </a:solidFill>
                <a:latin typeface="+mn-lt"/>
              </a:rPr>
              <a:t>onboard their ships</a:t>
            </a:r>
            <a:r>
              <a:rPr lang="en-US" sz="2400" dirty="0">
                <a:latin typeface="+mn-lt"/>
              </a:rPr>
              <a:t>. They used the horses to explore the New World. </a:t>
            </a:r>
            <a:r>
              <a:rPr lang="en-US" sz="2400" b="1" u="sng" dirty="0">
                <a:solidFill>
                  <a:srgbClr val="FF0000"/>
                </a:solidFill>
                <a:latin typeface="+mn-lt"/>
              </a:rPr>
              <a:t>During this exploration</a:t>
            </a:r>
            <a:r>
              <a:rPr lang="en-US" sz="2400" dirty="0">
                <a:latin typeface="+mn-lt"/>
              </a:rPr>
              <a:t> many </a:t>
            </a:r>
            <a:r>
              <a:rPr lang="en-US" sz="2400" b="1" u="sng" dirty="0">
                <a:solidFill>
                  <a:srgbClr val="0070C0"/>
                </a:solidFill>
                <a:latin typeface="+mn-lt"/>
              </a:rPr>
              <a:t>of the horses</a:t>
            </a:r>
            <a:r>
              <a:rPr lang="en-US" sz="2400" dirty="0">
                <a:latin typeface="+mn-lt"/>
              </a:rPr>
              <a:t> were lost.</a:t>
            </a:r>
          </a:p>
          <a:p>
            <a:pPr algn="r">
              <a:lnSpc>
                <a:spcPct val="200000"/>
              </a:lnSpc>
              <a:defRPr/>
            </a:pPr>
            <a:r>
              <a:rPr lang="en-US" sz="2400" dirty="0">
                <a:latin typeface="+mn-lt"/>
              </a:rPr>
              <a:t>5</a:t>
            </a:r>
            <a:r>
              <a:rPr lang="en-US" sz="2400" baseline="30000" dirty="0">
                <a:latin typeface="+mn-lt"/>
              </a:rPr>
              <a:t>th</a:t>
            </a:r>
            <a:r>
              <a:rPr lang="en-US" sz="2400" dirty="0">
                <a:latin typeface="+mn-lt"/>
              </a:rPr>
              <a:t> Grade History text</a:t>
            </a:r>
            <a:endParaRPr lang="en-US" sz="2400" i="1" dirty="0">
              <a:latin typeface="+mn-lt"/>
            </a:endParaRPr>
          </a:p>
        </p:txBody>
      </p:sp>
      <p:sp>
        <p:nvSpPr>
          <p:cNvPr id="11" name="TextBox 3"/>
          <p:cNvSpPr txBox="1">
            <a:spLocks noChangeArrowheads="1"/>
          </p:cNvSpPr>
          <p:nvPr/>
        </p:nvSpPr>
        <p:spPr bwMode="auto">
          <a:xfrm>
            <a:off x="76200" y="76200"/>
            <a:ext cx="8686800" cy="584775"/>
          </a:xfrm>
          <a:prstGeom prst="rect">
            <a:avLst/>
          </a:prstGeom>
          <a:noFill/>
          <a:ln w="9525">
            <a:noFill/>
            <a:miter lim="800000"/>
            <a:headEnd/>
            <a:tailEnd/>
          </a:ln>
        </p:spPr>
        <p:txBody>
          <a:bodyPr>
            <a:spAutoFit/>
          </a:bodyPr>
          <a:lstStyle/>
          <a:p>
            <a:pPr>
              <a:defRPr/>
            </a:pPr>
            <a:r>
              <a:rPr lang="en-US" sz="3200" dirty="0">
                <a:latin typeface="+mn-lt"/>
              </a:rPr>
              <a:t>Prepositional Phrases in non-fiction</a:t>
            </a:r>
          </a:p>
        </p:txBody>
      </p:sp>
      <p:sp>
        <p:nvSpPr>
          <p:cNvPr id="9" name="Rectangle 8"/>
          <p:cNvSpPr/>
          <p:nvPr/>
        </p:nvSpPr>
        <p:spPr>
          <a:xfrm>
            <a:off x="838200" y="5867400"/>
            <a:ext cx="6858000" cy="646331"/>
          </a:xfrm>
          <a:prstGeom prst="rect">
            <a:avLst/>
          </a:prstGeom>
        </p:spPr>
        <p:txBody>
          <a:bodyPr wrap="square">
            <a:spAutoFit/>
          </a:bodyPr>
          <a:lstStyle/>
          <a:p>
            <a:pPr>
              <a:lnSpc>
                <a:spcPct val="150000"/>
              </a:lnSpc>
              <a:tabLst>
                <a:tab pos="457200" algn="l"/>
              </a:tabLst>
              <a:defRPr/>
            </a:pPr>
            <a:r>
              <a:rPr lang="en-US" sz="2400" b="1" u="sng" dirty="0" smtClean="0">
                <a:solidFill>
                  <a:srgbClr val="0070C0"/>
                </a:solidFill>
              </a:rPr>
              <a:t>1) post-noun modifier</a:t>
            </a:r>
            <a:r>
              <a:rPr lang="en-US" sz="2400" dirty="0" smtClean="0"/>
              <a:t>	</a:t>
            </a:r>
            <a:r>
              <a:rPr lang="en-US" sz="2400" b="1" u="sng" dirty="0" smtClean="0">
                <a:solidFill>
                  <a:srgbClr val="FF0000"/>
                </a:solidFill>
              </a:rPr>
              <a:t>2) sentence modifier</a:t>
            </a:r>
            <a:endParaRPr lang="en-US" sz="2400" b="1" u="sng" dirty="0">
              <a:solidFill>
                <a:srgbClr val="FF00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8153400" y="4763"/>
            <a:ext cx="1020763" cy="6858000"/>
            <a:chOff x="7891160" y="-176561"/>
            <a:chExt cx="1020335" cy="6858000"/>
          </a:xfrm>
        </p:grpSpPr>
        <p:pic>
          <p:nvPicPr>
            <p:cNvPr id="4" name="Picture 2" descr="C:\Users\Rob\AppData\Local\Microsoft\Windows\Temporary Internet Files\Content.IE5\FVXFMXHO\MP900439527[1].jpg"/>
            <p:cNvPicPr>
              <a:picLocks noChangeAspect="1" noChangeArrowheads="1"/>
            </p:cNvPicPr>
            <p:nvPr/>
          </p:nvPicPr>
          <p:blipFill rotWithShape="1">
            <a:blip r:embed="rId2" cstate="print">
              <a:extLst/>
            </a:blip>
            <a:srcRect l="44325"/>
            <a:stretch/>
          </p:blipFill>
          <p:spPr bwMode="auto">
            <a:xfrm>
              <a:off x="7891160" y="-176561"/>
              <a:ext cx="988740" cy="6852424"/>
            </a:xfrm>
            <a:prstGeom prst="rect">
              <a:avLst/>
            </a:prstGeom>
            <a:blipFill dpi="0" rotWithShape="1">
              <a:blip r:embed="rId3" cstate="print"/>
              <a:srcRect/>
              <a:tile tx="0" ty="0" sx="100000" sy="100000" flip="none" algn="tl"/>
            </a:blipFill>
            <a:effectLst>
              <a:glow>
                <a:schemeClr val="accent1"/>
              </a:glow>
              <a:softEdge rad="0"/>
            </a:effectLst>
          </p:spPr>
        </p:pic>
        <p:sp>
          <p:nvSpPr>
            <p:cNvPr id="5" name="Rectangle 4"/>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3557" name="TextBox 5"/>
          <p:cNvSpPr txBox="1">
            <a:spLocks noChangeArrowheads="1"/>
          </p:cNvSpPr>
          <p:nvPr/>
        </p:nvSpPr>
        <p:spPr bwMode="auto">
          <a:xfrm>
            <a:off x="76200" y="86142"/>
            <a:ext cx="8153400" cy="2062103"/>
          </a:xfrm>
          <a:prstGeom prst="rect">
            <a:avLst/>
          </a:prstGeom>
          <a:noFill/>
          <a:ln w="9525">
            <a:noFill/>
            <a:miter lim="800000"/>
            <a:headEnd/>
            <a:tailEnd/>
          </a:ln>
        </p:spPr>
        <p:txBody>
          <a:bodyPr wrap="square">
            <a:spAutoFit/>
          </a:bodyPr>
          <a:lstStyle/>
          <a:p>
            <a:r>
              <a:rPr lang="en-US" sz="3200" dirty="0" smtClean="0"/>
              <a:t>Frequency of Prepositions </a:t>
            </a:r>
          </a:p>
          <a:p>
            <a:r>
              <a:rPr lang="en-US" sz="2400" dirty="0" smtClean="0"/>
              <a:t>    in Conversational vs. Academic English</a:t>
            </a:r>
          </a:p>
          <a:p>
            <a:r>
              <a:rPr lang="en-US" dirty="0" smtClean="0"/>
              <a:t>     </a:t>
            </a:r>
            <a:r>
              <a:rPr lang="en-US" dirty="0" err="1" smtClean="0"/>
              <a:t>Biber</a:t>
            </a:r>
            <a:r>
              <a:rPr lang="en-US" dirty="0"/>
              <a:t>, Conrad, &amp; Leech. 2002. </a:t>
            </a:r>
            <a:r>
              <a:rPr lang="en-US" i="1" dirty="0"/>
              <a:t>Longman Grammar of Spoken and Written </a:t>
            </a:r>
            <a:r>
              <a:rPr lang="en-US" i="1" dirty="0" smtClean="0"/>
              <a:t>English</a:t>
            </a:r>
            <a:r>
              <a:rPr lang="en-US" dirty="0" smtClean="0"/>
              <a:t>.</a:t>
            </a:r>
          </a:p>
          <a:p>
            <a:endParaRPr lang="en-US" dirty="0" smtClean="0"/>
          </a:p>
          <a:p>
            <a:r>
              <a:rPr lang="en-US" dirty="0" smtClean="0"/>
              <a:t>     # of Prepositions </a:t>
            </a:r>
          </a:p>
          <a:p>
            <a:r>
              <a:rPr lang="en-US" dirty="0" smtClean="0"/>
              <a:t>     per 1000 words </a:t>
            </a:r>
          </a:p>
        </p:txBody>
      </p:sp>
      <p:graphicFrame>
        <p:nvGraphicFramePr>
          <p:cNvPr id="20" name="Chart 19"/>
          <p:cNvGraphicFramePr/>
          <p:nvPr/>
        </p:nvGraphicFramePr>
        <p:xfrm>
          <a:off x="2286000" y="1371600"/>
          <a:ext cx="3733800" cy="53340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7391400" cy="639762"/>
          </a:xfrm>
        </p:spPr>
        <p:txBody>
          <a:bodyPr>
            <a:normAutofit/>
          </a:bodyPr>
          <a:lstStyle/>
          <a:p>
            <a:pPr algn="l"/>
            <a:r>
              <a:rPr lang="en-US" sz="3200" dirty="0" smtClean="0"/>
              <a:t>Larsen-Freeman (2014)</a:t>
            </a:r>
            <a:endParaRPr lang="en-US" sz="3200" dirty="0"/>
          </a:p>
        </p:txBody>
      </p:sp>
      <p:sp>
        <p:nvSpPr>
          <p:cNvPr id="3" name="Content Placeholder 2"/>
          <p:cNvSpPr>
            <a:spLocks noGrp="1"/>
          </p:cNvSpPr>
          <p:nvPr>
            <p:ph idx="1"/>
          </p:nvPr>
        </p:nvSpPr>
        <p:spPr>
          <a:xfrm>
            <a:off x="457200" y="1600200"/>
            <a:ext cx="7726363" cy="4525963"/>
          </a:xfrm>
        </p:spPr>
        <p:txBody>
          <a:bodyPr>
            <a:normAutofit/>
          </a:bodyPr>
          <a:lstStyle/>
          <a:p>
            <a:pPr marL="0" indent="0">
              <a:spcAft>
                <a:spcPts val="1200"/>
              </a:spcAft>
              <a:buNone/>
            </a:pPr>
            <a:r>
              <a:rPr lang="en-US" sz="2800" b="1" dirty="0" smtClean="0">
                <a:solidFill>
                  <a:srgbClr val="FF0000"/>
                </a:solidFill>
              </a:rPr>
              <a:t>Re-read</a:t>
            </a:r>
            <a:r>
              <a:rPr lang="en-US" sz="2800" dirty="0" smtClean="0"/>
              <a:t> the “Experience” section at the beginning of the article.</a:t>
            </a:r>
          </a:p>
          <a:p>
            <a:pPr marL="795338" indent="-450850">
              <a:spcAft>
                <a:spcPts val="1200"/>
              </a:spcAft>
              <a:buFont typeface="+mj-lt"/>
              <a:buAutoNum type="arabicPeriod"/>
            </a:pPr>
            <a:r>
              <a:rPr lang="en-US" sz="2800" b="1" dirty="0" smtClean="0">
                <a:solidFill>
                  <a:srgbClr val="FF0000"/>
                </a:solidFill>
              </a:rPr>
              <a:t>What do you notice about this example?</a:t>
            </a:r>
          </a:p>
          <a:p>
            <a:pPr marL="795338" indent="-450850">
              <a:spcAft>
                <a:spcPts val="1200"/>
              </a:spcAft>
              <a:buFont typeface="+mj-lt"/>
              <a:buAutoNum type="arabicPeriod"/>
            </a:pPr>
            <a:r>
              <a:rPr lang="en-US" sz="2800" b="1" dirty="0" smtClean="0">
                <a:solidFill>
                  <a:srgbClr val="FF0000"/>
                </a:solidFill>
              </a:rPr>
              <a:t>Have you ever had a similar experience as a student?</a:t>
            </a:r>
          </a:p>
          <a:p>
            <a:pPr marL="795338" indent="-450850">
              <a:spcAft>
                <a:spcPts val="1200"/>
              </a:spcAft>
              <a:buFont typeface="+mj-lt"/>
              <a:buAutoNum type="arabicPeriod"/>
            </a:pPr>
            <a:r>
              <a:rPr lang="en-US" sz="2800" b="1" dirty="0" smtClean="0">
                <a:solidFill>
                  <a:srgbClr val="FF0000"/>
                </a:solidFill>
              </a:rPr>
              <a:t>How about as a teacher?</a:t>
            </a:r>
            <a:endParaRPr lang="en-US" sz="2800" b="1" dirty="0">
              <a:solidFill>
                <a:srgbClr val="FF0000"/>
              </a:solidFill>
            </a:endParaRPr>
          </a:p>
        </p:txBody>
      </p:sp>
      <p:grpSp>
        <p:nvGrpSpPr>
          <p:cNvPr id="4" name="Group 3"/>
          <p:cNvGrpSpPr>
            <a:grpSpLocks/>
          </p:cNvGrpSpPr>
          <p:nvPr/>
        </p:nvGrpSpPr>
        <p:grpSpPr bwMode="auto">
          <a:xfrm>
            <a:off x="8153400" y="4763"/>
            <a:ext cx="1020763" cy="6858000"/>
            <a:chOff x="7891160" y="-176561"/>
            <a:chExt cx="1020335" cy="6858000"/>
          </a:xfrm>
        </p:grpSpPr>
        <p:pic>
          <p:nvPicPr>
            <p:cNvPr id="5" name="Picture 4" descr="C:\Users\Rob\AppData\Local\Microsoft\Windows\Temporary Internet Files\Content.IE5\FVXFMXHO\MP900439527[1].jpg"/>
            <p:cNvPicPr>
              <a:picLocks noChangeAspect="1" noChangeArrowheads="1"/>
            </p:cNvPicPr>
            <p:nvPr/>
          </p:nvPicPr>
          <p:blipFill rotWithShape="1">
            <a:blip r:embed="rId2" cstate="print">
              <a:extLst/>
            </a:blip>
            <a:srcRect l="44325"/>
            <a:stretch/>
          </p:blipFill>
          <p:spPr bwMode="auto">
            <a:xfrm>
              <a:off x="7891160" y="-176561"/>
              <a:ext cx="988740" cy="6852424"/>
            </a:xfrm>
            <a:prstGeom prst="rect">
              <a:avLst/>
            </a:prstGeom>
            <a:blipFill dpi="0" rotWithShape="1">
              <a:blip r:embed="rId3" cstate="print"/>
              <a:srcRect/>
              <a:tile tx="0" ty="0" sx="100000" sy="100000" flip="none" algn="tl"/>
            </a:blipFill>
            <a:effectLst>
              <a:glow>
                <a:schemeClr val="accent1"/>
              </a:glow>
              <a:softEdge rad="0"/>
            </a:effectLst>
          </p:spPr>
        </p:pic>
        <p:sp>
          <p:nvSpPr>
            <p:cNvPr id="6" name="Rectangle 5"/>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Tree>
    <p:extLst>
      <p:ext uri="{BB962C8B-B14F-4D97-AF65-F5344CB8AC3E}">
        <p14:creationId xmlns:p14="http://schemas.microsoft.com/office/powerpoint/2010/main" val="4091309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8153400" y="4763"/>
            <a:ext cx="1020763" cy="6858000"/>
            <a:chOff x="7891160" y="-176561"/>
            <a:chExt cx="1020335" cy="6858000"/>
          </a:xfrm>
        </p:grpSpPr>
        <p:pic>
          <p:nvPicPr>
            <p:cNvPr id="7" name="Picture 2" descr="C:\Users\Rob\AppData\Local\Microsoft\Windows\Temporary Internet Files\Content.IE5\FVXFMXHO\MP900439527[1].jpg"/>
            <p:cNvPicPr>
              <a:picLocks noChangeAspect="1" noChangeArrowheads="1"/>
            </p:cNvPicPr>
            <p:nvPr/>
          </p:nvPicPr>
          <p:blipFill rotWithShape="1">
            <a:blip r:embed="rId2" cstate="print">
              <a:extLst/>
            </a:blip>
            <a:srcRect l="44325"/>
            <a:stretch/>
          </p:blipFill>
          <p:spPr bwMode="auto">
            <a:xfrm>
              <a:off x="7891160" y="-176561"/>
              <a:ext cx="988740" cy="6852424"/>
            </a:xfrm>
            <a:prstGeom prst="rect">
              <a:avLst/>
            </a:prstGeom>
            <a:blipFill dpi="0" rotWithShape="1">
              <a:blip r:embed="rId3" cstate="print"/>
              <a:srcRect/>
              <a:tile tx="0" ty="0" sx="100000" sy="100000" flip="none" algn="tl"/>
            </a:blipFill>
            <a:effectLst>
              <a:glow>
                <a:schemeClr val="accent1"/>
              </a:glow>
              <a:softEdge rad="0"/>
            </a:effectLst>
          </p:spPr>
        </p:pic>
        <p:sp>
          <p:nvSpPr>
            <p:cNvPr id="8" name="Rectangle 7"/>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 name="Group 15"/>
          <p:cNvGrpSpPr/>
          <p:nvPr/>
        </p:nvGrpSpPr>
        <p:grpSpPr>
          <a:xfrm>
            <a:off x="2400300" y="319464"/>
            <a:ext cx="4956175" cy="6376611"/>
            <a:chOff x="2400300" y="319464"/>
            <a:chExt cx="4956175" cy="6376611"/>
          </a:xfrm>
        </p:grpSpPr>
        <p:pic>
          <p:nvPicPr>
            <p:cNvPr id="24580" name="Picture 9" descr="C:\Users\Rob\AppData\Local\Microsoft\Windows\Temporary Internet Files\Content.IE5\987RHPLZ\MC900338158[1].wmf"/>
            <p:cNvPicPr>
              <a:picLocks noChangeAspect="1"/>
            </p:cNvPicPr>
            <p:nvPr/>
          </p:nvPicPr>
          <p:blipFill>
            <a:blip r:embed="rId4" cstate="print"/>
            <a:srcRect/>
            <a:stretch>
              <a:fillRect/>
            </a:stretch>
          </p:blipFill>
          <p:spPr bwMode="auto">
            <a:xfrm>
              <a:off x="2629283" y="1535775"/>
              <a:ext cx="4471010" cy="5160300"/>
            </a:xfrm>
            <a:prstGeom prst="rect">
              <a:avLst/>
            </a:prstGeom>
            <a:noFill/>
            <a:ln w="9525">
              <a:noFill/>
              <a:miter lim="800000"/>
              <a:headEnd/>
              <a:tailEnd/>
            </a:ln>
          </p:spPr>
        </p:pic>
        <p:sp>
          <p:nvSpPr>
            <p:cNvPr id="11" name="Cloud Callout 10"/>
            <p:cNvSpPr/>
            <p:nvPr/>
          </p:nvSpPr>
          <p:spPr bwMode="auto">
            <a:xfrm rot="1693549">
              <a:off x="5259388" y="2436813"/>
              <a:ext cx="2097087" cy="1982787"/>
            </a:xfrm>
            <a:prstGeom prst="cloudCallout">
              <a:avLst>
                <a:gd name="adj1" fmla="val -14340"/>
                <a:gd name="adj2" fmla="val 41122"/>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r>
                <a:rPr lang="en-US" sz="1200">
                  <a:latin typeface="Times New Roman"/>
                  <a:ea typeface="Calibri"/>
                  <a:cs typeface="Times New Roman"/>
                </a:rPr>
                <a:t> </a:t>
              </a:r>
            </a:p>
          </p:txBody>
        </p:sp>
        <p:sp>
          <p:nvSpPr>
            <p:cNvPr id="12" name="Cloud Callout 11"/>
            <p:cNvSpPr/>
            <p:nvPr/>
          </p:nvSpPr>
          <p:spPr bwMode="auto">
            <a:xfrm rot="20762206">
              <a:off x="4067059" y="319464"/>
              <a:ext cx="3068054" cy="2413000"/>
            </a:xfrm>
            <a:prstGeom prst="cloudCallout">
              <a:avLst>
                <a:gd name="adj1" fmla="val -14340"/>
                <a:gd name="adj2" fmla="val 41122"/>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r>
                <a:rPr lang="en-US" sz="1200">
                  <a:latin typeface="Times New Roman"/>
                  <a:ea typeface="Calibri"/>
                  <a:cs typeface="Times New Roman"/>
                </a:rPr>
                <a:t> </a:t>
              </a:r>
            </a:p>
          </p:txBody>
        </p:sp>
        <p:sp>
          <p:nvSpPr>
            <p:cNvPr id="13" name="Cloud Callout 12"/>
            <p:cNvSpPr/>
            <p:nvPr/>
          </p:nvSpPr>
          <p:spPr bwMode="auto">
            <a:xfrm rot="17597071">
              <a:off x="2563849" y="1062991"/>
              <a:ext cx="2275159" cy="2585924"/>
            </a:xfrm>
            <a:prstGeom prst="cloudCallout">
              <a:avLst>
                <a:gd name="adj1" fmla="val -14340"/>
                <a:gd name="adj2" fmla="val 41122"/>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r>
                <a:rPr lang="en-US" sz="1200">
                  <a:latin typeface="Times New Roman"/>
                  <a:ea typeface="Calibri"/>
                  <a:cs typeface="Times New Roman"/>
                </a:rPr>
                <a:t> </a:t>
              </a:r>
            </a:p>
          </p:txBody>
        </p:sp>
        <p:sp>
          <p:nvSpPr>
            <p:cNvPr id="14" name="Cloud Callout 13"/>
            <p:cNvSpPr/>
            <p:nvPr/>
          </p:nvSpPr>
          <p:spPr bwMode="auto">
            <a:xfrm rot="14624044">
              <a:off x="2439988" y="3298825"/>
              <a:ext cx="1795462" cy="1874838"/>
            </a:xfrm>
            <a:prstGeom prst="cloudCallout">
              <a:avLst>
                <a:gd name="adj1" fmla="val -14340"/>
                <a:gd name="adj2" fmla="val 41122"/>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r>
                <a:rPr lang="en-US" sz="1200">
                  <a:latin typeface="Times New Roman"/>
                  <a:ea typeface="Calibri"/>
                  <a:cs typeface="Times New Roman"/>
                </a:rPr>
                <a:t> </a:t>
              </a:r>
            </a:p>
          </p:txBody>
        </p:sp>
      </p:grpSp>
      <p:sp>
        <p:nvSpPr>
          <p:cNvPr id="24585" name="Text Box 2"/>
          <p:cNvSpPr txBox="1">
            <a:spLocks noChangeArrowheads="1"/>
          </p:cNvSpPr>
          <p:nvPr/>
        </p:nvSpPr>
        <p:spPr bwMode="auto">
          <a:xfrm>
            <a:off x="2743200" y="1295400"/>
            <a:ext cx="1527838" cy="1077218"/>
          </a:xfrm>
          <a:prstGeom prst="rect">
            <a:avLst/>
          </a:prstGeom>
          <a:noFill/>
          <a:ln w="9525">
            <a:noFill/>
            <a:miter lim="800000"/>
            <a:headEnd/>
            <a:tailEnd/>
          </a:ln>
        </p:spPr>
        <p:txBody>
          <a:bodyPr>
            <a:spAutoFit/>
          </a:bodyPr>
          <a:lstStyle/>
          <a:p>
            <a:pPr algn="ctr"/>
            <a:r>
              <a:rPr lang="en-US" sz="1600" dirty="0">
                <a:latin typeface="Times New Roman" pitchFamily="18" charset="0"/>
                <a:ea typeface="Calibri" pitchFamily="34" charset="0"/>
                <a:cs typeface="Times New Roman" pitchFamily="18" charset="0"/>
              </a:rPr>
              <a:t>prepositional phrases</a:t>
            </a:r>
          </a:p>
          <a:p>
            <a:pPr algn="ctr"/>
            <a:r>
              <a:rPr lang="en-US" sz="1600" dirty="0">
                <a:latin typeface="Times New Roman" pitchFamily="18" charset="0"/>
                <a:ea typeface="Calibri" pitchFamily="34" charset="0"/>
                <a:cs typeface="Times New Roman" pitchFamily="18" charset="0"/>
              </a:rPr>
              <a:t>that </a:t>
            </a:r>
            <a:r>
              <a:rPr lang="en-US" sz="1600" dirty="0" smtClean="0">
                <a:latin typeface="Times New Roman" pitchFamily="18" charset="0"/>
                <a:ea typeface="Calibri" pitchFamily="34" charset="0"/>
                <a:cs typeface="Times New Roman" pitchFamily="18" charset="0"/>
              </a:rPr>
              <a:t>modify nouns</a:t>
            </a:r>
            <a:endParaRPr lang="en-US" sz="1600" dirty="0">
              <a:latin typeface="Times New Roman" pitchFamily="18" charset="0"/>
              <a:ea typeface="Calibri" pitchFamily="34" charset="0"/>
              <a:cs typeface="Times New Roman" pitchFamily="18" charset="0"/>
            </a:endParaRPr>
          </a:p>
        </p:txBody>
      </p:sp>
      <p:sp>
        <p:nvSpPr>
          <p:cNvPr id="24586" name="Text Box 2"/>
          <p:cNvSpPr txBox="1">
            <a:spLocks noChangeArrowheads="1"/>
          </p:cNvSpPr>
          <p:nvPr/>
        </p:nvSpPr>
        <p:spPr bwMode="auto">
          <a:xfrm>
            <a:off x="4293010" y="751204"/>
            <a:ext cx="2641189" cy="830997"/>
          </a:xfrm>
          <a:prstGeom prst="rect">
            <a:avLst/>
          </a:prstGeom>
          <a:noFill/>
          <a:ln w="9525">
            <a:noFill/>
            <a:miter lim="800000"/>
            <a:headEnd/>
            <a:tailEnd/>
          </a:ln>
        </p:spPr>
        <p:txBody>
          <a:bodyPr wrap="square">
            <a:spAutoFit/>
          </a:bodyPr>
          <a:lstStyle/>
          <a:p>
            <a:pPr algn="ctr"/>
            <a:r>
              <a:rPr lang="en-US" sz="1600" dirty="0">
                <a:latin typeface="Times New Roman" pitchFamily="18" charset="0"/>
                <a:ea typeface="Calibri" pitchFamily="34" charset="0"/>
                <a:cs typeface="Times New Roman" pitchFamily="18" charset="0"/>
              </a:rPr>
              <a:t>prepositional phrases that tell </a:t>
            </a:r>
          </a:p>
          <a:p>
            <a:pPr algn="ctr"/>
            <a:r>
              <a:rPr lang="en-US" sz="1600" dirty="0">
                <a:latin typeface="Times New Roman" pitchFamily="18" charset="0"/>
                <a:ea typeface="Calibri" pitchFamily="34" charset="0"/>
                <a:cs typeface="Times New Roman" pitchFamily="18" charset="0"/>
              </a:rPr>
              <a:t>when, where, why, how, </a:t>
            </a:r>
          </a:p>
          <a:p>
            <a:pPr algn="ctr"/>
            <a:r>
              <a:rPr lang="en-US" sz="1600" dirty="0">
                <a:latin typeface="Times New Roman" pitchFamily="18" charset="0"/>
                <a:ea typeface="Calibri" pitchFamily="34" charset="0"/>
                <a:cs typeface="Times New Roman" pitchFamily="18" charset="0"/>
              </a:rPr>
              <a:t>how much, how long</a:t>
            </a:r>
          </a:p>
        </p:txBody>
      </p:sp>
      <p:sp>
        <p:nvSpPr>
          <p:cNvPr id="24587" name="Text Box 2"/>
          <p:cNvSpPr txBox="1">
            <a:spLocks noChangeArrowheads="1"/>
          </p:cNvSpPr>
          <p:nvPr/>
        </p:nvSpPr>
        <p:spPr bwMode="auto">
          <a:xfrm>
            <a:off x="5486400" y="2674203"/>
            <a:ext cx="1527838" cy="830997"/>
          </a:xfrm>
          <a:prstGeom prst="rect">
            <a:avLst/>
          </a:prstGeom>
          <a:noFill/>
          <a:ln w="9525">
            <a:noFill/>
            <a:miter lim="800000"/>
            <a:headEnd/>
            <a:tailEnd/>
          </a:ln>
        </p:spPr>
        <p:txBody>
          <a:bodyPr>
            <a:spAutoFit/>
          </a:bodyPr>
          <a:lstStyle/>
          <a:p>
            <a:pPr algn="ctr"/>
            <a:r>
              <a:rPr lang="en-US" sz="1600" dirty="0">
                <a:latin typeface="Times New Roman" pitchFamily="18" charset="0"/>
                <a:ea typeface="Calibri" pitchFamily="34" charset="0"/>
                <a:cs typeface="Times New Roman" pitchFamily="18" charset="0"/>
              </a:rPr>
              <a:t>prepositional phrases</a:t>
            </a:r>
          </a:p>
          <a:p>
            <a:pPr algn="ctr"/>
            <a:r>
              <a:rPr lang="en-US" sz="1600" dirty="0">
                <a:latin typeface="Times New Roman" pitchFamily="18" charset="0"/>
                <a:ea typeface="Calibri" pitchFamily="34" charset="0"/>
                <a:cs typeface="Times New Roman" pitchFamily="18" charset="0"/>
              </a:rPr>
              <a:t>that link ideas</a:t>
            </a:r>
          </a:p>
        </p:txBody>
      </p:sp>
      <p:sp>
        <p:nvSpPr>
          <p:cNvPr id="24588" name="Text Box 2"/>
          <p:cNvSpPr txBox="1">
            <a:spLocks noChangeArrowheads="1"/>
          </p:cNvSpPr>
          <p:nvPr/>
        </p:nvSpPr>
        <p:spPr bwMode="auto">
          <a:xfrm>
            <a:off x="2586892" y="3627450"/>
            <a:ext cx="1527908" cy="1323439"/>
          </a:xfrm>
          <a:prstGeom prst="rect">
            <a:avLst/>
          </a:prstGeom>
          <a:noFill/>
          <a:ln w="9525">
            <a:noFill/>
            <a:miter lim="800000"/>
            <a:headEnd/>
            <a:tailEnd/>
          </a:ln>
        </p:spPr>
        <p:txBody>
          <a:bodyPr>
            <a:spAutoFit/>
          </a:bodyPr>
          <a:lstStyle/>
          <a:p>
            <a:pPr algn="ctr"/>
            <a:r>
              <a:rPr lang="en-US" sz="1600" dirty="0">
                <a:latin typeface="Times New Roman" pitchFamily="18" charset="0"/>
                <a:ea typeface="Calibri" pitchFamily="34" charset="0"/>
                <a:cs typeface="Times New Roman" pitchFamily="18" charset="0"/>
              </a:rPr>
              <a:t>prepositional phrases</a:t>
            </a:r>
          </a:p>
          <a:p>
            <a:pPr algn="ctr"/>
            <a:r>
              <a:rPr lang="en-US" sz="1600" dirty="0">
                <a:latin typeface="Times New Roman" pitchFamily="18" charset="0"/>
                <a:ea typeface="Calibri" pitchFamily="34" charset="0"/>
                <a:cs typeface="Times New Roman" pitchFamily="18" charset="0"/>
              </a:rPr>
              <a:t>that express </a:t>
            </a:r>
            <a:r>
              <a:rPr lang="en-US" sz="1600" dirty="0" smtClean="0">
                <a:latin typeface="Times New Roman" pitchFamily="18" charset="0"/>
                <a:ea typeface="Calibri" pitchFamily="34" charset="0"/>
                <a:cs typeface="Times New Roman" pitchFamily="18" charset="0"/>
              </a:rPr>
              <a:t> attitude</a:t>
            </a:r>
            <a:r>
              <a:rPr lang="en-US" sz="1600" dirty="0">
                <a:latin typeface="Times New Roman" pitchFamily="18" charset="0"/>
                <a:ea typeface="Calibri" pitchFamily="34" charset="0"/>
                <a:cs typeface="Times New Roman" pitchFamily="18" charset="0"/>
              </a:rPr>
              <a:t>, </a:t>
            </a:r>
            <a:r>
              <a:rPr lang="en-US" sz="1600" dirty="0" smtClean="0">
                <a:latin typeface="Times New Roman" pitchFamily="18" charset="0"/>
                <a:ea typeface="Calibri" pitchFamily="34" charset="0"/>
                <a:cs typeface="Times New Roman" pitchFamily="18" charset="0"/>
              </a:rPr>
              <a:t>point </a:t>
            </a:r>
            <a:r>
              <a:rPr lang="en-US" sz="1600" dirty="0">
                <a:latin typeface="Times New Roman" pitchFamily="18" charset="0"/>
                <a:ea typeface="Calibri" pitchFamily="34" charset="0"/>
                <a:cs typeface="Times New Roman" pitchFamily="18" charset="0"/>
              </a:rPr>
              <a:t>of view</a:t>
            </a:r>
          </a:p>
        </p:txBody>
      </p:sp>
      <p:sp>
        <p:nvSpPr>
          <p:cNvPr id="19" name="TextBox 3"/>
          <p:cNvSpPr txBox="1">
            <a:spLocks noChangeArrowheads="1"/>
          </p:cNvSpPr>
          <p:nvPr/>
        </p:nvSpPr>
        <p:spPr bwMode="auto">
          <a:xfrm>
            <a:off x="76200" y="65782"/>
            <a:ext cx="8686800" cy="1077218"/>
          </a:xfrm>
          <a:prstGeom prst="rect">
            <a:avLst/>
          </a:prstGeom>
          <a:noFill/>
          <a:ln w="9525">
            <a:noFill/>
            <a:miter lim="800000"/>
            <a:headEnd/>
            <a:tailEnd/>
          </a:ln>
        </p:spPr>
        <p:txBody>
          <a:bodyPr>
            <a:spAutoFit/>
          </a:bodyPr>
          <a:lstStyle/>
          <a:p>
            <a:pPr>
              <a:defRPr/>
            </a:pPr>
            <a:r>
              <a:rPr lang="en-US" sz="3200" dirty="0">
                <a:latin typeface="+mn-lt"/>
              </a:rPr>
              <a:t>Prepositional </a:t>
            </a:r>
            <a:r>
              <a:rPr lang="en-US" sz="3200" dirty="0" smtClean="0">
                <a:latin typeface="+mn-lt"/>
              </a:rPr>
              <a:t>Phrases</a:t>
            </a:r>
          </a:p>
          <a:p>
            <a:pPr>
              <a:defRPr/>
            </a:pPr>
            <a:r>
              <a:rPr lang="en-US" sz="3200" dirty="0" smtClean="0"/>
              <a:t>the 4 functions</a:t>
            </a:r>
          </a:p>
        </p:txBody>
      </p:sp>
      <p:sp>
        <p:nvSpPr>
          <p:cNvPr id="17" name="TextBox 16"/>
          <p:cNvSpPr txBox="1"/>
          <p:nvPr/>
        </p:nvSpPr>
        <p:spPr>
          <a:xfrm>
            <a:off x="2971800" y="2277070"/>
            <a:ext cx="1447800" cy="923330"/>
          </a:xfrm>
          <a:prstGeom prst="rect">
            <a:avLst/>
          </a:prstGeom>
          <a:noFill/>
        </p:spPr>
        <p:txBody>
          <a:bodyPr wrap="square" rtlCol="0">
            <a:spAutoFit/>
          </a:bodyPr>
          <a:lstStyle/>
          <a:p>
            <a:r>
              <a:rPr lang="en-US" dirty="0" smtClean="0">
                <a:solidFill>
                  <a:srgbClr val="FFFF00"/>
                </a:solidFill>
              </a:rPr>
              <a:t>The students </a:t>
            </a:r>
            <a:r>
              <a:rPr lang="en-US" b="1" u="sng" dirty="0" smtClean="0">
                <a:solidFill>
                  <a:srgbClr val="FFFF00"/>
                </a:solidFill>
              </a:rPr>
              <a:t>in</a:t>
            </a:r>
            <a:r>
              <a:rPr lang="en-US" u="sng" dirty="0" smtClean="0">
                <a:solidFill>
                  <a:srgbClr val="FFFF00"/>
                </a:solidFill>
              </a:rPr>
              <a:t> the class</a:t>
            </a:r>
            <a:r>
              <a:rPr lang="en-US" dirty="0" smtClean="0">
                <a:solidFill>
                  <a:srgbClr val="FFFF00"/>
                </a:solidFill>
              </a:rPr>
              <a:t> are studying.</a:t>
            </a:r>
            <a:endParaRPr lang="en-US" dirty="0">
              <a:solidFill>
                <a:srgbClr val="FFFF00"/>
              </a:solidFill>
            </a:endParaRPr>
          </a:p>
        </p:txBody>
      </p:sp>
      <p:sp>
        <p:nvSpPr>
          <p:cNvPr id="18" name="TextBox 17"/>
          <p:cNvSpPr txBox="1"/>
          <p:nvPr/>
        </p:nvSpPr>
        <p:spPr>
          <a:xfrm>
            <a:off x="4876800" y="1563469"/>
            <a:ext cx="1752600" cy="646331"/>
          </a:xfrm>
          <a:prstGeom prst="rect">
            <a:avLst/>
          </a:prstGeom>
          <a:noFill/>
        </p:spPr>
        <p:txBody>
          <a:bodyPr wrap="square" rtlCol="0">
            <a:spAutoFit/>
          </a:bodyPr>
          <a:lstStyle/>
          <a:p>
            <a:r>
              <a:rPr lang="en-US" dirty="0" smtClean="0">
                <a:solidFill>
                  <a:srgbClr val="FFFF00"/>
                </a:solidFill>
              </a:rPr>
              <a:t>The teachers will finish </a:t>
            </a:r>
            <a:r>
              <a:rPr lang="en-US" b="1" u="sng" dirty="0" smtClean="0">
                <a:solidFill>
                  <a:srgbClr val="FFFF00"/>
                </a:solidFill>
              </a:rPr>
              <a:t>at</a:t>
            </a:r>
            <a:r>
              <a:rPr lang="en-US" u="sng" dirty="0" smtClean="0">
                <a:solidFill>
                  <a:srgbClr val="FFFF00"/>
                </a:solidFill>
              </a:rPr>
              <a:t> 4:30</a:t>
            </a:r>
            <a:r>
              <a:rPr lang="en-US" dirty="0" smtClean="0">
                <a:solidFill>
                  <a:srgbClr val="FFFF00"/>
                </a:solidFill>
              </a:rPr>
              <a:t>.</a:t>
            </a:r>
            <a:endParaRPr lang="en-US" dirty="0">
              <a:solidFill>
                <a:srgbClr val="FFFF00"/>
              </a:solidFill>
            </a:endParaRPr>
          </a:p>
        </p:txBody>
      </p:sp>
      <p:sp>
        <p:nvSpPr>
          <p:cNvPr id="20" name="TextBox 19"/>
          <p:cNvSpPr txBox="1"/>
          <p:nvPr/>
        </p:nvSpPr>
        <p:spPr>
          <a:xfrm rot="20994582">
            <a:off x="2519046" y="4951663"/>
            <a:ext cx="1781512" cy="646331"/>
          </a:xfrm>
          <a:prstGeom prst="rect">
            <a:avLst/>
          </a:prstGeom>
          <a:solidFill>
            <a:srgbClr val="92D050"/>
          </a:solidFill>
        </p:spPr>
        <p:txBody>
          <a:bodyPr wrap="square" rtlCol="0">
            <a:spAutoFit/>
          </a:bodyPr>
          <a:lstStyle/>
          <a:p>
            <a:r>
              <a:rPr lang="en-US" b="1" u="sng" dirty="0" smtClean="0">
                <a:solidFill>
                  <a:srgbClr val="FFFF00"/>
                </a:solidFill>
              </a:rPr>
              <a:t>To </a:t>
            </a:r>
            <a:r>
              <a:rPr lang="en-US" u="sng" dirty="0" smtClean="0">
                <a:solidFill>
                  <a:srgbClr val="FFFF00"/>
                </a:solidFill>
              </a:rPr>
              <a:t>my surprise</a:t>
            </a:r>
            <a:r>
              <a:rPr lang="en-US" dirty="0" smtClean="0">
                <a:solidFill>
                  <a:srgbClr val="FFFF00"/>
                </a:solidFill>
              </a:rPr>
              <a:t>, it was a lot of fun.</a:t>
            </a:r>
            <a:endParaRPr lang="en-US" dirty="0">
              <a:solidFill>
                <a:srgbClr val="FFFF00"/>
              </a:solidFill>
            </a:endParaRPr>
          </a:p>
        </p:txBody>
      </p:sp>
      <p:sp>
        <p:nvSpPr>
          <p:cNvPr id="21" name="TextBox 20"/>
          <p:cNvSpPr txBox="1"/>
          <p:nvPr/>
        </p:nvSpPr>
        <p:spPr>
          <a:xfrm>
            <a:off x="5486400" y="3429000"/>
            <a:ext cx="1981200" cy="646331"/>
          </a:xfrm>
          <a:prstGeom prst="rect">
            <a:avLst/>
          </a:prstGeom>
          <a:solidFill>
            <a:srgbClr val="92D050"/>
          </a:solidFill>
        </p:spPr>
        <p:txBody>
          <a:bodyPr wrap="square" rtlCol="0">
            <a:spAutoFit/>
          </a:bodyPr>
          <a:lstStyle/>
          <a:p>
            <a:r>
              <a:rPr lang="en-US" b="1" u="sng" dirty="0" smtClean="0">
                <a:solidFill>
                  <a:srgbClr val="FFFF00"/>
                </a:solidFill>
              </a:rPr>
              <a:t>In</a:t>
            </a:r>
            <a:r>
              <a:rPr lang="en-US" u="sng" dirty="0" smtClean="0">
                <a:solidFill>
                  <a:srgbClr val="FFFF00"/>
                </a:solidFill>
              </a:rPr>
              <a:t> addition</a:t>
            </a:r>
            <a:r>
              <a:rPr lang="en-US" dirty="0" smtClean="0">
                <a:solidFill>
                  <a:srgbClr val="FFFF00"/>
                </a:solidFill>
              </a:rPr>
              <a:t>, we will provide snacks.</a:t>
            </a:r>
            <a:endParaRPr lang="en-US"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8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8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58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58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5" grpId="0"/>
      <p:bldP spid="24586" grpId="0"/>
      <p:bldP spid="24587" grpId="0"/>
      <p:bldP spid="24588" grpId="0"/>
      <p:bldP spid="17" grpId="0"/>
      <p:bldP spid="18" grpId="0"/>
      <p:bldP spid="20" grpId="0" animBg="1"/>
      <p:bldP spid="2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8153400" y="4763"/>
            <a:ext cx="1020763" cy="6858000"/>
            <a:chOff x="7891160" y="-176561"/>
            <a:chExt cx="1020335" cy="6858000"/>
          </a:xfrm>
        </p:grpSpPr>
        <p:pic>
          <p:nvPicPr>
            <p:cNvPr id="7" name="Picture 2" descr="C:\Users\Rob\AppData\Local\Microsoft\Windows\Temporary Internet Files\Content.IE5\FVXFMXHO\MP900439527[1].jpg"/>
            <p:cNvPicPr>
              <a:picLocks noChangeAspect="1" noChangeArrowheads="1"/>
            </p:cNvPicPr>
            <p:nvPr/>
          </p:nvPicPr>
          <p:blipFill rotWithShape="1">
            <a:blip r:embed="rId2" cstate="print">
              <a:extLst/>
            </a:blip>
            <a:srcRect l="44325"/>
            <a:stretch/>
          </p:blipFill>
          <p:spPr bwMode="auto">
            <a:xfrm>
              <a:off x="7891160" y="-176561"/>
              <a:ext cx="988740" cy="6852424"/>
            </a:xfrm>
            <a:prstGeom prst="rect">
              <a:avLst/>
            </a:prstGeom>
            <a:blipFill dpi="0" rotWithShape="1">
              <a:blip r:embed="rId3" cstate="print"/>
              <a:srcRect/>
              <a:tile tx="0" ty="0" sx="100000" sy="100000" flip="none" algn="tl"/>
            </a:blipFill>
            <a:effectLst>
              <a:glow>
                <a:schemeClr val="accent1"/>
              </a:glow>
              <a:softEdge rad="0"/>
            </a:effectLst>
          </p:spPr>
        </p:pic>
        <p:sp>
          <p:nvSpPr>
            <p:cNvPr id="8" name="Rectangle 7"/>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 name="Group 8"/>
          <p:cNvGrpSpPr>
            <a:grpSpLocks/>
          </p:cNvGrpSpPr>
          <p:nvPr/>
        </p:nvGrpSpPr>
        <p:grpSpPr bwMode="auto">
          <a:xfrm>
            <a:off x="2400300" y="319464"/>
            <a:ext cx="4956175" cy="6376611"/>
            <a:chOff x="91070" y="-18135"/>
            <a:chExt cx="6461858" cy="8313049"/>
          </a:xfrm>
        </p:grpSpPr>
        <p:pic>
          <p:nvPicPr>
            <p:cNvPr id="24580" name="Picture 9" descr="C:\Users\Rob\AppData\Local\Microsoft\Windows\Temporary Internet Files\Content.IE5\987RHPLZ\MC900338158[1].wmf"/>
            <p:cNvPicPr>
              <a:picLocks noChangeAspect="1"/>
            </p:cNvPicPr>
            <p:nvPr/>
          </p:nvPicPr>
          <p:blipFill>
            <a:blip r:embed="rId4" cstate="print"/>
            <a:srcRect/>
            <a:stretch>
              <a:fillRect/>
            </a:stretch>
          </p:blipFill>
          <p:spPr bwMode="auto">
            <a:xfrm>
              <a:off x="389618" y="1567543"/>
              <a:ext cx="5829300" cy="6727371"/>
            </a:xfrm>
            <a:prstGeom prst="rect">
              <a:avLst/>
            </a:prstGeom>
            <a:noFill/>
            <a:ln w="9525">
              <a:noFill/>
              <a:miter lim="800000"/>
              <a:headEnd/>
              <a:tailEnd/>
            </a:ln>
          </p:spPr>
        </p:pic>
        <p:sp>
          <p:nvSpPr>
            <p:cNvPr id="11" name="Cloud Callout 10"/>
            <p:cNvSpPr/>
            <p:nvPr/>
          </p:nvSpPr>
          <p:spPr>
            <a:xfrm rot="1693549">
              <a:off x="3818747" y="2742207"/>
              <a:ext cx="2734181" cy="2584916"/>
            </a:xfrm>
            <a:prstGeom prst="cloudCallout">
              <a:avLst>
                <a:gd name="adj1" fmla="val -14340"/>
                <a:gd name="adj2" fmla="val 41122"/>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r>
                <a:rPr lang="en-US" sz="1200">
                  <a:latin typeface="Times New Roman"/>
                  <a:ea typeface="Calibri"/>
                  <a:cs typeface="Times New Roman"/>
                </a:rPr>
                <a:t> </a:t>
              </a:r>
            </a:p>
          </p:txBody>
        </p:sp>
        <p:sp>
          <p:nvSpPr>
            <p:cNvPr id="12" name="Cloud Callout 11"/>
            <p:cNvSpPr/>
            <p:nvPr/>
          </p:nvSpPr>
          <p:spPr>
            <a:xfrm rot="20762206">
              <a:off x="2264189" y="-18135"/>
              <a:ext cx="4000127" cy="3145776"/>
            </a:xfrm>
            <a:prstGeom prst="cloudCallout">
              <a:avLst>
                <a:gd name="adj1" fmla="val -14340"/>
                <a:gd name="adj2" fmla="val 41122"/>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r>
                <a:rPr lang="en-US" sz="1200">
                  <a:latin typeface="Times New Roman"/>
                  <a:ea typeface="Calibri"/>
                  <a:cs typeface="Times New Roman"/>
                </a:rPr>
                <a:t> </a:t>
              </a:r>
            </a:p>
          </p:txBody>
        </p:sp>
        <p:sp>
          <p:nvSpPr>
            <p:cNvPr id="13" name="Cloud Callout 12"/>
            <p:cNvSpPr/>
            <p:nvPr/>
          </p:nvSpPr>
          <p:spPr>
            <a:xfrm rot="17597071">
              <a:off x="304443" y="951028"/>
              <a:ext cx="2966075" cy="3371526"/>
            </a:xfrm>
            <a:prstGeom prst="cloudCallout">
              <a:avLst>
                <a:gd name="adj1" fmla="val -14340"/>
                <a:gd name="adj2" fmla="val 41122"/>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r>
                <a:rPr lang="en-US" sz="1200">
                  <a:latin typeface="Times New Roman"/>
                  <a:ea typeface="Calibri"/>
                  <a:cs typeface="Times New Roman"/>
                </a:rPr>
                <a:t> </a:t>
              </a:r>
            </a:p>
          </p:txBody>
        </p:sp>
        <p:sp>
          <p:nvSpPr>
            <p:cNvPr id="14" name="Cloud Callout 13"/>
            <p:cNvSpPr/>
            <p:nvPr/>
          </p:nvSpPr>
          <p:spPr>
            <a:xfrm rot="14624044">
              <a:off x="142924" y="3865879"/>
              <a:ext cx="2340705" cy="2444413"/>
            </a:xfrm>
            <a:prstGeom prst="cloudCallout">
              <a:avLst>
                <a:gd name="adj1" fmla="val -14340"/>
                <a:gd name="adj2" fmla="val 41122"/>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r>
                <a:rPr lang="en-US" sz="1200">
                  <a:latin typeface="Times New Roman"/>
                  <a:ea typeface="Calibri"/>
                  <a:cs typeface="Times New Roman"/>
                </a:rPr>
                <a:t> </a:t>
              </a:r>
            </a:p>
          </p:txBody>
        </p:sp>
        <p:sp>
          <p:nvSpPr>
            <p:cNvPr id="24585" name="Text Box 2"/>
            <p:cNvSpPr txBox="1">
              <a:spLocks noChangeArrowheads="1"/>
            </p:cNvSpPr>
            <p:nvPr/>
          </p:nvSpPr>
          <p:spPr bwMode="auto">
            <a:xfrm>
              <a:off x="538143" y="1254172"/>
              <a:ext cx="1991994" cy="1404346"/>
            </a:xfrm>
            <a:prstGeom prst="rect">
              <a:avLst/>
            </a:prstGeom>
            <a:noFill/>
            <a:ln w="9525">
              <a:noFill/>
              <a:miter lim="800000"/>
              <a:headEnd/>
              <a:tailEnd/>
            </a:ln>
          </p:spPr>
          <p:txBody>
            <a:bodyPr>
              <a:spAutoFit/>
            </a:bodyPr>
            <a:lstStyle/>
            <a:p>
              <a:pPr algn="ctr"/>
              <a:r>
                <a:rPr lang="en-US" sz="1600" dirty="0">
                  <a:latin typeface="Times New Roman" pitchFamily="18" charset="0"/>
                  <a:ea typeface="Calibri" pitchFamily="34" charset="0"/>
                  <a:cs typeface="Times New Roman" pitchFamily="18" charset="0"/>
                </a:rPr>
                <a:t>prepositional phrases</a:t>
              </a:r>
            </a:p>
            <a:p>
              <a:pPr algn="ctr"/>
              <a:r>
                <a:rPr lang="en-US" sz="1600" dirty="0">
                  <a:latin typeface="Times New Roman" pitchFamily="18" charset="0"/>
                  <a:ea typeface="Calibri" pitchFamily="34" charset="0"/>
                  <a:cs typeface="Times New Roman" pitchFamily="18" charset="0"/>
                </a:rPr>
                <a:t>that </a:t>
              </a:r>
              <a:r>
                <a:rPr lang="en-US" sz="1600" dirty="0" smtClean="0">
                  <a:latin typeface="Times New Roman" pitchFamily="18" charset="0"/>
                  <a:ea typeface="Calibri" pitchFamily="34" charset="0"/>
                  <a:cs typeface="Times New Roman" pitchFamily="18" charset="0"/>
                </a:rPr>
                <a:t>modify nouns</a:t>
              </a:r>
              <a:endParaRPr lang="en-US" sz="1600" dirty="0">
                <a:latin typeface="Times New Roman" pitchFamily="18" charset="0"/>
                <a:ea typeface="Calibri" pitchFamily="34" charset="0"/>
                <a:cs typeface="Times New Roman" pitchFamily="18" charset="0"/>
              </a:endParaRPr>
            </a:p>
          </p:txBody>
        </p:sp>
        <p:sp>
          <p:nvSpPr>
            <p:cNvPr id="24586" name="Text Box 2"/>
            <p:cNvSpPr txBox="1">
              <a:spLocks noChangeArrowheads="1"/>
            </p:cNvSpPr>
            <p:nvPr/>
          </p:nvSpPr>
          <p:spPr bwMode="auto">
            <a:xfrm>
              <a:off x="2558784" y="544715"/>
              <a:ext cx="3443581" cy="1083353"/>
            </a:xfrm>
            <a:prstGeom prst="rect">
              <a:avLst/>
            </a:prstGeom>
            <a:noFill/>
            <a:ln w="9525">
              <a:noFill/>
              <a:miter lim="800000"/>
              <a:headEnd/>
              <a:tailEnd/>
            </a:ln>
          </p:spPr>
          <p:txBody>
            <a:bodyPr wrap="square">
              <a:spAutoFit/>
            </a:bodyPr>
            <a:lstStyle/>
            <a:p>
              <a:pPr algn="ctr"/>
              <a:r>
                <a:rPr lang="en-US" sz="1600" dirty="0">
                  <a:latin typeface="Times New Roman" pitchFamily="18" charset="0"/>
                  <a:ea typeface="Calibri" pitchFamily="34" charset="0"/>
                  <a:cs typeface="Times New Roman" pitchFamily="18" charset="0"/>
                </a:rPr>
                <a:t>prepositional phrases that tell </a:t>
              </a:r>
            </a:p>
            <a:p>
              <a:pPr algn="ctr"/>
              <a:r>
                <a:rPr lang="en-US" sz="1600" dirty="0">
                  <a:latin typeface="Times New Roman" pitchFamily="18" charset="0"/>
                  <a:ea typeface="Calibri" pitchFamily="34" charset="0"/>
                  <a:cs typeface="Times New Roman" pitchFamily="18" charset="0"/>
                </a:rPr>
                <a:t>when, where, why, how, </a:t>
              </a:r>
            </a:p>
            <a:p>
              <a:pPr algn="ctr"/>
              <a:r>
                <a:rPr lang="en-US" sz="1600" dirty="0">
                  <a:latin typeface="Times New Roman" pitchFamily="18" charset="0"/>
                  <a:ea typeface="Calibri" pitchFamily="34" charset="0"/>
                  <a:cs typeface="Times New Roman" pitchFamily="18" charset="0"/>
                </a:rPr>
                <a:t>how much, how long</a:t>
              </a:r>
            </a:p>
          </p:txBody>
        </p:sp>
        <p:sp>
          <p:nvSpPr>
            <p:cNvPr id="24587" name="Text Box 2"/>
            <p:cNvSpPr txBox="1">
              <a:spLocks noChangeArrowheads="1"/>
            </p:cNvSpPr>
            <p:nvPr/>
          </p:nvSpPr>
          <p:spPr bwMode="auto">
            <a:xfrm>
              <a:off x="4114725" y="3051687"/>
              <a:ext cx="1991994" cy="1083353"/>
            </a:xfrm>
            <a:prstGeom prst="rect">
              <a:avLst/>
            </a:prstGeom>
            <a:noFill/>
            <a:ln w="9525">
              <a:noFill/>
              <a:miter lim="800000"/>
              <a:headEnd/>
              <a:tailEnd/>
            </a:ln>
          </p:spPr>
          <p:txBody>
            <a:bodyPr>
              <a:spAutoFit/>
            </a:bodyPr>
            <a:lstStyle/>
            <a:p>
              <a:pPr algn="ctr"/>
              <a:r>
                <a:rPr lang="en-US" sz="1600" dirty="0">
                  <a:latin typeface="Times New Roman" pitchFamily="18" charset="0"/>
                  <a:ea typeface="Calibri" pitchFamily="34" charset="0"/>
                  <a:cs typeface="Times New Roman" pitchFamily="18" charset="0"/>
                </a:rPr>
                <a:t>prepositional phrases</a:t>
              </a:r>
            </a:p>
            <a:p>
              <a:pPr algn="ctr"/>
              <a:r>
                <a:rPr lang="en-US" sz="1600" dirty="0">
                  <a:latin typeface="Times New Roman" pitchFamily="18" charset="0"/>
                  <a:ea typeface="Calibri" pitchFamily="34" charset="0"/>
                  <a:cs typeface="Times New Roman" pitchFamily="18" charset="0"/>
                </a:rPr>
                <a:t>that link ideas</a:t>
              </a:r>
            </a:p>
          </p:txBody>
        </p:sp>
        <p:sp>
          <p:nvSpPr>
            <p:cNvPr id="24588" name="Text Box 2"/>
            <p:cNvSpPr txBox="1">
              <a:spLocks noChangeArrowheads="1"/>
            </p:cNvSpPr>
            <p:nvPr/>
          </p:nvSpPr>
          <p:spPr bwMode="auto">
            <a:xfrm>
              <a:off x="334349" y="4294414"/>
              <a:ext cx="1992086" cy="1725339"/>
            </a:xfrm>
            <a:prstGeom prst="rect">
              <a:avLst/>
            </a:prstGeom>
            <a:noFill/>
            <a:ln w="9525">
              <a:noFill/>
              <a:miter lim="800000"/>
              <a:headEnd/>
              <a:tailEnd/>
            </a:ln>
          </p:spPr>
          <p:txBody>
            <a:bodyPr>
              <a:spAutoFit/>
            </a:bodyPr>
            <a:lstStyle/>
            <a:p>
              <a:pPr algn="ctr"/>
              <a:r>
                <a:rPr lang="en-US" sz="1600" dirty="0">
                  <a:latin typeface="Times New Roman" pitchFamily="18" charset="0"/>
                  <a:ea typeface="Calibri" pitchFamily="34" charset="0"/>
                  <a:cs typeface="Times New Roman" pitchFamily="18" charset="0"/>
                </a:rPr>
                <a:t>prepositional phrases</a:t>
              </a:r>
            </a:p>
            <a:p>
              <a:pPr algn="ctr"/>
              <a:r>
                <a:rPr lang="en-US" sz="1600" dirty="0">
                  <a:latin typeface="Times New Roman" pitchFamily="18" charset="0"/>
                  <a:ea typeface="Calibri" pitchFamily="34" charset="0"/>
                  <a:cs typeface="Times New Roman" pitchFamily="18" charset="0"/>
                </a:rPr>
                <a:t>that express </a:t>
              </a:r>
              <a:r>
                <a:rPr lang="en-US" sz="1600" dirty="0" smtClean="0">
                  <a:latin typeface="Times New Roman" pitchFamily="18" charset="0"/>
                  <a:ea typeface="Calibri" pitchFamily="34" charset="0"/>
                  <a:cs typeface="Times New Roman" pitchFamily="18" charset="0"/>
                </a:rPr>
                <a:t> attitude</a:t>
              </a:r>
              <a:r>
                <a:rPr lang="en-US" sz="1600" dirty="0">
                  <a:latin typeface="Times New Roman" pitchFamily="18" charset="0"/>
                  <a:ea typeface="Calibri" pitchFamily="34" charset="0"/>
                  <a:cs typeface="Times New Roman" pitchFamily="18" charset="0"/>
                </a:rPr>
                <a:t>, </a:t>
              </a:r>
              <a:r>
                <a:rPr lang="en-US" sz="1600" dirty="0" smtClean="0">
                  <a:latin typeface="Times New Roman" pitchFamily="18" charset="0"/>
                  <a:ea typeface="Calibri" pitchFamily="34" charset="0"/>
                  <a:cs typeface="Times New Roman" pitchFamily="18" charset="0"/>
                </a:rPr>
                <a:t>point </a:t>
              </a:r>
              <a:r>
                <a:rPr lang="en-US" sz="1600" dirty="0">
                  <a:latin typeface="Times New Roman" pitchFamily="18" charset="0"/>
                  <a:ea typeface="Calibri" pitchFamily="34" charset="0"/>
                  <a:cs typeface="Times New Roman" pitchFamily="18" charset="0"/>
                </a:rPr>
                <a:t>of view</a:t>
              </a:r>
            </a:p>
          </p:txBody>
        </p:sp>
      </p:grpSp>
      <p:sp>
        <p:nvSpPr>
          <p:cNvPr id="16" name="TextBox 15"/>
          <p:cNvSpPr txBox="1"/>
          <p:nvPr/>
        </p:nvSpPr>
        <p:spPr>
          <a:xfrm>
            <a:off x="609600" y="2743200"/>
            <a:ext cx="1371600" cy="646331"/>
          </a:xfrm>
          <a:prstGeom prst="rect">
            <a:avLst/>
          </a:prstGeom>
          <a:solidFill>
            <a:srgbClr val="92D050"/>
          </a:solidFill>
        </p:spPr>
        <p:txBody>
          <a:bodyPr wrap="square" rtlCol="0">
            <a:spAutoFit/>
          </a:bodyPr>
          <a:lstStyle/>
          <a:p>
            <a:r>
              <a:rPr lang="en-US" dirty="0" smtClean="0">
                <a:solidFill>
                  <a:srgbClr val="FFFF00"/>
                </a:solidFill>
              </a:rPr>
              <a:t>We left</a:t>
            </a:r>
          </a:p>
          <a:p>
            <a:r>
              <a:rPr lang="en-US" b="1" u="sng" dirty="0" smtClean="0">
                <a:solidFill>
                  <a:srgbClr val="FFFF00"/>
                </a:solidFill>
              </a:rPr>
              <a:t>at</a:t>
            </a:r>
            <a:r>
              <a:rPr lang="en-US" u="sng" dirty="0" smtClean="0">
                <a:solidFill>
                  <a:srgbClr val="FFFF00"/>
                </a:solidFill>
              </a:rPr>
              <a:t> midnight</a:t>
            </a:r>
            <a:r>
              <a:rPr lang="en-US" dirty="0" smtClean="0">
                <a:solidFill>
                  <a:srgbClr val="FFFF00"/>
                </a:solidFill>
              </a:rPr>
              <a:t>.</a:t>
            </a:r>
            <a:endParaRPr lang="en-US" dirty="0">
              <a:solidFill>
                <a:srgbClr val="FFFF00"/>
              </a:solidFill>
            </a:endParaRPr>
          </a:p>
        </p:txBody>
      </p:sp>
      <p:sp>
        <p:nvSpPr>
          <p:cNvPr id="17" name="TextBox 16"/>
          <p:cNvSpPr txBox="1"/>
          <p:nvPr/>
        </p:nvSpPr>
        <p:spPr>
          <a:xfrm>
            <a:off x="609600" y="2743200"/>
            <a:ext cx="1371600" cy="923330"/>
          </a:xfrm>
          <a:prstGeom prst="rect">
            <a:avLst/>
          </a:prstGeom>
          <a:solidFill>
            <a:srgbClr val="92D050"/>
          </a:solidFill>
        </p:spPr>
        <p:txBody>
          <a:bodyPr wrap="square" rtlCol="0">
            <a:spAutoFit/>
          </a:bodyPr>
          <a:lstStyle/>
          <a:p>
            <a:r>
              <a:rPr lang="en-US" dirty="0" smtClean="0">
                <a:solidFill>
                  <a:srgbClr val="FFFF00"/>
                </a:solidFill>
              </a:rPr>
              <a:t>These kinds </a:t>
            </a:r>
            <a:r>
              <a:rPr lang="en-US" b="1" u="sng" dirty="0" smtClean="0">
                <a:solidFill>
                  <a:srgbClr val="FFFF00"/>
                </a:solidFill>
              </a:rPr>
              <a:t>of</a:t>
            </a:r>
            <a:r>
              <a:rPr lang="en-US" u="sng" dirty="0" smtClean="0">
                <a:solidFill>
                  <a:srgbClr val="FFFF00"/>
                </a:solidFill>
              </a:rPr>
              <a:t> questions </a:t>
            </a:r>
            <a:r>
              <a:rPr lang="en-US" dirty="0" smtClean="0">
                <a:solidFill>
                  <a:srgbClr val="FFFF00"/>
                </a:solidFill>
              </a:rPr>
              <a:t>are easy.</a:t>
            </a:r>
            <a:endParaRPr lang="en-US" dirty="0">
              <a:solidFill>
                <a:srgbClr val="FFFF00"/>
              </a:solidFill>
            </a:endParaRPr>
          </a:p>
        </p:txBody>
      </p:sp>
      <p:sp>
        <p:nvSpPr>
          <p:cNvPr id="18" name="TextBox 17"/>
          <p:cNvSpPr txBox="1"/>
          <p:nvPr/>
        </p:nvSpPr>
        <p:spPr>
          <a:xfrm>
            <a:off x="381000" y="3011269"/>
            <a:ext cx="1905000" cy="646331"/>
          </a:xfrm>
          <a:prstGeom prst="rect">
            <a:avLst/>
          </a:prstGeom>
          <a:solidFill>
            <a:srgbClr val="92D050"/>
          </a:solidFill>
        </p:spPr>
        <p:txBody>
          <a:bodyPr wrap="square" rtlCol="0">
            <a:spAutoFit/>
          </a:bodyPr>
          <a:lstStyle/>
          <a:p>
            <a:r>
              <a:rPr lang="en-US" dirty="0" smtClean="0">
                <a:solidFill>
                  <a:srgbClr val="FFFF00"/>
                </a:solidFill>
              </a:rPr>
              <a:t>Take, </a:t>
            </a:r>
            <a:r>
              <a:rPr lang="en-US" b="1" u="sng" dirty="0" smtClean="0">
                <a:solidFill>
                  <a:srgbClr val="FFFF00"/>
                </a:solidFill>
              </a:rPr>
              <a:t>for</a:t>
            </a:r>
            <a:r>
              <a:rPr lang="en-US" u="sng" dirty="0" smtClean="0">
                <a:solidFill>
                  <a:srgbClr val="FFFF00"/>
                </a:solidFill>
              </a:rPr>
              <a:t> example</a:t>
            </a:r>
            <a:r>
              <a:rPr lang="en-US" dirty="0" smtClean="0">
                <a:solidFill>
                  <a:srgbClr val="FFFF00"/>
                </a:solidFill>
              </a:rPr>
              <a:t>, a rubber chicken.</a:t>
            </a:r>
            <a:endParaRPr lang="en-US" dirty="0">
              <a:solidFill>
                <a:srgbClr val="FFFF00"/>
              </a:solidFill>
            </a:endParaRPr>
          </a:p>
        </p:txBody>
      </p:sp>
      <p:sp>
        <p:nvSpPr>
          <p:cNvPr id="20" name="TextBox 19"/>
          <p:cNvSpPr txBox="1"/>
          <p:nvPr/>
        </p:nvSpPr>
        <p:spPr>
          <a:xfrm>
            <a:off x="381000" y="3048000"/>
            <a:ext cx="1981200" cy="646331"/>
          </a:xfrm>
          <a:prstGeom prst="rect">
            <a:avLst/>
          </a:prstGeom>
          <a:solidFill>
            <a:srgbClr val="92D050"/>
          </a:solidFill>
        </p:spPr>
        <p:txBody>
          <a:bodyPr wrap="square" rtlCol="0">
            <a:spAutoFit/>
          </a:bodyPr>
          <a:lstStyle/>
          <a:p>
            <a:r>
              <a:rPr lang="en-US" b="1" u="sng" dirty="0" smtClean="0">
                <a:solidFill>
                  <a:srgbClr val="FFFF00"/>
                </a:solidFill>
              </a:rPr>
              <a:t>In</a:t>
            </a:r>
            <a:r>
              <a:rPr lang="en-US" u="sng" dirty="0" smtClean="0">
                <a:solidFill>
                  <a:srgbClr val="FFFF00"/>
                </a:solidFill>
              </a:rPr>
              <a:t> my opinion</a:t>
            </a:r>
            <a:r>
              <a:rPr lang="en-US" dirty="0" smtClean="0">
                <a:solidFill>
                  <a:srgbClr val="FFFF00"/>
                </a:solidFill>
              </a:rPr>
              <a:t>, that’s a great idea.</a:t>
            </a:r>
            <a:endParaRPr lang="en-US" dirty="0">
              <a:solidFill>
                <a:srgbClr val="FFFF00"/>
              </a:solidFill>
            </a:endParaRPr>
          </a:p>
        </p:txBody>
      </p:sp>
      <p:sp>
        <p:nvSpPr>
          <p:cNvPr id="21" name="TextBox 3"/>
          <p:cNvSpPr txBox="1">
            <a:spLocks noChangeArrowheads="1"/>
          </p:cNvSpPr>
          <p:nvPr/>
        </p:nvSpPr>
        <p:spPr bwMode="auto">
          <a:xfrm>
            <a:off x="76200" y="65782"/>
            <a:ext cx="8686800" cy="1077218"/>
          </a:xfrm>
          <a:prstGeom prst="rect">
            <a:avLst/>
          </a:prstGeom>
          <a:noFill/>
          <a:ln w="9525">
            <a:noFill/>
            <a:miter lim="800000"/>
            <a:headEnd/>
            <a:tailEnd/>
          </a:ln>
        </p:spPr>
        <p:txBody>
          <a:bodyPr>
            <a:spAutoFit/>
          </a:bodyPr>
          <a:lstStyle/>
          <a:p>
            <a:pPr>
              <a:defRPr/>
            </a:pPr>
            <a:r>
              <a:rPr lang="en-US" sz="3200" dirty="0">
                <a:latin typeface="+mn-lt"/>
              </a:rPr>
              <a:t>Prepositional </a:t>
            </a:r>
            <a:r>
              <a:rPr lang="en-US" sz="3200" dirty="0" smtClean="0">
                <a:latin typeface="+mn-lt"/>
              </a:rPr>
              <a:t>Phrases</a:t>
            </a:r>
          </a:p>
          <a:p>
            <a:pPr>
              <a:defRPr/>
            </a:pPr>
            <a:r>
              <a:rPr lang="en-US" sz="3200" dirty="0" smtClean="0"/>
              <a:t>the 4 functions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1" nodeType="clickEffect">
                                  <p:stCondLst>
                                    <p:cond delay="0"/>
                                  </p:stCondLst>
                                  <p:childTnLst>
                                    <p:animMotion origin="layout" path="M 2.77556E-17 -7.40741E-7 L 0.475 -0.16921 " pathEditMode="relative" rAng="0" ptsTypes="AA">
                                      <p:cBhvr>
                                        <p:cTn id="10" dur="2000" fill="hold"/>
                                        <p:tgtEl>
                                          <p:spTgt spid="16"/>
                                        </p:tgtEl>
                                        <p:attrNameLst>
                                          <p:attrName>ppt_x</p:attrName>
                                          <p:attrName>ppt_y</p:attrName>
                                        </p:attrNameLst>
                                      </p:cBhvr>
                                      <p:rCtr x="23700" y="-8500"/>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grpId="1" nodeType="clickEffect">
                                  <p:stCondLst>
                                    <p:cond delay="0"/>
                                  </p:stCondLst>
                                  <p:childTnLst>
                                    <p:animMotion origin="layout" path="M 2.77556E-17 4.81481E-6 L 0.2 0.27523 " pathEditMode="relative" rAng="0" ptsTypes="AA">
                                      <p:cBhvr>
                                        <p:cTn id="18" dur="2000" fill="hold"/>
                                        <p:tgtEl>
                                          <p:spTgt spid="20"/>
                                        </p:tgtEl>
                                        <p:attrNameLst>
                                          <p:attrName>ppt_x</p:attrName>
                                          <p:attrName>ppt_y</p:attrName>
                                        </p:attrNameLst>
                                      </p:cBhvr>
                                      <p:rCtr x="10000" y="13800"/>
                                    </p:animMotion>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grpId="1" nodeType="clickEffect">
                                  <p:stCondLst>
                                    <p:cond delay="0"/>
                                  </p:stCondLst>
                                  <p:childTnLst>
                                    <p:animMotion origin="layout" path="M -3.33333E-6 -1.11111E-6 L 0.26667 -0.06736 " pathEditMode="relative" rAng="0" ptsTypes="AA">
                                      <p:cBhvr>
                                        <p:cTn id="26" dur="2000" fill="hold"/>
                                        <p:tgtEl>
                                          <p:spTgt spid="17"/>
                                        </p:tgtEl>
                                        <p:attrNameLst>
                                          <p:attrName>ppt_x</p:attrName>
                                          <p:attrName>ppt_y</p:attrName>
                                        </p:attrNameLst>
                                      </p:cBhvr>
                                      <p:rCtr x="13300" y="-3400"/>
                                    </p:animMotion>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0" presetClass="path" presetSubtype="0" accel="50000" decel="50000" fill="hold" grpId="1" nodeType="clickEffect">
                                  <p:stCondLst>
                                    <p:cond delay="0"/>
                                  </p:stCondLst>
                                  <p:childTnLst>
                                    <p:animMotion origin="layout" path="M -3.33333E-6 0.02014 L 0.5375 0.09167 " pathEditMode="relative" rAng="0" ptsTypes="AA">
                                      <p:cBhvr>
                                        <p:cTn id="34" dur="2000" fill="hold"/>
                                        <p:tgtEl>
                                          <p:spTgt spid="18"/>
                                        </p:tgtEl>
                                        <p:attrNameLst>
                                          <p:attrName>ppt_x</p:attrName>
                                          <p:attrName>ppt_y</p:attrName>
                                        </p:attrNameLst>
                                      </p:cBhvr>
                                      <p:rCtr x="26900" y="36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7" grpId="0" animBg="1"/>
      <p:bldP spid="17" grpId="1" animBg="1"/>
      <p:bldP spid="18" grpId="0" animBg="1"/>
      <p:bldP spid="18" grpId="1" animBg="1"/>
      <p:bldP spid="20" grpId="0" animBg="1"/>
      <p:bldP spid="20"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8153400" y="4763"/>
            <a:ext cx="1020763" cy="6858000"/>
            <a:chOff x="7891160" y="-176561"/>
            <a:chExt cx="1020335" cy="6858000"/>
          </a:xfrm>
        </p:grpSpPr>
        <p:pic>
          <p:nvPicPr>
            <p:cNvPr id="7" name="Picture 2" descr="C:\Users\Rob\AppData\Local\Microsoft\Windows\Temporary Internet Files\Content.IE5\FVXFMXHO\MP900439527[1].jpg"/>
            <p:cNvPicPr>
              <a:picLocks noChangeAspect="1" noChangeArrowheads="1"/>
            </p:cNvPicPr>
            <p:nvPr/>
          </p:nvPicPr>
          <p:blipFill rotWithShape="1">
            <a:blip r:embed="rId2" cstate="print">
              <a:extLst/>
            </a:blip>
            <a:srcRect l="44325"/>
            <a:stretch/>
          </p:blipFill>
          <p:spPr bwMode="auto">
            <a:xfrm>
              <a:off x="7891160" y="-176561"/>
              <a:ext cx="988740" cy="6852424"/>
            </a:xfrm>
            <a:prstGeom prst="rect">
              <a:avLst/>
            </a:prstGeom>
            <a:blipFill dpi="0" rotWithShape="1">
              <a:blip r:embed="rId3" cstate="print"/>
              <a:srcRect/>
              <a:tile tx="0" ty="0" sx="100000" sy="100000" flip="none" algn="tl"/>
            </a:blipFill>
            <a:effectLst>
              <a:glow>
                <a:schemeClr val="accent1"/>
              </a:glow>
              <a:softEdge rad="0"/>
            </a:effectLst>
          </p:spPr>
        </p:pic>
        <p:sp>
          <p:nvSpPr>
            <p:cNvPr id="8" name="Rectangle 7"/>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 name="Group 8"/>
          <p:cNvGrpSpPr>
            <a:grpSpLocks/>
          </p:cNvGrpSpPr>
          <p:nvPr/>
        </p:nvGrpSpPr>
        <p:grpSpPr bwMode="auto">
          <a:xfrm>
            <a:off x="2400300" y="319464"/>
            <a:ext cx="4956175" cy="6376611"/>
            <a:chOff x="91070" y="-18135"/>
            <a:chExt cx="6461858" cy="8313049"/>
          </a:xfrm>
        </p:grpSpPr>
        <p:pic>
          <p:nvPicPr>
            <p:cNvPr id="24580" name="Picture 9" descr="C:\Users\Rob\AppData\Local\Microsoft\Windows\Temporary Internet Files\Content.IE5\987RHPLZ\MC900338158[1].wmf"/>
            <p:cNvPicPr>
              <a:picLocks noChangeAspect="1"/>
            </p:cNvPicPr>
            <p:nvPr/>
          </p:nvPicPr>
          <p:blipFill>
            <a:blip r:embed="rId4" cstate="print"/>
            <a:srcRect/>
            <a:stretch>
              <a:fillRect/>
            </a:stretch>
          </p:blipFill>
          <p:spPr bwMode="auto">
            <a:xfrm>
              <a:off x="389618" y="1567543"/>
              <a:ext cx="5829300" cy="6727371"/>
            </a:xfrm>
            <a:prstGeom prst="rect">
              <a:avLst/>
            </a:prstGeom>
            <a:noFill/>
            <a:ln w="9525">
              <a:noFill/>
              <a:miter lim="800000"/>
              <a:headEnd/>
              <a:tailEnd/>
            </a:ln>
          </p:spPr>
        </p:pic>
        <p:sp>
          <p:nvSpPr>
            <p:cNvPr id="11" name="Cloud Callout 10"/>
            <p:cNvSpPr/>
            <p:nvPr/>
          </p:nvSpPr>
          <p:spPr>
            <a:xfrm rot="1693549">
              <a:off x="3818747" y="2742207"/>
              <a:ext cx="2734181" cy="2584916"/>
            </a:xfrm>
            <a:prstGeom prst="cloudCallout">
              <a:avLst>
                <a:gd name="adj1" fmla="val -14340"/>
                <a:gd name="adj2" fmla="val 41122"/>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r>
                <a:rPr lang="en-US" sz="1200">
                  <a:latin typeface="Times New Roman"/>
                  <a:ea typeface="Calibri"/>
                  <a:cs typeface="Times New Roman"/>
                </a:rPr>
                <a:t> </a:t>
              </a:r>
            </a:p>
          </p:txBody>
        </p:sp>
        <p:sp>
          <p:nvSpPr>
            <p:cNvPr id="12" name="Cloud Callout 11"/>
            <p:cNvSpPr/>
            <p:nvPr/>
          </p:nvSpPr>
          <p:spPr>
            <a:xfrm rot="20762206">
              <a:off x="2264189" y="-18135"/>
              <a:ext cx="4000127" cy="3145776"/>
            </a:xfrm>
            <a:prstGeom prst="cloudCallout">
              <a:avLst>
                <a:gd name="adj1" fmla="val -14340"/>
                <a:gd name="adj2" fmla="val 41122"/>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r>
                <a:rPr lang="en-US" sz="1200">
                  <a:latin typeface="Times New Roman"/>
                  <a:ea typeface="Calibri"/>
                  <a:cs typeface="Times New Roman"/>
                </a:rPr>
                <a:t> </a:t>
              </a:r>
            </a:p>
          </p:txBody>
        </p:sp>
        <p:sp>
          <p:nvSpPr>
            <p:cNvPr id="13" name="Cloud Callout 12"/>
            <p:cNvSpPr/>
            <p:nvPr/>
          </p:nvSpPr>
          <p:spPr>
            <a:xfrm rot="17597071">
              <a:off x="304443" y="951028"/>
              <a:ext cx="2966075" cy="3371526"/>
            </a:xfrm>
            <a:prstGeom prst="cloudCallout">
              <a:avLst>
                <a:gd name="adj1" fmla="val -14340"/>
                <a:gd name="adj2" fmla="val 41122"/>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r>
                <a:rPr lang="en-US" sz="1200">
                  <a:latin typeface="Times New Roman"/>
                  <a:ea typeface="Calibri"/>
                  <a:cs typeface="Times New Roman"/>
                </a:rPr>
                <a:t> </a:t>
              </a:r>
            </a:p>
          </p:txBody>
        </p:sp>
        <p:sp>
          <p:nvSpPr>
            <p:cNvPr id="14" name="Cloud Callout 13"/>
            <p:cNvSpPr/>
            <p:nvPr/>
          </p:nvSpPr>
          <p:spPr>
            <a:xfrm rot="14624044">
              <a:off x="142924" y="3865879"/>
              <a:ext cx="2340705" cy="2444413"/>
            </a:xfrm>
            <a:prstGeom prst="cloudCallout">
              <a:avLst>
                <a:gd name="adj1" fmla="val -14340"/>
                <a:gd name="adj2" fmla="val 41122"/>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r>
                <a:rPr lang="en-US" sz="1200">
                  <a:latin typeface="Times New Roman"/>
                  <a:ea typeface="Calibri"/>
                  <a:cs typeface="Times New Roman"/>
                </a:rPr>
                <a:t> </a:t>
              </a:r>
            </a:p>
          </p:txBody>
        </p:sp>
        <p:sp>
          <p:nvSpPr>
            <p:cNvPr id="24585" name="Text Box 2"/>
            <p:cNvSpPr txBox="1">
              <a:spLocks noChangeArrowheads="1"/>
            </p:cNvSpPr>
            <p:nvPr/>
          </p:nvSpPr>
          <p:spPr bwMode="auto">
            <a:xfrm>
              <a:off x="538143" y="1254172"/>
              <a:ext cx="1991994" cy="1404346"/>
            </a:xfrm>
            <a:prstGeom prst="rect">
              <a:avLst/>
            </a:prstGeom>
            <a:noFill/>
            <a:ln w="9525">
              <a:noFill/>
              <a:miter lim="800000"/>
              <a:headEnd/>
              <a:tailEnd/>
            </a:ln>
          </p:spPr>
          <p:txBody>
            <a:bodyPr>
              <a:spAutoFit/>
            </a:bodyPr>
            <a:lstStyle/>
            <a:p>
              <a:pPr algn="ctr"/>
              <a:r>
                <a:rPr lang="en-US" sz="1600" dirty="0">
                  <a:latin typeface="Times New Roman" pitchFamily="18" charset="0"/>
                  <a:ea typeface="Calibri" pitchFamily="34" charset="0"/>
                  <a:cs typeface="Times New Roman" pitchFamily="18" charset="0"/>
                </a:rPr>
                <a:t>prepositional phrases</a:t>
              </a:r>
            </a:p>
            <a:p>
              <a:pPr algn="ctr"/>
              <a:r>
                <a:rPr lang="en-US" sz="1600" dirty="0">
                  <a:latin typeface="Times New Roman" pitchFamily="18" charset="0"/>
                  <a:ea typeface="Calibri" pitchFamily="34" charset="0"/>
                  <a:cs typeface="Times New Roman" pitchFamily="18" charset="0"/>
                </a:rPr>
                <a:t>that </a:t>
              </a:r>
              <a:r>
                <a:rPr lang="en-US" sz="1600" dirty="0" smtClean="0">
                  <a:latin typeface="Times New Roman" pitchFamily="18" charset="0"/>
                  <a:ea typeface="Calibri" pitchFamily="34" charset="0"/>
                  <a:cs typeface="Times New Roman" pitchFamily="18" charset="0"/>
                </a:rPr>
                <a:t>modify nouns</a:t>
              </a:r>
              <a:endParaRPr lang="en-US" sz="1600" dirty="0">
                <a:latin typeface="Times New Roman" pitchFamily="18" charset="0"/>
                <a:ea typeface="Calibri" pitchFamily="34" charset="0"/>
                <a:cs typeface="Times New Roman" pitchFamily="18" charset="0"/>
              </a:endParaRPr>
            </a:p>
          </p:txBody>
        </p:sp>
        <p:sp>
          <p:nvSpPr>
            <p:cNvPr id="24586" name="Text Box 2"/>
            <p:cNvSpPr txBox="1">
              <a:spLocks noChangeArrowheads="1"/>
            </p:cNvSpPr>
            <p:nvPr/>
          </p:nvSpPr>
          <p:spPr bwMode="auto">
            <a:xfrm>
              <a:off x="2558784" y="544715"/>
              <a:ext cx="3443581" cy="1083353"/>
            </a:xfrm>
            <a:prstGeom prst="rect">
              <a:avLst/>
            </a:prstGeom>
            <a:noFill/>
            <a:ln w="9525">
              <a:noFill/>
              <a:miter lim="800000"/>
              <a:headEnd/>
              <a:tailEnd/>
            </a:ln>
          </p:spPr>
          <p:txBody>
            <a:bodyPr wrap="square">
              <a:spAutoFit/>
            </a:bodyPr>
            <a:lstStyle/>
            <a:p>
              <a:pPr algn="ctr"/>
              <a:r>
                <a:rPr lang="en-US" sz="1600" dirty="0">
                  <a:latin typeface="Times New Roman" pitchFamily="18" charset="0"/>
                  <a:ea typeface="Calibri" pitchFamily="34" charset="0"/>
                  <a:cs typeface="Times New Roman" pitchFamily="18" charset="0"/>
                </a:rPr>
                <a:t>prepositional phrases that tell </a:t>
              </a:r>
            </a:p>
            <a:p>
              <a:pPr algn="ctr"/>
              <a:r>
                <a:rPr lang="en-US" sz="1600" dirty="0">
                  <a:latin typeface="Times New Roman" pitchFamily="18" charset="0"/>
                  <a:ea typeface="Calibri" pitchFamily="34" charset="0"/>
                  <a:cs typeface="Times New Roman" pitchFamily="18" charset="0"/>
                </a:rPr>
                <a:t>when, where, why, how, </a:t>
              </a:r>
            </a:p>
            <a:p>
              <a:pPr algn="ctr"/>
              <a:r>
                <a:rPr lang="en-US" sz="1600" dirty="0">
                  <a:latin typeface="Times New Roman" pitchFamily="18" charset="0"/>
                  <a:ea typeface="Calibri" pitchFamily="34" charset="0"/>
                  <a:cs typeface="Times New Roman" pitchFamily="18" charset="0"/>
                </a:rPr>
                <a:t>how much, how long</a:t>
              </a:r>
            </a:p>
          </p:txBody>
        </p:sp>
        <p:sp>
          <p:nvSpPr>
            <p:cNvPr id="24587" name="Text Box 2"/>
            <p:cNvSpPr txBox="1">
              <a:spLocks noChangeArrowheads="1"/>
            </p:cNvSpPr>
            <p:nvPr/>
          </p:nvSpPr>
          <p:spPr bwMode="auto">
            <a:xfrm>
              <a:off x="4114725" y="3051687"/>
              <a:ext cx="1991994" cy="1083353"/>
            </a:xfrm>
            <a:prstGeom prst="rect">
              <a:avLst/>
            </a:prstGeom>
            <a:noFill/>
            <a:ln w="9525">
              <a:noFill/>
              <a:miter lim="800000"/>
              <a:headEnd/>
              <a:tailEnd/>
            </a:ln>
          </p:spPr>
          <p:txBody>
            <a:bodyPr>
              <a:spAutoFit/>
            </a:bodyPr>
            <a:lstStyle/>
            <a:p>
              <a:pPr algn="ctr"/>
              <a:r>
                <a:rPr lang="en-US" sz="1600" dirty="0">
                  <a:latin typeface="Times New Roman" pitchFamily="18" charset="0"/>
                  <a:ea typeface="Calibri" pitchFamily="34" charset="0"/>
                  <a:cs typeface="Times New Roman" pitchFamily="18" charset="0"/>
                </a:rPr>
                <a:t>prepositional phrases</a:t>
              </a:r>
            </a:p>
            <a:p>
              <a:pPr algn="ctr"/>
              <a:r>
                <a:rPr lang="en-US" sz="1600" dirty="0">
                  <a:latin typeface="Times New Roman" pitchFamily="18" charset="0"/>
                  <a:ea typeface="Calibri" pitchFamily="34" charset="0"/>
                  <a:cs typeface="Times New Roman" pitchFamily="18" charset="0"/>
                </a:rPr>
                <a:t>that link ideas</a:t>
              </a:r>
            </a:p>
          </p:txBody>
        </p:sp>
        <p:sp>
          <p:nvSpPr>
            <p:cNvPr id="24588" name="Text Box 2"/>
            <p:cNvSpPr txBox="1">
              <a:spLocks noChangeArrowheads="1"/>
            </p:cNvSpPr>
            <p:nvPr/>
          </p:nvSpPr>
          <p:spPr bwMode="auto">
            <a:xfrm>
              <a:off x="334349" y="4294414"/>
              <a:ext cx="1992086" cy="1725339"/>
            </a:xfrm>
            <a:prstGeom prst="rect">
              <a:avLst/>
            </a:prstGeom>
            <a:noFill/>
            <a:ln w="9525">
              <a:noFill/>
              <a:miter lim="800000"/>
              <a:headEnd/>
              <a:tailEnd/>
            </a:ln>
          </p:spPr>
          <p:txBody>
            <a:bodyPr>
              <a:spAutoFit/>
            </a:bodyPr>
            <a:lstStyle/>
            <a:p>
              <a:pPr algn="ctr"/>
              <a:r>
                <a:rPr lang="en-US" sz="1600" dirty="0">
                  <a:latin typeface="Times New Roman" pitchFamily="18" charset="0"/>
                  <a:ea typeface="Calibri" pitchFamily="34" charset="0"/>
                  <a:cs typeface="Times New Roman" pitchFamily="18" charset="0"/>
                </a:rPr>
                <a:t>prepositional phrases</a:t>
              </a:r>
            </a:p>
            <a:p>
              <a:pPr algn="ctr"/>
              <a:r>
                <a:rPr lang="en-US" sz="1600" dirty="0">
                  <a:latin typeface="Times New Roman" pitchFamily="18" charset="0"/>
                  <a:ea typeface="Calibri" pitchFamily="34" charset="0"/>
                  <a:cs typeface="Times New Roman" pitchFamily="18" charset="0"/>
                </a:rPr>
                <a:t>that express </a:t>
              </a:r>
              <a:r>
                <a:rPr lang="en-US" sz="1600" dirty="0" smtClean="0">
                  <a:latin typeface="Times New Roman" pitchFamily="18" charset="0"/>
                  <a:ea typeface="Calibri" pitchFamily="34" charset="0"/>
                  <a:cs typeface="Times New Roman" pitchFamily="18" charset="0"/>
                </a:rPr>
                <a:t> attitude</a:t>
              </a:r>
              <a:r>
                <a:rPr lang="en-US" sz="1600" dirty="0">
                  <a:latin typeface="Times New Roman" pitchFamily="18" charset="0"/>
                  <a:ea typeface="Calibri" pitchFamily="34" charset="0"/>
                  <a:cs typeface="Times New Roman" pitchFamily="18" charset="0"/>
                </a:rPr>
                <a:t>, </a:t>
              </a:r>
              <a:r>
                <a:rPr lang="en-US" sz="1600" dirty="0" smtClean="0">
                  <a:latin typeface="Times New Roman" pitchFamily="18" charset="0"/>
                  <a:ea typeface="Calibri" pitchFamily="34" charset="0"/>
                  <a:cs typeface="Times New Roman" pitchFamily="18" charset="0"/>
                </a:rPr>
                <a:t>point </a:t>
              </a:r>
              <a:r>
                <a:rPr lang="en-US" sz="1600" dirty="0">
                  <a:latin typeface="Times New Roman" pitchFamily="18" charset="0"/>
                  <a:ea typeface="Calibri" pitchFamily="34" charset="0"/>
                  <a:cs typeface="Times New Roman" pitchFamily="18" charset="0"/>
                </a:rPr>
                <a:t>of view</a:t>
              </a:r>
            </a:p>
          </p:txBody>
        </p:sp>
      </p:grpSp>
      <p:sp>
        <p:nvSpPr>
          <p:cNvPr id="19" name="TextBox 3"/>
          <p:cNvSpPr txBox="1">
            <a:spLocks noChangeArrowheads="1"/>
          </p:cNvSpPr>
          <p:nvPr/>
        </p:nvSpPr>
        <p:spPr bwMode="auto">
          <a:xfrm>
            <a:off x="76200" y="68282"/>
            <a:ext cx="8686800" cy="6186309"/>
          </a:xfrm>
          <a:prstGeom prst="rect">
            <a:avLst/>
          </a:prstGeom>
          <a:noFill/>
          <a:ln w="9525">
            <a:noFill/>
            <a:miter lim="800000"/>
            <a:headEnd/>
            <a:tailEnd/>
          </a:ln>
        </p:spPr>
        <p:txBody>
          <a:bodyPr>
            <a:spAutoFit/>
          </a:bodyPr>
          <a:lstStyle/>
          <a:p>
            <a:pPr>
              <a:defRPr/>
            </a:pPr>
            <a:r>
              <a:rPr lang="en-US" sz="3200" dirty="0">
                <a:latin typeface="+mn-lt"/>
              </a:rPr>
              <a:t>Prepositional </a:t>
            </a:r>
            <a:r>
              <a:rPr lang="en-US" sz="3200" dirty="0" smtClean="0">
                <a:latin typeface="+mn-lt"/>
              </a:rPr>
              <a:t>Phrases</a:t>
            </a:r>
          </a:p>
          <a:p>
            <a:pPr>
              <a:defRPr/>
            </a:pPr>
            <a:r>
              <a:rPr lang="en-US" sz="3200" dirty="0" smtClean="0"/>
              <a:t>the 4 functions</a:t>
            </a:r>
          </a:p>
          <a:p>
            <a:pPr>
              <a:defRPr/>
            </a:pPr>
            <a:endParaRPr lang="en-US" sz="3200" dirty="0" smtClean="0"/>
          </a:p>
          <a:p>
            <a:pPr>
              <a:defRPr/>
            </a:pPr>
            <a:endParaRPr lang="en-US" sz="3200" dirty="0" smtClean="0"/>
          </a:p>
          <a:p>
            <a:pPr>
              <a:defRPr/>
            </a:pPr>
            <a:endParaRPr lang="en-US" sz="3200" dirty="0" smtClean="0"/>
          </a:p>
          <a:p>
            <a:pPr>
              <a:defRPr/>
            </a:pPr>
            <a:endParaRPr lang="en-US" sz="3200" dirty="0" smtClean="0"/>
          </a:p>
          <a:p>
            <a:pPr>
              <a:defRPr/>
            </a:pPr>
            <a:endParaRPr lang="en-US" sz="3200" dirty="0" smtClean="0"/>
          </a:p>
          <a:p>
            <a:pPr>
              <a:defRPr/>
            </a:pPr>
            <a:endParaRPr lang="en-US" sz="3200" dirty="0" smtClean="0"/>
          </a:p>
          <a:p>
            <a:pPr marL="457200">
              <a:defRPr/>
            </a:pPr>
            <a:endParaRPr lang="en-US" sz="2800" dirty="0" smtClean="0"/>
          </a:p>
          <a:p>
            <a:pPr marL="457200">
              <a:defRPr/>
            </a:pPr>
            <a:r>
              <a:rPr lang="en-US" sz="2800" dirty="0" smtClean="0"/>
              <a:t>Let’s see</a:t>
            </a:r>
          </a:p>
          <a:p>
            <a:pPr marL="457200">
              <a:defRPr/>
            </a:pPr>
            <a:r>
              <a:rPr lang="en-US" sz="2800" dirty="0" smtClean="0"/>
              <a:t>where</a:t>
            </a:r>
          </a:p>
          <a:p>
            <a:pPr marL="457200">
              <a:defRPr/>
            </a:pPr>
            <a:r>
              <a:rPr lang="en-US" sz="2800" dirty="0" smtClean="0"/>
              <a:t>the leaves grow </a:t>
            </a:r>
          </a:p>
          <a:p>
            <a:pPr marL="457200">
              <a:defRPr/>
            </a:pPr>
            <a:r>
              <a:rPr lang="en-US" sz="2800" dirty="0" smtClean="0"/>
              <a:t>in students’ texts!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Rob\AppData\Local\Microsoft\Windows\Temporary Internet Files\Content.IE5\FVXFMXHO\MP900439527[1].jpg"/>
          <p:cNvPicPr>
            <a:picLocks noChangeAspect="1" noChangeArrowheads="1"/>
          </p:cNvPicPr>
          <p:nvPr/>
        </p:nvPicPr>
        <p:blipFill>
          <a:blip r:embed="rId2" cstate="print"/>
          <a:srcRect/>
          <a:stretch>
            <a:fillRect/>
          </a:stretch>
        </p:blipFill>
        <p:spPr bwMode="auto">
          <a:xfrm>
            <a:off x="8153400" y="6350"/>
            <a:ext cx="989013" cy="6851650"/>
          </a:xfrm>
          <a:prstGeom prst="rect">
            <a:avLst/>
          </a:prstGeom>
          <a:noFill/>
          <a:ln w="9525">
            <a:noFill/>
            <a:miter lim="800000"/>
            <a:headEnd/>
            <a:tailEnd/>
          </a:ln>
        </p:spPr>
      </p:pic>
      <p:pic>
        <p:nvPicPr>
          <p:cNvPr id="10" name="Picture 9" descr="WOU logo.jpg"/>
          <p:cNvPicPr>
            <a:picLocks noChangeAspect="1"/>
          </p:cNvPicPr>
          <p:nvPr/>
        </p:nvPicPr>
        <p:blipFill>
          <a:blip r:embed="rId3" cstate="print"/>
          <a:stretch>
            <a:fillRect/>
          </a:stretch>
        </p:blipFill>
        <p:spPr>
          <a:xfrm>
            <a:off x="1441938" y="249177"/>
            <a:ext cx="2667000" cy="735997"/>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7538" y="249177"/>
            <a:ext cx="2438400" cy="704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1441938" y="948770"/>
            <a:ext cx="5334000" cy="5232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2800" dirty="0" smtClean="0"/>
              <a:t>Push-in Contextualized ELD</a:t>
            </a:r>
            <a:endParaRPr lang="en-US" sz="2800" dirty="0"/>
          </a:p>
        </p:txBody>
      </p:sp>
      <p:sp>
        <p:nvSpPr>
          <p:cNvPr id="11" name="TextBox 10"/>
          <p:cNvSpPr txBox="1"/>
          <p:nvPr/>
        </p:nvSpPr>
        <p:spPr>
          <a:xfrm>
            <a:off x="465138" y="2057400"/>
            <a:ext cx="7612062" cy="2785378"/>
          </a:xfrm>
          <a:prstGeom prst="rect">
            <a:avLst/>
          </a:prstGeom>
          <a:noFill/>
        </p:spPr>
        <p:txBody>
          <a:bodyPr>
            <a:spAutoFit/>
          </a:bodyPr>
          <a:lstStyle/>
          <a:p>
            <a:pPr fontAlgn="auto">
              <a:spcBef>
                <a:spcPts val="0"/>
              </a:spcBef>
              <a:spcAft>
                <a:spcPts val="600"/>
              </a:spcAft>
              <a:defRPr/>
            </a:pPr>
            <a:r>
              <a:rPr lang="en-US" sz="2400" b="1" dirty="0" smtClean="0">
                <a:latin typeface="+mn-lt"/>
              </a:rPr>
              <a:t>Lookin</a:t>
            </a:r>
            <a:r>
              <a:rPr lang="en-US" sz="2400" b="1" dirty="0" smtClean="0"/>
              <a:t>g Forward</a:t>
            </a:r>
            <a:endParaRPr lang="en-US" sz="2400" b="1" dirty="0" smtClean="0">
              <a:latin typeface="+mn-lt"/>
            </a:endParaRPr>
          </a:p>
          <a:p>
            <a:pPr fontAlgn="auto">
              <a:spcBef>
                <a:spcPts val="0"/>
              </a:spcBef>
              <a:spcAft>
                <a:spcPts val="1200"/>
              </a:spcAft>
              <a:defRPr/>
            </a:pPr>
            <a:r>
              <a:rPr lang="en-US" sz="2000" b="1" dirty="0" smtClean="0"/>
              <a:t>Next Tuesday, Sept. 30</a:t>
            </a:r>
            <a:endParaRPr lang="en-US" sz="2000" b="1" dirty="0">
              <a:latin typeface="+mn-lt"/>
            </a:endParaRPr>
          </a:p>
          <a:p>
            <a:pPr marL="744538" indent="-287338" fontAlgn="auto">
              <a:spcBef>
                <a:spcPts val="0"/>
              </a:spcBef>
              <a:spcAft>
                <a:spcPts val="1200"/>
              </a:spcAft>
              <a:defRPr/>
            </a:pPr>
            <a:r>
              <a:rPr lang="en-US" sz="2400" dirty="0">
                <a:latin typeface="+mn-lt"/>
              </a:rPr>
              <a:t>1. </a:t>
            </a:r>
            <a:r>
              <a:rPr lang="en-US" sz="2400" dirty="0" smtClean="0">
                <a:latin typeface="+mn-lt"/>
              </a:rPr>
              <a:t>Bring any teaching materials in which you want to include some explicit languag</a:t>
            </a:r>
            <a:r>
              <a:rPr lang="en-US" sz="2400" dirty="0" smtClean="0"/>
              <a:t>e teaching.</a:t>
            </a:r>
            <a:r>
              <a:rPr lang="en-US" sz="2400" dirty="0" smtClean="0">
                <a:latin typeface="+mn-lt"/>
              </a:rPr>
              <a:t> </a:t>
            </a:r>
            <a:endParaRPr lang="en-US" sz="2400" dirty="0">
              <a:latin typeface="+mn-lt"/>
            </a:endParaRPr>
          </a:p>
          <a:p>
            <a:pPr marL="744538" indent="-287338" fontAlgn="auto">
              <a:spcBef>
                <a:spcPts val="0"/>
              </a:spcBef>
              <a:spcAft>
                <a:spcPts val="1200"/>
              </a:spcAft>
              <a:defRPr/>
            </a:pPr>
            <a:r>
              <a:rPr lang="en-US" sz="2400" dirty="0">
                <a:latin typeface="+mn-lt"/>
              </a:rPr>
              <a:t>2. </a:t>
            </a:r>
            <a:r>
              <a:rPr lang="en-US" sz="2400" dirty="0" smtClean="0">
                <a:latin typeface="+mn-lt"/>
              </a:rPr>
              <a:t>Bring your </a:t>
            </a:r>
            <a:r>
              <a:rPr lang="en-US" sz="2400" dirty="0" err="1" smtClean="0">
                <a:latin typeface="+mn-lt"/>
              </a:rPr>
              <a:t>Azar</a:t>
            </a:r>
            <a:r>
              <a:rPr lang="en-US" sz="2400" dirty="0" smtClean="0">
                <a:latin typeface="+mn-lt"/>
              </a:rPr>
              <a:t> Grammar </a:t>
            </a:r>
            <a:r>
              <a:rPr lang="en-US" sz="2400" dirty="0" err="1" smtClean="0">
                <a:latin typeface="+mn-lt"/>
              </a:rPr>
              <a:t>Chartbook</a:t>
            </a:r>
            <a:r>
              <a:rPr lang="en-US" sz="2400" dirty="0" smtClean="0">
                <a:latin typeface="+mn-lt"/>
              </a:rPr>
              <a:t>.</a:t>
            </a:r>
          </a:p>
          <a:p>
            <a:pPr marL="744538" indent="-287338" fontAlgn="auto">
              <a:spcBef>
                <a:spcPts val="0"/>
              </a:spcBef>
              <a:spcAft>
                <a:spcPts val="1200"/>
              </a:spcAft>
              <a:defRPr/>
            </a:pPr>
            <a:r>
              <a:rPr lang="en-US" sz="2400" dirty="0" smtClean="0"/>
              <a:t>3. Prepare for presentations for the last session (Oct 10).</a:t>
            </a:r>
            <a:endParaRPr lang="en-US" sz="2400" dirty="0">
              <a:latin typeface="+mn-lt"/>
            </a:endParaRPr>
          </a:p>
        </p:txBody>
      </p:sp>
    </p:spTree>
    <p:extLst>
      <p:ext uri="{BB962C8B-B14F-4D97-AF65-F5344CB8AC3E}">
        <p14:creationId xmlns:p14="http://schemas.microsoft.com/office/powerpoint/2010/main" val="35532752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716288" y="1483112"/>
            <a:ext cx="4914900" cy="3886200"/>
            <a:chOff x="1824" y="633"/>
            <a:chExt cx="2834" cy="2849"/>
          </a:xfrm>
        </p:grpSpPr>
        <p:sp>
          <p:nvSpPr>
            <p:cNvPr id="5" name="Puzzle3"/>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 name="Puzzle4"/>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9" name="Group 8"/>
          <p:cNvGrpSpPr>
            <a:grpSpLocks/>
          </p:cNvGrpSpPr>
          <p:nvPr/>
        </p:nvGrpSpPr>
        <p:grpSpPr bwMode="auto">
          <a:xfrm>
            <a:off x="8153400" y="0"/>
            <a:ext cx="1020763" cy="6858000"/>
            <a:chOff x="7891160" y="-176561"/>
            <a:chExt cx="1020335" cy="6858000"/>
          </a:xfrm>
        </p:grpSpPr>
        <p:pic>
          <p:nvPicPr>
            <p:cNvPr id="11" name="Picture 10" descr="C:\Users\Rob\AppData\Local\Microsoft\Windows\Temporary Internet Files\Content.IE5\FVXFMXHO\MP900439527[1].jpg"/>
            <p:cNvPicPr>
              <a:picLocks noChangeAspect="1" noChangeArrowheads="1"/>
            </p:cNvPicPr>
            <p:nvPr/>
          </p:nvPicPr>
          <p:blipFill rotWithShape="1">
            <a:blip r:embed="rId2" cstate="print">
              <a:extLst/>
            </a:blip>
            <a:srcRect l="44325"/>
            <a:stretch/>
          </p:blipFill>
          <p:spPr bwMode="auto">
            <a:xfrm>
              <a:off x="7891160" y="-176561"/>
              <a:ext cx="988740" cy="6852424"/>
            </a:xfrm>
            <a:prstGeom prst="rect">
              <a:avLst/>
            </a:prstGeom>
            <a:blipFill dpi="0" rotWithShape="1">
              <a:blip r:embed="rId3" cstate="print"/>
              <a:srcRect/>
              <a:tile tx="0" ty="0" sx="100000" sy="100000" flip="none" algn="tl"/>
            </a:blipFill>
            <a:effectLst>
              <a:glow>
                <a:schemeClr val="accent1"/>
              </a:glow>
              <a:softEdge rad="0"/>
            </a:effectLst>
          </p:spPr>
        </p:pic>
        <p:sp>
          <p:nvSpPr>
            <p:cNvPr id="12" name="Rectangle 11"/>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0" name="TextBox 9"/>
          <p:cNvSpPr txBox="1"/>
          <p:nvPr/>
        </p:nvSpPr>
        <p:spPr>
          <a:xfrm>
            <a:off x="152400" y="152400"/>
            <a:ext cx="8229600"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dirty="0" smtClean="0"/>
              <a:t>Jigsaw Activity  with Larsen-Freeman (2014)</a:t>
            </a:r>
            <a:endParaRPr lang="en-US" sz="3200" dirty="0"/>
          </a:p>
        </p:txBody>
      </p:sp>
    </p:spTree>
    <p:extLst>
      <p:ext uri="{BB962C8B-B14F-4D97-AF65-F5344CB8AC3E}">
        <p14:creationId xmlns:p14="http://schemas.microsoft.com/office/powerpoint/2010/main" val="37066157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7848600" cy="1219200"/>
          </a:xfrm>
        </p:spPr>
        <p:txBody>
          <a:bodyPr>
            <a:noAutofit/>
          </a:bodyPr>
          <a:lstStyle/>
          <a:p>
            <a:pPr marL="457200" indent="-457200" algn="l"/>
            <a:r>
              <a:rPr lang="en-US" sz="3200" dirty="0" smtClean="0"/>
              <a:t>Section 1: How is Grammar Taught? </a:t>
            </a:r>
            <a:br>
              <a:rPr lang="en-US" sz="3200" dirty="0" smtClean="0"/>
            </a:br>
            <a:r>
              <a:rPr lang="en-US" sz="2400" dirty="0" smtClean="0"/>
              <a:t>A Three-Dimensional Grammar Framework and the Learning Process</a:t>
            </a:r>
            <a:endParaRPr lang="en-US" sz="2400" dirty="0"/>
          </a:p>
        </p:txBody>
      </p:sp>
      <p:grpSp>
        <p:nvGrpSpPr>
          <p:cNvPr id="4" name="Group 3"/>
          <p:cNvGrpSpPr>
            <a:grpSpLocks/>
          </p:cNvGrpSpPr>
          <p:nvPr/>
        </p:nvGrpSpPr>
        <p:grpSpPr bwMode="auto">
          <a:xfrm>
            <a:off x="8153400" y="0"/>
            <a:ext cx="1020763" cy="6858000"/>
            <a:chOff x="7891160" y="-176561"/>
            <a:chExt cx="1020335" cy="6858000"/>
          </a:xfrm>
        </p:grpSpPr>
        <p:pic>
          <p:nvPicPr>
            <p:cNvPr id="5" name="Picture 4" descr="C:\Users\Rob\AppData\Local\Microsoft\Windows\Temporary Internet Files\Content.IE5\FVXFMXHO\MP900439527[1].jpg"/>
            <p:cNvPicPr>
              <a:picLocks noChangeAspect="1" noChangeArrowheads="1"/>
            </p:cNvPicPr>
            <p:nvPr/>
          </p:nvPicPr>
          <p:blipFill rotWithShape="1">
            <a:blip r:embed="rId2" cstate="print">
              <a:extLst/>
            </a:blip>
            <a:srcRect l="44325"/>
            <a:stretch/>
          </p:blipFill>
          <p:spPr bwMode="auto">
            <a:xfrm>
              <a:off x="7891160" y="-176561"/>
              <a:ext cx="988740" cy="6852424"/>
            </a:xfrm>
            <a:prstGeom prst="rect">
              <a:avLst/>
            </a:prstGeom>
            <a:blipFill dpi="0" rotWithShape="1">
              <a:blip r:embed="rId3" cstate="print"/>
              <a:srcRect/>
              <a:tile tx="0" ty="0" sx="100000" sy="100000" flip="none" algn="tl"/>
            </a:blipFill>
            <a:effectLst>
              <a:glow>
                <a:schemeClr val="accent1"/>
              </a:glow>
              <a:softEdge rad="0"/>
            </a:effectLst>
          </p:spPr>
        </p:pic>
        <p:sp>
          <p:nvSpPr>
            <p:cNvPr id="6" name="Rectangle 5"/>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 name="Content Placeholder 2"/>
          <p:cNvSpPr>
            <a:spLocks noGrp="1"/>
          </p:cNvSpPr>
          <p:nvPr>
            <p:ph idx="1"/>
          </p:nvPr>
        </p:nvSpPr>
        <p:spPr>
          <a:xfrm>
            <a:off x="380683" y="1905000"/>
            <a:ext cx="7772400" cy="3962400"/>
          </a:xfrm>
        </p:spPr>
        <p:txBody>
          <a:bodyPr>
            <a:noAutofit/>
          </a:bodyPr>
          <a:lstStyle/>
          <a:p>
            <a:pPr marL="514350" lvl="0" indent="-514350">
              <a:buFont typeface="+mj-lt"/>
              <a:buAutoNum type="arabicPeriod"/>
            </a:pPr>
            <a:r>
              <a:rPr lang="en-US" sz="2800" b="1" dirty="0" smtClean="0">
                <a:solidFill>
                  <a:srgbClr val="FF0000"/>
                </a:solidFill>
              </a:rPr>
              <a:t>Explain </a:t>
            </a:r>
            <a:r>
              <a:rPr lang="en-US" sz="2800" b="1" dirty="0">
                <a:solidFill>
                  <a:srgbClr val="FF0000"/>
                </a:solidFill>
              </a:rPr>
              <a:t>the difference between “prescriptive grammar” and “descriptive grammar.”  </a:t>
            </a:r>
            <a:endParaRPr lang="en-US" sz="2800" b="1" dirty="0" smtClean="0">
              <a:solidFill>
                <a:srgbClr val="FF0000"/>
              </a:solidFill>
            </a:endParaRPr>
          </a:p>
          <a:p>
            <a:pPr marL="514350" lvl="0" indent="-514350">
              <a:buFont typeface="+mj-lt"/>
              <a:buAutoNum type="arabicPeriod"/>
            </a:pPr>
            <a:endParaRPr lang="en-US" sz="2800" b="1" dirty="0">
              <a:solidFill>
                <a:srgbClr val="FF0000"/>
              </a:solidFill>
            </a:endParaRPr>
          </a:p>
          <a:p>
            <a:pPr marL="514350" lvl="0" indent="-514350">
              <a:buFont typeface="+mj-lt"/>
              <a:buAutoNum type="arabicPeriod"/>
            </a:pPr>
            <a:r>
              <a:rPr lang="en-US" sz="2800" b="1" dirty="0" smtClean="0">
                <a:solidFill>
                  <a:srgbClr val="FF0000"/>
                </a:solidFill>
              </a:rPr>
              <a:t>How </a:t>
            </a:r>
            <a:r>
              <a:rPr lang="en-US" sz="2800" b="1" dirty="0">
                <a:solidFill>
                  <a:srgbClr val="FF0000"/>
                </a:solidFill>
              </a:rPr>
              <a:t>do these ideas relate to the opening example</a:t>
            </a:r>
            <a:r>
              <a:rPr lang="en-US" sz="2800" b="1" dirty="0" smtClean="0">
                <a:solidFill>
                  <a:srgbClr val="FF0000"/>
                </a:solidFill>
              </a:rPr>
              <a:t>?</a:t>
            </a:r>
          </a:p>
          <a:p>
            <a:pPr marL="514350" lvl="0" indent="-514350">
              <a:buFont typeface="+mj-lt"/>
              <a:buAutoNum type="arabicPeriod"/>
            </a:pPr>
            <a:endParaRPr lang="en-US" sz="2800" b="1" dirty="0">
              <a:solidFill>
                <a:srgbClr val="FF0000"/>
              </a:solidFill>
            </a:endParaRPr>
          </a:p>
          <a:p>
            <a:pPr marL="514350" lvl="0" indent="-514350">
              <a:buFont typeface="+mj-lt"/>
              <a:buAutoNum type="arabicPeriod"/>
            </a:pPr>
            <a:r>
              <a:rPr lang="en-US" sz="2800" b="1" dirty="0" smtClean="0">
                <a:solidFill>
                  <a:srgbClr val="FF0000"/>
                </a:solidFill>
              </a:rPr>
              <a:t>How </a:t>
            </a:r>
            <a:r>
              <a:rPr lang="en-US" sz="2800" b="1" dirty="0">
                <a:solidFill>
                  <a:srgbClr val="FF0000"/>
                </a:solidFill>
              </a:rPr>
              <a:t>do they relate to the three-dimensional framework</a:t>
            </a:r>
            <a:r>
              <a:rPr lang="en-US" sz="2800" b="1" dirty="0" smtClean="0">
                <a:solidFill>
                  <a:srgbClr val="FF0000"/>
                </a:solidFill>
              </a:rPr>
              <a:t>?</a:t>
            </a:r>
            <a:endParaRPr lang="en-US" sz="2800" b="1" dirty="0">
              <a:solidFill>
                <a:srgbClr val="FF0000"/>
              </a:solidFill>
            </a:endParaRPr>
          </a:p>
        </p:txBody>
      </p:sp>
    </p:spTree>
    <p:extLst>
      <p:ext uri="{BB962C8B-B14F-4D97-AF65-F5344CB8AC3E}">
        <p14:creationId xmlns:p14="http://schemas.microsoft.com/office/powerpoint/2010/main" val="2005903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7848600" cy="715962"/>
          </a:xfrm>
        </p:spPr>
        <p:txBody>
          <a:bodyPr>
            <a:normAutofit/>
          </a:bodyPr>
          <a:lstStyle/>
          <a:p>
            <a:pPr algn="l"/>
            <a:r>
              <a:rPr lang="en-US" sz="3200" dirty="0" smtClean="0"/>
              <a:t>Three-Dimensional Grammar Framework</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72541737"/>
              </p:ext>
            </p:extLst>
          </p:nvPr>
        </p:nvGraphicFramePr>
        <p:xfrm>
          <a:off x="304800" y="914400"/>
          <a:ext cx="8229600" cy="5287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Group 4"/>
          <p:cNvGrpSpPr>
            <a:grpSpLocks/>
          </p:cNvGrpSpPr>
          <p:nvPr/>
        </p:nvGrpSpPr>
        <p:grpSpPr bwMode="auto">
          <a:xfrm>
            <a:off x="8153400" y="0"/>
            <a:ext cx="1020763" cy="6858000"/>
            <a:chOff x="7891160" y="-176561"/>
            <a:chExt cx="1020335" cy="6858000"/>
          </a:xfrm>
        </p:grpSpPr>
        <p:pic>
          <p:nvPicPr>
            <p:cNvPr id="6" name="Picture 5" descr="C:\Users\Rob\AppData\Local\Microsoft\Windows\Temporary Internet Files\Content.IE5\FVXFMXHO\MP900439527[1].jpg"/>
            <p:cNvPicPr>
              <a:picLocks noChangeAspect="1" noChangeArrowheads="1"/>
            </p:cNvPicPr>
            <p:nvPr/>
          </p:nvPicPr>
          <p:blipFill rotWithShape="1">
            <a:blip r:embed="rId7" cstate="print">
              <a:extLst/>
            </a:blip>
            <a:srcRect l="44325"/>
            <a:stretch/>
          </p:blipFill>
          <p:spPr bwMode="auto">
            <a:xfrm>
              <a:off x="7891160" y="-176561"/>
              <a:ext cx="988740" cy="6852424"/>
            </a:xfrm>
            <a:prstGeom prst="rect">
              <a:avLst/>
            </a:prstGeom>
            <a:blipFill dpi="0" rotWithShape="1">
              <a:blip r:embed="rId8" cstate="print"/>
              <a:srcRect/>
              <a:tile tx="0" ty="0" sx="100000" sy="100000" flip="none" algn="tl"/>
            </a:blipFill>
            <a:effectLst>
              <a:glow>
                <a:schemeClr val="accent1"/>
              </a:glow>
              <a:softEdge rad="0"/>
            </a:effectLst>
          </p:spPr>
        </p:pic>
        <p:sp>
          <p:nvSpPr>
            <p:cNvPr id="7" name="Rectangle 6"/>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Tree>
    <p:extLst>
      <p:ext uri="{BB962C8B-B14F-4D97-AF65-F5344CB8AC3E}">
        <p14:creationId xmlns:p14="http://schemas.microsoft.com/office/powerpoint/2010/main" val="20172934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7848600" cy="1371600"/>
          </a:xfrm>
        </p:spPr>
        <p:txBody>
          <a:bodyPr>
            <a:noAutofit/>
          </a:bodyPr>
          <a:lstStyle/>
          <a:p>
            <a:pPr marL="457200" indent="-457200" algn="l"/>
            <a:r>
              <a:rPr lang="en-US" sz="3200" dirty="0" smtClean="0"/>
              <a:t>Section 1: How is Grammar Taught? </a:t>
            </a:r>
            <a:br>
              <a:rPr lang="en-US" sz="3200" dirty="0" smtClean="0"/>
            </a:br>
            <a:r>
              <a:rPr lang="en-US" sz="2400" dirty="0" smtClean="0"/>
              <a:t>A Three-Dimensional Grammar Framework and the Learning Process</a:t>
            </a:r>
            <a:endParaRPr lang="en-US" sz="2400" dirty="0"/>
          </a:p>
        </p:txBody>
      </p:sp>
      <p:grpSp>
        <p:nvGrpSpPr>
          <p:cNvPr id="4" name="Group 3"/>
          <p:cNvGrpSpPr>
            <a:grpSpLocks/>
          </p:cNvGrpSpPr>
          <p:nvPr/>
        </p:nvGrpSpPr>
        <p:grpSpPr bwMode="auto">
          <a:xfrm>
            <a:off x="8153400" y="0"/>
            <a:ext cx="1020763" cy="6858000"/>
            <a:chOff x="7891160" y="-176561"/>
            <a:chExt cx="1020335" cy="6858000"/>
          </a:xfrm>
        </p:grpSpPr>
        <p:pic>
          <p:nvPicPr>
            <p:cNvPr id="5" name="Picture 4" descr="C:\Users\Rob\AppData\Local\Microsoft\Windows\Temporary Internet Files\Content.IE5\FVXFMXHO\MP900439527[1].jpg"/>
            <p:cNvPicPr>
              <a:picLocks noChangeAspect="1" noChangeArrowheads="1"/>
            </p:cNvPicPr>
            <p:nvPr/>
          </p:nvPicPr>
          <p:blipFill rotWithShape="1">
            <a:blip r:embed="rId2" cstate="print">
              <a:extLst/>
            </a:blip>
            <a:srcRect l="44325"/>
            <a:stretch/>
          </p:blipFill>
          <p:spPr bwMode="auto">
            <a:xfrm>
              <a:off x="7891160" y="-176561"/>
              <a:ext cx="988740" cy="6852424"/>
            </a:xfrm>
            <a:prstGeom prst="rect">
              <a:avLst/>
            </a:prstGeom>
            <a:blipFill dpi="0" rotWithShape="1">
              <a:blip r:embed="rId3" cstate="print"/>
              <a:srcRect/>
              <a:tile tx="0" ty="0" sx="100000" sy="100000" flip="none" algn="tl"/>
            </a:blipFill>
            <a:effectLst>
              <a:glow>
                <a:schemeClr val="accent1"/>
              </a:glow>
              <a:softEdge rad="0"/>
            </a:effectLst>
          </p:spPr>
        </p:pic>
        <p:sp>
          <p:nvSpPr>
            <p:cNvPr id="6" name="Rectangle 5"/>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 name="Content Placeholder 2"/>
          <p:cNvSpPr>
            <a:spLocks noGrp="1"/>
          </p:cNvSpPr>
          <p:nvPr>
            <p:ph idx="1"/>
          </p:nvPr>
        </p:nvSpPr>
        <p:spPr>
          <a:xfrm>
            <a:off x="304800" y="1676400"/>
            <a:ext cx="7772400" cy="5023624"/>
          </a:xfrm>
        </p:spPr>
        <p:txBody>
          <a:bodyPr>
            <a:noAutofit/>
          </a:bodyPr>
          <a:lstStyle/>
          <a:p>
            <a:pPr marL="0" indent="0">
              <a:buNone/>
            </a:pPr>
            <a:r>
              <a:rPr lang="en-US" sz="2400" b="1" dirty="0" smtClean="0">
                <a:solidFill>
                  <a:srgbClr val="FF0000"/>
                </a:solidFill>
              </a:rPr>
              <a:t>Summarize</a:t>
            </a:r>
            <a:r>
              <a:rPr lang="en-US" sz="2400" dirty="0" smtClean="0"/>
              <a:t> </a:t>
            </a:r>
            <a:r>
              <a:rPr lang="en-US" sz="2400" dirty="0"/>
              <a:t>the author’s four insights regarding the learning </a:t>
            </a:r>
            <a:r>
              <a:rPr lang="en-US" sz="2400" dirty="0" smtClean="0"/>
              <a:t>process</a:t>
            </a:r>
          </a:p>
          <a:p>
            <a:pPr lvl="1"/>
            <a:r>
              <a:rPr lang="en-US" sz="2400" dirty="0" smtClean="0"/>
              <a:t>Learners do not learn constructions one at a time.</a:t>
            </a:r>
          </a:p>
          <a:p>
            <a:pPr lvl="1"/>
            <a:r>
              <a:rPr lang="en-US" sz="2400" dirty="0" smtClean="0"/>
              <a:t>Even when learners appear to have mastered a particular construction, it is not uncommon to find new errors being made.</a:t>
            </a:r>
          </a:p>
          <a:p>
            <a:pPr lvl="1"/>
            <a:r>
              <a:rPr lang="en-US" sz="2400" dirty="0" smtClean="0"/>
              <a:t>Language learners rely on knowledge they already have.</a:t>
            </a:r>
          </a:p>
          <a:p>
            <a:pPr lvl="1"/>
            <a:r>
              <a:rPr lang="en-US" sz="2400" dirty="0" smtClean="0"/>
              <a:t>Different learning processes are responsible for different aspects of language.</a:t>
            </a:r>
          </a:p>
          <a:p>
            <a:pPr marL="0" lvl="0" indent="0" algn="ctr">
              <a:buNone/>
            </a:pPr>
            <a:r>
              <a:rPr lang="en-US" sz="2400" dirty="0" smtClean="0">
                <a:solidFill>
                  <a:srgbClr val="FF0000"/>
                </a:solidFill>
              </a:rPr>
              <a:t>and </a:t>
            </a:r>
            <a:r>
              <a:rPr lang="en-US" sz="2400" b="1" dirty="0">
                <a:solidFill>
                  <a:srgbClr val="FF0000"/>
                </a:solidFill>
              </a:rPr>
              <a:t>choose one insight to illustrate through a role-play for the class. </a:t>
            </a:r>
            <a:endParaRPr lang="en-US" sz="2400" dirty="0">
              <a:solidFill>
                <a:srgbClr val="FF0000"/>
              </a:solidFill>
            </a:endParaRPr>
          </a:p>
        </p:txBody>
      </p:sp>
    </p:spTree>
    <p:extLst>
      <p:ext uri="{BB962C8B-B14F-4D97-AF65-F5344CB8AC3E}">
        <p14:creationId xmlns:p14="http://schemas.microsoft.com/office/powerpoint/2010/main" val="1379795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7848600" cy="914400"/>
          </a:xfrm>
        </p:spPr>
        <p:txBody>
          <a:bodyPr>
            <a:noAutofit/>
          </a:bodyPr>
          <a:lstStyle/>
          <a:p>
            <a:pPr algn="l">
              <a:tabLst>
                <a:tab pos="461963" algn="l"/>
              </a:tabLst>
            </a:pPr>
            <a:r>
              <a:rPr lang="en-US" sz="3200" dirty="0" smtClean="0"/>
              <a:t>Section 2: How is grammar learned?  </a:t>
            </a:r>
            <a:br>
              <a:rPr lang="en-US" sz="3200" dirty="0" smtClean="0"/>
            </a:br>
            <a:r>
              <a:rPr lang="en-US" sz="3200" dirty="0"/>
              <a:t>	</a:t>
            </a:r>
            <a:r>
              <a:rPr lang="en-US" sz="2400" dirty="0" smtClean="0"/>
              <a:t>Form, Meaning, and Use</a:t>
            </a:r>
            <a:endParaRPr lang="en-US" sz="2400" dirty="0"/>
          </a:p>
        </p:txBody>
      </p:sp>
      <p:sp>
        <p:nvSpPr>
          <p:cNvPr id="3" name="Content Placeholder 2"/>
          <p:cNvSpPr>
            <a:spLocks noGrp="1"/>
          </p:cNvSpPr>
          <p:nvPr>
            <p:ph idx="1"/>
          </p:nvPr>
        </p:nvSpPr>
        <p:spPr>
          <a:xfrm>
            <a:off x="357692" y="1295400"/>
            <a:ext cx="7772400" cy="5105400"/>
          </a:xfrm>
        </p:spPr>
        <p:txBody>
          <a:bodyPr>
            <a:normAutofit/>
          </a:bodyPr>
          <a:lstStyle/>
          <a:p>
            <a:pPr lvl="0"/>
            <a:r>
              <a:rPr lang="en-US" sz="2400" dirty="0" smtClean="0"/>
              <a:t>In </a:t>
            </a:r>
            <a:r>
              <a:rPr lang="en-US" sz="2400" dirty="0"/>
              <a:t>her discussion of </a:t>
            </a:r>
            <a:r>
              <a:rPr lang="en-US" sz="2400" b="1" dirty="0"/>
              <a:t>form</a:t>
            </a:r>
            <a:r>
              <a:rPr lang="en-US" sz="2400" dirty="0"/>
              <a:t>, Larsen-Freeman writes that </a:t>
            </a:r>
            <a:r>
              <a:rPr lang="en-US" sz="2400" dirty="0" smtClean="0"/>
              <a:t> “</a:t>
            </a:r>
            <a:r>
              <a:rPr lang="en-US" sz="2400" dirty="0"/>
              <a:t>the proper goal of grammar </a:t>
            </a:r>
            <a:r>
              <a:rPr lang="en-US" sz="2400" dirty="0" smtClean="0"/>
              <a:t>instruction should </a:t>
            </a:r>
            <a:r>
              <a:rPr lang="en-US" sz="2400" dirty="0"/>
              <a:t>be </a:t>
            </a:r>
            <a:r>
              <a:rPr lang="en-US" sz="2400" b="1" i="1" dirty="0" err="1"/>
              <a:t>grammaring</a:t>
            </a:r>
            <a:r>
              <a:rPr lang="en-US" sz="2400" dirty="0"/>
              <a:t>” (p. 264). </a:t>
            </a:r>
            <a:r>
              <a:rPr lang="en-US" sz="2400" b="1" dirty="0">
                <a:solidFill>
                  <a:srgbClr val="FF0000"/>
                </a:solidFill>
              </a:rPr>
              <a:t> </a:t>
            </a:r>
            <a:endParaRPr lang="en-US" sz="2400" b="1" dirty="0" smtClean="0">
              <a:solidFill>
                <a:srgbClr val="FF0000"/>
              </a:solidFill>
            </a:endParaRPr>
          </a:p>
          <a:p>
            <a:pPr marL="0" lvl="0" indent="0" algn="ctr">
              <a:buNone/>
            </a:pPr>
            <a:r>
              <a:rPr lang="en-US" sz="2400" b="1" dirty="0" smtClean="0">
                <a:solidFill>
                  <a:srgbClr val="FF0000"/>
                </a:solidFill>
              </a:rPr>
              <a:t>Please </a:t>
            </a:r>
            <a:r>
              <a:rPr lang="en-US" sz="2400" b="1" dirty="0">
                <a:solidFill>
                  <a:srgbClr val="FF0000"/>
                </a:solidFill>
              </a:rPr>
              <a:t>explain this practice in your own words</a:t>
            </a:r>
            <a:r>
              <a:rPr lang="en-US" sz="2400" b="1" dirty="0" smtClean="0">
                <a:solidFill>
                  <a:srgbClr val="FF0000"/>
                </a:solidFill>
              </a:rPr>
              <a:t>.</a:t>
            </a:r>
          </a:p>
          <a:p>
            <a:pPr marL="0" lvl="0" indent="0">
              <a:buNone/>
            </a:pPr>
            <a:endParaRPr lang="en-US" sz="2400" dirty="0"/>
          </a:p>
          <a:p>
            <a:pPr lvl="0"/>
            <a:r>
              <a:rPr lang="en-US" sz="2400" dirty="0"/>
              <a:t>The author gives specific examples of how to emphasize the three dimensions of grammar (form, meaning, use) in the classroom.  </a:t>
            </a:r>
            <a:r>
              <a:rPr lang="en-US" sz="2400" b="1" dirty="0">
                <a:solidFill>
                  <a:srgbClr val="FF0000"/>
                </a:solidFill>
              </a:rPr>
              <a:t>Share these classroom activities </a:t>
            </a:r>
            <a:endParaRPr lang="en-US" sz="2400" b="1" dirty="0" smtClean="0">
              <a:solidFill>
                <a:srgbClr val="FF0000"/>
              </a:solidFill>
            </a:endParaRPr>
          </a:p>
          <a:p>
            <a:pPr lvl="0"/>
            <a:endParaRPr lang="en-US" sz="2400" b="1" dirty="0"/>
          </a:p>
          <a:p>
            <a:pPr lvl="0"/>
            <a:endParaRPr lang="en-US" sz="2400" b="1" dirty="0" smtClean="0"/>
          </a:p>
          <a:p>
            <a:pPr lvl="0"/>
            <a:endParaRPr lang="en-US" sz="2400" b="1" dirty="0" smtClean="0"/>
          </a:p>
          <a:p>
            <a:pPr marL="0" lvl="0" indent="0" algn="ctr">
              <a:buNone/>
            </a:pPr>
            <a:r>
              <a:rPr lang="en-US" sz="2400" b="1" dirty="0" smtClean="0">
                <a:solidFill>
                  <a:srgbClr val="FF0000"/>
                </a:solidFill>
              </a:rPr>
              <a:t>… and choose </a:t>
            </a:r>
            <a:r>
              <a:rPr lang="en-US" sz="2400" b="1" dirty="0">
                <a:solidFill>
                  <a:srgbClr val="FF0000"/>
                </a:solidFill>
              </a:rPr>
              <a:t>one to model for the rest of the group</a:t>
            </a:r>
            <a:r>
              <a:rPr lang="en-US" sz="2400" b="1" dirty="0" smtClean="0">
                <a:solidFill>
                  <a:srgbClr val="FF0000"/>
                </a:solidFill>
              </a:rPr>
              <a:t>.</a:t>
            </a:r>
            <a:endParaRPr lang="en-US" sz="2400" dirty="0">
              <a:solidFill>
                <a:srgbClr val="FF0000"/>
              </a:solidFill>
            </a:endParaRPr>
          </a:p>
        </p:txBody>
      </p:sp>
      <p:grpSp>
        <p:nvGrpSpPr>
          <p:cNvPr id="4" name="Group 3"/>
          <p:cNvGrpSpPr>
            <a:grpSpLocks/>
          </p:cNvGrpSpPr>
          <p:nvPr/>
        </p:nvGrpSpPr>
        <p:grpSpPr bwMode="auto">
          <a:xfrm>
            <a:off x="8153400" y="0"/>
            <a:ext cx="1020763" cy="6858000"/>
            <a:chOff x="7891160" y="-176561"/>
            <a:chExt cx="1020335" cy="6858000"/>
          </a:xfrm>
        </p:grpSpPr>
        <p:pic>
          <p:nvPicPr>
            <p:cNvPr id="5" name="Picture 4" descr="C:\Users\Rob\AppData\Local\Microsoft\Windows\Temporary Internet Files\Content.IE5\FVXFMXHO\MP900439527[1].jpg"/>
            <p:cNvPicPr>
              <a:picLocks noChangeAspect="1" noChangeArrowheads="1"/>
            </p:cNvPicPr>
            <p:nvPr/>
          </p:nvPicPr>
          <p:blipFill rotWithShape="1">
            <a:blip r:embed="rId2" cstate="print">
              <a:extLst/>
            </a:blip>
            <a:srcRect l="44325"/>
            <a:stretch/>
          </p:blipFill>
          <p:spPr bwMode="auto">
            <a:xfrm>
              <a:off x="7891160" y="-176561"/>
              <a:ext cx="988740" cy="6852424"/>
            </a:xfrm>
            <a:prstGeom prst="rect">
              <a:avLst/>
            </a:prstGeom>
            <a:blipFill dpi="0" rotWithShape="1">
              <a:blip r:embed="rId3" cstate="print"/>
              <a:srcRect/>
              <a:tile tx="0" ty="0" sx="100000" sy="100000" flip="none" algn="tl"/>
            </a:blipFill>
            <a:effectLst>
              <a:glow>
                <a:schemeClr val="accent1"/>
              </a:glow>
              <a:softEdge rad="0"/>
            </a:effectLst>
          </p:spPr>
        </p:pic>
        <p:sp>
          <p:nvSpPr>
            <p:cNvPr id="6" name="Rectangle 5"/>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aphicFrame>
        <p:nvGraphicFramePr>
          <p:cNvPr id="7" name="Table 6"/>
          <p:cNvGraphicFramePr>
            <a:graphicFrameLocks noGrp="1"/>
          </p:cNvGraphicFramePr>
          <p:nvPr>
            <p:extLst>
              <p:ext uri="{D42A27DB-BD31-4B8C-83A1-F6EECF244321}">
                <p14:modId xmlns:p14="http://schemas.microsoft.com/office/powerpoint/2010/main" val="1628214509"/>
              </p:ext>
            </p:extLst>
          </p:nvPr>
        </p:nvGraphicFramePr>
        <p:xfrm>
          <a:off x="1295400" y="4572000"/>
          <a:ext cx="6096000" cy="128524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r>
                        <a:rPr lang="en-US" dirty="0" smtClean="0"/>
                        <a:t>Form</a:t>
                      </a:r>
                      <a:endParaRPr lang="en-US" dirty="0"/>
                    </a:p>
                  </a:txBody>
                  <a:tcPr/>
                </a:tc>
                <a:tc>
                  <a:txBody>
                    <a:bodyPr/>
                    <a:lstStyle/>
                    <a:p>
                      <a:r>
                        <a:rPr lang="en-US" dirty="0" smtClean="0"/>
                        <a:t>Meaning</a:t>
                      </a:r>
                      <a:endParaRPr lang="en-US" dirty="0"/>
                    </a:p>
                  </a:txBody>
                  <a:tcPr/>
                </a:tc>
                <a:tc>
                  <a:txBody>
                    <a:bodyPr/>
                    <a:lstStyle/>
                    <a:p>
                      <a:r>
                        <a:rPr lang="en-US" dirty="0" smtClean="0"/>
                        <a:t>Use</a:t>
                      </a:r>
                      <a:endParaRPr lang="en-US" dirty="0"/>
                    </a:p>
                  </a:txBody>
                  <a:tcPr/>
                </a:tc>
              </a:tr>
              <a:tr h="370840">
                <a:tc>
                  <a:txBody>
                    <a:bodyPr/>
                    <a:lstStyle/>
                    <a:p>
                      <a:r>
                        <a:rPr lang="en-US" dirty="0" smtClean="0"/>
                        <a:t>Activities:</a:t>
                      </a:r>
                    </a:p>
                    <a:p>
                      <a:endParaRPr lang="en-US" dirty="0" smtClean="0"/>
                    </a:p>
                    <a:p>
                      <a:endParaRPr lang="en-US" dirty="0"/>
                    </a:p>
                  </a:txBody>
                  <a:tcPr/>
                </a:tc>
                <a:tc>
                  <a:txBody>
                    <a:bodyPr/>
                    <a:lstStyle/>
                    <a:p>
                      <a:r>
                        <a:rPr lang="en-US" dirty="0" smtClean="0"/>
                        <a:t>Activities:</a:t>
                      </a:r>
                      <a:endParaRPr lang="en-US" dirty="0"/>
                    </a:p>
                  </a:txBody>
                  <a:tcPr/>
                </a:tc>
                <a:tc>
                  <a:txBody>
                    <a:bodyPr/>
                    <a:lstStyle/>
                    <a:p>
                      <a:r>
                        <a:rPr lang="en-US" dirty="0" smtClean="0"/>
                        <a:t>Activities:</a:t>
                      </a:r>
                      <a:endParaRPr lang="en-US" dirty="0"/>
                    </a:p>
                  </a:txBody>
                  <a:tcPr/>
                </a:tc>
              </a:tr>
            </a:tbl>
          </a:graphicData>
        </a:graphic>
      </p:graphicFrame>
    </p:spTree>
    <p:extLst>
      <p:ext uri="{BB962C8B-B14F-4D97-AF65-F5344CB8AC3E}">
        <p14:creationId xmlns:p14="http://schemas.microsoft.com/office/powerpoint/2010/main" val="3925057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7848600" cy="944562"/>
          </a:xfrm>
        </p:spPr>
        <p:txBody>
          <a:bodyPr>
            <a:normAutofit fontScale="90000"/>
          </a:bodyPr>
          <a:lstStyle/>
          <a:p>
            <a:pPr algn="l">
              <a:tabLst>
                <a:tab pos="461963" algn="l"/>
              </a:tabLst>
            </a:pPr>
            <a:r>
              <a:rPr lang="en-US" sz="3600" dirty="0"/>
              <a:t>Section 3: How is grammar taught?  </a:t>
            </a:r>
            <a:r>
              <a:rPr lang="en-US" sz="3600" dirty="0" smtClean="0"/>
              <a:t/>
            </a:r>
            <a:br>
              <a:rPr lang="en-US" sz="3600" dirty="0" smtClean="0"/>
            </a:br>
            <a:r>
              <a:rPr lang="en-US" sz="3600" dirty="0"/>
              <a:t>	</a:t>
            </a:r>
            <a:r>
              <a:rPr lang="en-US" sz="2700" dirty="0" smtClean="0"/>
              <a:t>Explicit </a:t>
            </a:r>
            <a:r>
              <a:rPr lang="en-US" sz="2700" dirty="0"/>
              <a:t>Grammar Instruction and Feedback</a:t>
            </a:r>
          </a:p>
        </p:txBody>
      </p:sp>
      <p:sp>
        <p:nvSpPr>
          <p:cNvPr id="3" name="Content Placeholder 2"/>
          <p:cNvSpPr>
            <a:spLocks noGrp="1"/>
          </p:cNvSpPr>
          <p:nvPr>
            <p:ph idx="1"/>
          </p:nvPr>
        </p:nvSpPr>
        <p:spPr>
          <a:xfrm>
            <a:off x="457200" y="1219200"/>
            <a:ext cx="7772400" cy="5410200"/>
          </a:xfrm>
        </p:spPr>
        <p:txBody>
          <a:bodyPr>
            <a:noAutofit/>
          </a:bodyPr>
          <a:lstStyle/>
          <a:p>
            <a:pPr lvl="0">
              <a:spcBef>
                <a:spcPts val="0"/>
              </a:spcBef>
            </a:pPr>
            <a:r>
              <a:rPr lang="en-US" sz="2400" dirty="0"/>
              <a:t>Summarize Larsen-Freeman’s discussion of four models for explicit grammar instruction.  </a:t>
            </a:r>
            <a:endParaRPr lang="en-US" sz="2400" dirty="0" smtClean="0"/>
          </a:p>
          <a:p>
            <a:pPr lvl="1">
              <a:spcBef>
                <a:spcPts val="0"/>
              </a:spcBef>
            </a:pPr>
            <a:r>
              <a:rPr lang="en-US" sz="2400" dirty="0" smtClean="0"/>
              <a:t>Consciousness-raising</a:t>
            </a:r>
          </a:p>
          <a:p>
            <a:pPr lvl="1">
              <a:spcBef>
                <a:spcPts val="0"/>
              </a:spcBef>
            </a:pPr>
            <a:r>
              <a:rPr lang="en-US" sz="2400" dirty="0" smtClean="0"/>
              <a:t>Garden path</a:t>
            </a:r>
          </a:p>
          <a:p>
            <a:pPr lvl="1">
              <a:spcBef>
                <a:spcPts val="0"/>
              </a:spcBef>
            </a:pPr>
            <a:r>
              <a:rPr lang="en-US" sz="2400" dirty="0" smtClean="0"/>
              <a:t>Corpus-informed</a:t>
            </a:r>
          </a:p>
          <a:p>
            <a:pPr lvl="1">
              <a:spcBef>
                <a:spcPts val="0"/>
              </a:spcBef>
            </a:pPr>
            <a:r>
              <a:rPr lang="en-US" sz="2400" dirty="0" smtClean="0"/>
              <a:t>Collaborative dialogues</a:t>
            </a:r>
          </a:p>
          <a:p>
            <a:pPr marL="0" lvl="0" indent="0" algn="ctr">
              <a:spcBef>
                <a:spcPts val="0"/>
              </a:spcBef>
              <a:buNone/>
            </a:pPr>
            <a:r>
              <a:rPr lang="en-US" sz="2400" b="1" dirty="0" smtClean="0">
                <a:solidFill>
                  <a:srgbClr val="FF0000"/>
                </a:solidFill>
              </a:rPr>
              <a:t>Demonstrate </a:t>
            </a:r>
            <a:r>
              <a:rPr lang="en-US" sz="2400" b="1" dirty="0">
                <a:solidFill>
                  <a:srgbClr val="FF0000"/>
                </a:solidFill>
              </a:rPr>
              <a:t>an instructional activity for the rest of </a:t>
            </a:r>
            <a:endParaRPr lang="en-US" sz="2400" b="1" dirty="0" smtClean="0">
              <a:solidFill>
                <a:srgbClr val="FF0000"/>
              </a:solidFill>
            </a:endParaRPr>
          </a:p>
          <a:p>
            <a:pPr marL="0" lvl="0" indent="0" algn="ctr">
              <a:spcBef>
                <a:spcPts val="0"/>
              </a:spcBef>
              <a:buNone/>
            </a:pPr>
            <a:r>
              <a:rPr lang="en-US" sz="2400" b="1" dirty="0" smtClean="0">
                <a:solidFill>
                  <a:srgbClr val="FF0000"/>
                </a:solidFill>
              </a:rPr>
              <a:t>the </a:t>
            </a:r>
            <a:r>
              <a:rPr lang="en-US" sz="2400" b="1" dirty="0">
                <a:solidFill>
                  <a:srgbClr val="FF0000"/>
                </a:solidFill>
              </a:rPr>
              <a:t>group that uses one of these instructional models.</a:t>
            </a:r>
            <a:endParaRPr lang="en-US" sz="2400" dirty="0">
              <a:solidFill>
                <a:srgbClr val="FF0000"/>
              </a:solidFill>
            </a:endParaRPr>
          </a:p>
          <a:p>
            <a:pPr marL="0" indent="0">
              <a:spcBef>
                <a:spcPts val="0"/>
              </a:spcBef>
              <a:buNone/>
            </a:pPr>
            <a:endParaRPr lang="en-US" sz="2400" dirty="0"/>
          </a:p>
          <a:p>
            <a:pPr lvl="0">
              <a:spcBef>
                <a:spcPts val="0"/>
              </a:spcBef>
            </a:pPr>
            <a:r>
              <a:rPr lang="en-US" sz="2400" dirty="0"/>
              <a:t>“While rules provide some security for learners, reasons give them a deeper understanding of the logic of English and help them make it their own” (p. 268).  </a:t>
            </a:r>
          </a:p>
          <a:p>
            <a:pPr marL="0" indent="0" algn="ctr">
              <a:spcBef>
                <a:spcPts val="0"/>
              </a:spcBef>
              <a:buNone/>
            </a:pPr>
            <a:r>
              <a:rPr lang="en-US" sz="2400" b="1" dirty="0" smtClean="0">
                <a:solidFill>
                  <a:srgbClr val="FF0000"/>
                </a:solidFill>
              </a:rPr>
              <a:t>Explain </a:t>
            </a:r>
            <a:r>
              <a:rPr lang="en-US" sz="2400" b="1" dirty="0">
                <a:solidFill>
                  <a:srgbClr val="FF0000"/>
                </a:solidFill>
              </a:rPr>
              <a:t>this idea and how it can inform </a:t>
            </a:r>
            <a:endParaRPr lang="en-US" sz="2400" b="1" dirty="0" smtClean="0">
              <a:solidFill>
                <a:srgbClr val="FF0000"/>
              </a:solidFill>
            </a:endParaRPr>
          </a:p>
          <a:p>
            <a:pPr marL="0" indent="0" algn="ctr">
              <a:spcBef>
                <a:spcPts val="0"/>
              </a:spcBef>
              <a:buNone/>
            </a:pPr>
            <a:r>
              <a:rPr lang="en-US" sz="2400" b="1" dirty="0" smtClean="0">
                <a:solidFill>
                  <a:srgbClr val="FF0000"/>
                </a:solidFill>
              </a:rPr>
              <a:t>your </a:t>
            </a:r>
            <a:r>
              <a:rPr lang="en-US" sz="2400" b="1" dirty="0">
                <a:solidFill>
                  <a:srgbClr val="FF0000"/>
                </a:solidFill>
              </a:rPr>
              <a:t>own approach in teaching your ELLs</a:t>
            </a:r>
            <a:r>
              <a:rPr lang="en-US" sz="2400" b="1" dirty="0" smtClean="0">
                <a:solidFill>
                  <a:srgbClr val="FF0000"/>
                </a:solidFill>
              </a:rPr>
              <a:t>.</a:t>
            </a:r>
            <a:endParaRPr lang="en-US" sz="2400" b="1" dirty="0">
              <a:solidFill>
                <a:srgbClr val="FF0000"/>
              </a:solidFill>
            </a:endParaRPr>
          </a:p>
        </p:txBody>
      </p:sp>
      <p:grpSp>
        <p:nvGrpSpPr>
          <p:cNvPr id="4" name="Group 3"/>
          <p:cNvGrpSpPr>
            <a:grpSpLocks/>
          </p:cNvGrpSpPr>
          <p:nvPr/>
        </p:nvGrpSpPr>
        <p:grpSpPr bwMode="auto">
          <a:xfrm>
            <a:off x="8153400" y="0"/>
            <a:ext cx="1020763" cy="6858000"/>
            <a:chOff x="7891160" y="-176561"/>
            <a:chExt cx="1020335" cy="6858000"/>
          </a:xfrm>
        </p:grpSpPr>
        <p:pic>
          <p:nvPicPr>
            <p:cNvPr id="5" name="Picture 4" descr="C:\Users\Rob\AppData\Local\Microsoft\Windows\Temporary Internet Files\Content.IE5\FVXFMXHO\MP900439527[1].jpg"/>
            <p:cNvPicPr>
              <a:picLocks noChangeAspect="1" noChangeArrowheads="1"/>
            </p:cNvPicPr>
            <p:nvPr/>
          </p:nvPicPr>
          <p:blipFill rotWithShape="1">
            <a:blip r:embed="rId2" cstate="print">
              <a:extLst/>
            </a:blip>
            <a:srcRect l="44325"/>
            <a:stretch/>
          </p:blipFill>
          <p:spPr bwMode="auto">
            <a:xfrm>
              <a:off x="7891160" y="-176561"/>
              <a:ext cx="988740" cy="6852424"/>
            </a:xfrm>
            <a:prstGeom prst="rect">
              <a:avLst/>
            </a:prstGeom>
            <a:blipFill dpi="0" rotWithShape="1">
              <a:blip r:embed="rId3" cstate="print"/>
              <a:srcRect/>
              <a:tile tx="0" ty="0" sx="100000" sy="100000" flip="none" algn="tl"/>
            </a:blipFill>
            <a:effectLst>
              <a:glow>
                <a:schemeClr val="accent1"/>
              </a:glow>
              <a:softEdge rad="0"/>
            </a:effectLst>
          </p:spPr>
        </p:pic>
        <p:sp>
          <p:nvSpPr>
            <p:cNvPr id="6" name="Rectangle 5"/>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Tree>
    <p:extLst>
      <p:ext uri="{BB962C8B-B14F-4D97-AF65-F5344CB8AC3E}">
        <p14:creationId xmlns:p14="http://schemas.microsoft.com/office/powerpoint/2010/main" val="13250564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1110</TotalTime>
  <Words>1681</Words>
  <Application>Microsoft Office PowerPoint</Application>
  <PresentationFormat>On-screen Show (4:3)</PresentationFormat>
  <Paragraphs>267</Paragraphs>
  <Slides>33</Slides>
  <Notes>0</Notes>
  <HiddenSlides>0</HiddenSlides>
  <MMClips>1</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PowerPoint Presentation</vt:lpstr>
      <vt:lpstr>PowerPoint Presentation</vt:lpstr>
      <vt:lpstr>Larsen-Freeman (2014)</vt:lpstr>
      <vt:lpstr>PowerPoint Presentation</vt:lpstr>
      <vt:lpstr>Section 1: How is Grammar Taught?  A Three-Dimensional Grammar Framework and the Learning Process</vt:lpstr>
      <vt:lpstr>Three-Dimensional Grammar Framework</vt:lpstr>
      <vt:lpstr>Section 1: How is Grammar Taught?  A Three-Dimensional Grammar Framework and the Learning Process</vt:lpstr>
      <vt:lpstr>Section 2: How is grammar learned?    Form, Meaning, and Use</vt:lpstr>
      <vt:lpstr>Section 3: How is grammar taught?    Explicit Grammar Instruction and Feedback</vt:lpstr>
      <vt:lpstr>Final Points on Teaching Grammar (Larsen-Freeman, 2014)</vt:lpstr>
      <vt:lpstr>Three-Dimensional Grammar Framework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Video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Robert A. Troyer</dc:creator>
  <cp:lastModifiedBy>Maria Dantas-Whitney</cp:lastModifiedBy>
  <cp:revision>92</cp:revision>
  <dcterms:created xsi:type="dcterms:W3CDTF">2013-06-23T16:01:38Z</dcterms:created>
  <dcterms:modified xsi:type="dcterms:W3CDTF">2014-09-26T04:53:11Z</dcterms:modified>
</cp:coreProperties>
</file>