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sldIdLst>
    <p:sldId id="339" r:id="rId2"/>
    <p:sldId id="321" r:id="rId3"/>
    <p:sldId id="322" r:id="rId4"/>
    <p:sldId id="323" r:id="rId5"/>
    <p:sldId id="326" r:id="rId6"/>
    <p:sldId id="324" r:id="rId7"/>
    <p:sldId id="260" r:id="rId8"/>
    <p:sldId id="281" r:id="rId9"/>
    <p:sldId id="338" r:id="rId10"/>
    <p:sldId id="282" r:id="rId11"/>
    <p:sldId id="374" r:id="rId12"/>
    <p:sldId id="352" r:id="rId13"/>
    <p:sldId id="375" r:id="rId14"/>
    <p:sldId id="351" r:id="rId15"/>
    <p:sldId id="355" r:id="rId16"/>
    <p:sldId id="356" r:id="rId17"/>
    <p:sldId id="357" r:id="rId18"/>
    <p:sldId id="358" r:id="rId19"/>
    <p:sldId id="360" r:id="rId20"/>
    <p:sldId id="363" r:id="rId21"/>
    <p:sldId id="364" r:id="rId22"/>
    <p:sldId id="365" r:id="rId23"/>
    <p:sldId id="366" r:id="rId24"/>
    <p:sldId id="367" r:id="rId25"/>
    <p:sldId id="368" r:id="rId26"/>
    <p:sldId id="369" r:id="rId27"/>
    <p:sldId id="393" r:id="rId28"/>
    <p:sldId id="30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68" autoAdjust="0"/>
    <p:restoredTop sz="94660"/>
  </p:normalViewPr>
  <p:slideViewPr>
    <p:cSldViewPr>
      <p:cViewPr>
        <p:scale>
          <a:sx n="54" d="100"/>
          <a:sy n="54" d="100"/>
        </p:scale>
        <p:origin x="-13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F3346-314A-48B5-A709-81556376B629}" type="datetimeFigureOut">
              <a:rPr lang="en-US" smtClean="0"/>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D2816-FBD5-43D1-93AF-F5440C76EE50}" type="slidenum">
              <a:rPr lang="en-US" smtClean="0"/>
              <a:pPr/>
              <a:t>‹#›</a:t>
            </a:fld>
            <a:endParaRPr lang="en-US"/>
          </a:p>
        </p:txBody>
      </p:sp>
    </p:spTree>
    <p:extLst>
      <p:ext uri="{BB962C8B-B14F-4D97-AF65-F5344CB8AC3E}">
        <p14:creationId xmlns:p14="http://schemas.microsoft.com/office/powerpoint/2010/main" val="1466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D2816-FBD5-43D1-93AF-F5440C76EE50}" type="slidenum">
              <a:rPr lang="en-US" smtClean="0"/>
              <a:pPr/>
              <a:t>1</a:t>
            </a:fld>
            <a:endParaRPr lang="en-US"/>
          </a:p>
        </p:txBody>
      </p:sp>
    </p:spTree>
    <p:extLst>
      <p:ext uri="{BB962C8B-B14F-4D97-AF65-F5344CB8AC3E}">
        <p14:creationId xmlns:p14="http://schemas.microsoft.com/office/powerpoint/2010/main" val="1366556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B1EEC3-680F-4EC0-955C-94D36F68B20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Standards 1 through 7 involve the language necessary for </a:t>
            </a:r>
            <a:r>
              <a:rPr lang="en-US" sz="1200" kern="1200" baseline="0" dirty="0" err="1" smtClean="0">
                <a:solidFill>
                  <a:schemeClr val="tx1"/>
                </a:solidFill>
                <a:latin typeface="+mn-lt"/>
                <a:ea typeface="+mn-ea"/>
                <a:cs typeface="+mn-cs"/>
              </a:rPr>
              <a:t>ELLs</a:t>
            </a:r>
            <a:r>
              <a:rPr lang="en-US" sz="1200" kern="1200" baseline="0" dirty="0" smtClean="0">
                <a:solidFill>
                  <a:schemeClr val="tx1"/>
                </a:solidFill>
                <a:latin typeface="+mn-lt"/>
                <a:ea typeface="+mn-ea"/>
                <a:cs typeface="+mn-cs"/>
              </a:rPr>
              <a:t> to engage in the central content-specific practices associated with </a:t>
            </a:r>
            <a:r>
              <a:rPr lang="en-US" sz="1200" kern="1200" baseline="0" dirty="0" err="1" smtClean="0">
                <a:solidFill>
                  <a:schemeClr val="tx1"/>
                </a:solidFill>
                <a:latin typeface="+mn-lt"/>
                <a:ea typeface="+mn-ea"/>
                <a:cs typeface="+mn-cs"/>
              </a:rPr>
              <a:t>ELA</a:t>
            </a:r>
            <a:r>
              <a:rPr lang="en-US" sz="1200" kern="1200" baseline="0" dirty="0" smtClean="0">
                <a:solidFill>
                  <a:schemeClr val="tx1"/>
                </a:solidFill>
                <a:latin typeface="+mn-lt"/>
                <a:ea typeface="+mn-ea"/>
                <a:cs typeface="+mn-cs"/>
              </a:rPr>
              <a:t> &amp; Literacy, mathematics, and science. They begin with a focus on extraction of meaning and then progress to engagement in these practices.</a:t>
            </a:r>
          </a:p>
          <a:p>
            <a:r>
              <a:rPr lang="en-US" sz="1200" kern="1200" baseline="0" dirty="0" smtClean="0">
                <a:solidFill>
                  <a:schemeClr val="tx1"/>
                </a:solidFill>
                <a:latin typeface="+mn-lt"/>
                <a:ea typeface="+mn-ea"/>
                <a:cs typeface="+mn-cs"/>
              </a:rPr>
              <a:t>     Standards 8 through 10 hone in on some of the more micro-level linguistic features that are undoubtedly important to focus on, but only in the service of the other seven standards.</a:t>
            </a:r>
          </a:p>
          <a:p>
            <a:r>
              <a:rPr lang="en-US" sz="1200" kern="1200" baseline="0" dirty="0" smtClean="0">
                <a:solidFill>
                  <a:schemeClr val="tx1"/>
                </a:solidFill>
                <a:latin typeface="+mn-lt"/>
                <a:ea typeface="+mn-ea"/>
                <a:cs typeface="+mn-cs"/>
              </a:rPr>
              <a:t>     The </a:t>
            </a:r>
            <a:r>
              <a:rPr lang="en-US" sz="1200" kern="1200" baseline="0" dirty="0" err="1" smtClean="0">
                <a:solidFill>
                  <a:schemeClr val="tx1"/>
                </a:solidFill>
                <a:latin typeface="+mn-lt"/>
                <a:ea typeface="+mn-ea"/>
                <a:cs typeface="+mn-cs"/>
              </a:rPr>
              <a:t>ELP</a:t>
            </a:r>
            <a:r>
              <a:rPr lang="en-US" sz="1200" kern="1200" baseline="0" dirty="0" smtClean="0">
                <a:solidFill>
                  <a:schemeClr val="tx1"/>
                </a:solidFill>
                <a:latin typeface="+mn-lt"/>
                <a:ea typeface="+mn-ea"/>
                <a:cs typeface="+mn-cs"/>
              </a:rPr>
              <a:t> Standards are interrelated and can be used separately or in combination. (In particular, as shown above, Standards 8–10 support the other seven standards.) The standards do not include curriculum statements, nor do they privilege a single approach to the teaching of social and expressive communication or the teaching of grammar; instead, the standards and descriptors for each proficiency level leave room for teachers, curriculum developers, and states to determine how each </a:t>
            </a:r>
            <a:r>
              <a:rPr lang="en-US" sz="1200" kern="1200" baseline="0" dirty="0" err="1" smtClean="0">
                <a:solidFill>
                  <a:schemeClr val="tx1"/>
                </a:solidFill>
                <a:latin typeface="+mn-lt"/>
                <a:ea typeface="+mn-ea"/>
                <a:cs typeface="+mn-cs"/>
              </a:rPr>
              <a:t>ELP</a:t>
            </a:r>
            <a:r>
              <a:rPr lang="en-US" sz="1200" kern="1200" baseline="0" dirty="0" smtClean="0">
                <a:solidFill>
                  <a:schemeClr val="tx1"/>
                </a:solidFill>
                <a:latin typeface="+mn-lt"/>
                <a:ea typeface="+mn-ea"/>
                <a:cs typeface="+mn-cs"/>
              </a:rPr>
              <a:t> Standard and descriptor should be reached and what additional topics should be addressed.</a:t>
            </a:r>
            <a:endParaRPr lang="en-US" dirty="0"/>
          </a:p>
        </p:txBody>
      </p:sp>
      <p:sp>
        <p:nvSpPr>
          <p:cNvPr id="4" name="Slide Number Placeholder 3"/>
          <p:cNvSpPr>
            <a:spLocks noGrp="1"/>
          </p:cNvSpPr>
          <p:nvPr>
            <p:ph type="sldNum" sz="quarter" idx="10"/>
          </p:nvPr>
        </p:nvSpPr>
        <p:spPr/>
        <p:txBody>
          <a:bodyPr/>
          <a:lstStyle/>
          <a:p>
            <a:fld id="{ECB1EEC3-680F-4EC0-955C-94D36F68B20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baseline="0" dirty="0" smtClean="0">
                <a:solidFill>
                  <a:schemeClr val="tx1"/>
                </a:solidFill>
                <a:latin typeface="+mn-lt"/>
                <a:ea typeface="+mn-ea"/>
                <a:cs typeface="+mn-cs"/>
              </a:rPr>
              <a:t>     Receptive modalities: This mode refers to the learner as a reader or listener/viewer working with ‘text’ whose author or deliverer is not present or accessible. It presumes that the interaction is with authentic written or oral documents where language input is meaningful and content laden. The learner brings background knowledge, experience, and appropriate interpretive strategies to the</a:t>
            </a:r>
          </a:p>
          <a:p>
            <a:r>
              <a:rPr lang="en-US" sz="1200" b="0" kern="1200" baseline="0" dirty="0" smtClean="0">
                <a:solidFill>
                  <a:schemeClr val="tx1"/>
                </a:solidFill>
                <a:latin typeface="+mn-lt"/>
                <a:ea typeface="+mn-ea"/>
                <a:cs typeface="+mn-cs"/>
              </a:rPr>
              <a:t>task to promote understanding of language and content in order to develop a personal reaction.</a:t>
            </a:r>
          </a:p>
          <a:p>
            <a:r>
              <a:rPr lang="en-US" b="0" dirty="0" smtClean="0"/>
              <a:t>     Productive modalities: The mode places the learner as speaker and writer for a ‘distant’ audience, one with whom interaction is not possible or limited. The communication is set for a specified audience, has purpose, and generally abides by rules of genre or style. It is a planned or formalized speech act or written document, and the learner has an opportunity to draft, get feedback, and revise, before publication or broadcast.</a:t>
            </a:r>
          </a:p>
          <a:p>
            <a:r>
              <a:rPr lang="en-US" b="0" dirty="0" smtClean="0"/>
              <a:t>     Interactive modalities: Collaborative use of receptive and productive modalities. This mode refers to the learner as a speaker/listener [and] reader/writer. It requires two-way interactive communication where negotiation of meaning may be observed. The exchange will provide evidence of awareness of the socio-cultural aspects of communication as language proficiency develops.</a:t>
            </a:r>
            <a:endParaRPr lang="en-US" b="0" dirty="0"/>
          </a:p>
        </p:txBody>
      </p:sp>
      <p:sp>
        <p:nvSpPr>
          <p:cNvPr id="4" name="Slide Number Placeholder 3"/>
          <p:cNvSpPr>
            <a:spLocks noGrp="1"/>
          </p:cNvSpPr>
          <p:nvPr>
            <p:ph type="sldNum" sz="quarter" idx="10"/>
          </p:nvPr>
        </p:nvSpPr>
        <p:spPr/>
        <p:txBody>
          <a:bodyPr/>
          <a:lstStyle/>
          <a:p>
            <a:fld id="{ECB1EEC3-680F-4EC0-955C-94D36F68B20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8:45 </a:t>
            </a:r>
            <a:r>
              <a:rPr lang="en-US" sz="1800" b="1" i="1" dirty="0" smtClean="0"/>
              <a:t> SUSAN</a:t>
            </a:r>
          </a:p>
          <a:p>
            <a:r>
              <a:rPr lang="en-US" sz="1800" b="1" dirty="0" smtClean="0"/>
              <a:t>Susan Griffin to  discuss</a:t>
            </a:r>
            <a:r>
              <a:rPr lang="en-US" sz="1800" b="1" baseline="0" dirty="0" smtClean="0"/>
              <a:t> requirements and provide registration form</a:t>
            </a:r>
            <a:endParaRPr lang="en-US" sz="1800" b="1" dirty="0"/>
          </a:p>
        </p:txBody>
      </p:sp>
      <p:sp>
        <p:nvSpPr>
          <p:cNvPr id="4" name="Slide Number Placeholder 3"/>
          <p:cNvSpPr>
            <a:spLocks noGrp="1"/>
          </p:cNvSpPr>
          <p:nvPr>
            <p:ph type="sldNum" sz="quarter" idx="10"/>
          </p:nvPr>
        </p:nvSpPr>
        <p:spPr/>
        <p:txBody>
          <a:bodyPr/>
          <a:lstStyle/>
          <a:p>
            <a:fld id="{0F9BD22A-2C67-4487-A344-3DC8AFE89371}"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7002BC-C3C4-4ED3-AB6D-B3DCCCE7FB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002BC-C3C4-4ED3-AB6D-B3DCCCE7FB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002BC-C3C4-4ED3-AB6D-B3DCCCE7FB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002BC-C3C4-4ED3-AB6D-B3DCCCE7FB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7002BC-C3C4-4ED3-AB6D-B3DCCCE7FB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7002BC-C3C4-4ED3-AB6D-B3DCCCE7FB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7002BC-C3C4-4ED3-AB6D-B3DCCCE7FBBE}"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7002BC-C3C4-4ED3-AB6D-B3DCCCE7FBBE}"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002BC-C3C4-4ED3-AB6D-B3DCCCE7FBBE}"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002BC-C3C4-4ED3-AB6D-B3DCCCE7FB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002BC-C3C4-4ED3-AB6D-B3DCCCE7FB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AE978-04A0-4BBC-B3E9-DD25215445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002BC-C3C4-4ED3-AB6D-B3DCCCE7FBBE}" type="datetimeFigureOut">
              <a:rPr lang="en-US" smtClean="0"/>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AE978-04A0-4BBC-B3E9-DD25215445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C:\Users\Rob\AppData\Local\Microsoft\Windows\Temporary Internet Files\Content.IE5\FVXFMXHO\MP900439527[1].jpg"/>
          <p:cNvPicPr>
            <a:picLocks noChangeAspect="1" noChangeArrowheads="1"/>
          </p:cNvPicPr>
          <p:nvPr/>
        </p:nvPicPr>
        <p:blipFill>
          <a:blip r:embed="rId3" cstate="print"/>
          <a:srcRect/>
          <a:stretch>
            <a:fillRect/>
          </a:stretch>
        </p:blipFill>
        <p:spPr bwMode="auto">
          <a:xfrm>
            <a:off x="8153400" y="6350"/>
            <a:ext cx="989013" cy="6851650"/>
          </a:xfrm>
          <a:prstGeom prst="rect">
            <a:avLst/>
          </a:prstGeom>
          <a:noFill/>
          <a:ln w="9525">
            <a:noFill/>
            <a:miter lim="800000"/>
            <a:headEnd/>
            <a:tailEnd/>
          </a:ln>
        </p:spPr>
      </p:pic>
      <p:sp>
        <p:nvSpPr>
          <p:cNvPr id="8" name="TextBox 7"/>
          <p:cNvSpPr txBox="1"/>
          <p:nvPr/>
        </p:nvSpPr>
        <p:spPr>
          <a:xfrm>
            <a:off x="0" y="2691825"/>
            <a:ext cx="8229600" cy="584775"/>
          </a:xfrm>
          <a:prstGeom prst="rect">
            <a:avLst/>
          </a:prstGeom>
          <a:noFill/>
        </p:spPr>
        <p:txBody>
          <a:bodyPr wrap="square" rtlCol="0">
            <a:spAutoFit/>
          </a:bodyPr>
          <a:lstStyle/>
          <a:p>
            <a:pPr algn="ctr"/>
            <a:r>
              <a:rPr lang="en-US" sz="3200" b="1" dirty="0" smtClean="0"/>
              <a:t>Break</a:t>
            </a:r>
            <a:endParaRPr lang="en-US" sz="3200" b="1" dirty="0"/>
          </a:p>
        </p:txBody>
      </p:sp>
    </p:spTree>
    <p:extLst>
      <p:ext uri="{BB962C8B-B14F-4D97-AF65-F5344CB8AC3E}">
        <p14:creationId xmlns:p14="http://schemas.microsoft.com/office/powerpoint/2010/main" val="3705486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dirty="0" smtClean="0">
                <a:latin typeface="Calibri" pitchFamily="34" charset="0"/>
              </a:rPr>
              <a:t>Forms</a:t>
            </a:r>
            <a:endParaRPr lang="en-US" sz="3200" dirty="0">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r>
              <a:rPr lang="en-US" sz="2400" dirty="0" smtClean="0">
                <a:solidFill>
                  <a:srgbClr val="FF0000"/>
                </a:solidFill>
                <a:latin typeface="+mn-lt"/>
              </a:rPr>
              <a:t>Explaining—Informational text</a:t>
            </a:r>
            <a:endParaRPr lang="en-US" sz="2400" dirty="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from spreading. Without firefighters,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latin typeface="+mn-lt"/>
              </a:rPr>
              <a:t>Firefighters also teach people how to prevent fires, or not let them happen. They say to throw away trash and other things that can catch on fire. “Fix old wires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home. They show students how to quickly and safely leave a building that is on fire.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4" name="Rectangle 3"/>
          <p:cNvSpPr>
            <a:spLocks noChangeArrowheads="1"/>
          </p:cNvSpPr>
          <p:nvPr/>
        </p:nvSpPr>
        <p:spPr bwMode="auto">
          <a:xfrm>
            <a:off x="228600" y="762000"/>
            <a:ext cx="7467600" cy="461963"/>
          </a:xfrm>
          <a:prstGeom prst="rect">
            <a:avLst/>
          </a:prstGeom>
          <a:noFill/>
          <a:ln w="9525">
            <a:noFill/>
            <a:miter lim="800000"/>
            <a:headEnd/>
            <a:tailEnd/>
          </a:ln>
        </p:spPr>
        <p:txBody>
          <a:bodyPr>
            <a:spAutoFit/>
          </a:bodyPr>
          <a:lstStyle/>
          <a:p>
            <a:r>
              <a:rPr lang="en-US" sz="2400" dirty="0" smtClean="0">
                <a:latin typeface="Calibri" pitchFamily="34" charset="0"/>
              </a:rPr>
              <a:t>How might we describe the </a:t>
            </a:r>
            <a:r>
              <a:rPr lang="en-US" sz="2400" dirty="0" smtClean="0">
                <a:solidFill>
                  <a:srgbClr val="FF0000"/>
                </a:solidFill>
                <a:latin typeface="Calibri" pitchFamily="34" charset="0"/>
              </a:rPr>
              <a:t>function</a:t>
            </a:r>
            <a:r>
              <a:rPr lang="en-US" sz="2400" dirty="0" smtClean="0">
                <a:latin typeface="Calibri" pitchFamily="34" charset="0"/>
              </a:rPr>
              <a:t> of </a:t>
            </a:r>
            <a:r>
              <a:rPr lang="en-US" sz="2400" dirty="0">
                <a:latin typeface="Calibri" pitchFamily="34" charset="0"/>
              </a:rPr>
              <a:t>this passage?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from spreading. Without firefighters,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latin typeface="+mn-lt"/>
              </a:rPr>
              <a:t>Firefighters also teach people how to prevent fires, or not let them happen. They say to throw away trash and other things that can catch on fire. “Fix old wires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home. They show students how to quickly and safely leave a building that is on fire.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4" name="Rectangle 3"/>
          <p:cNvSpPr>
            <a:spLocks noChangeArrowheads="1"/>
          </p:cNvSpPr>
          <p:nvPr/>
        </p:nvSpPr>
        <p:spPr bwMode="auto">
          <a:xfrm>
            <a:off x="228600" y="762000"/>
            <a:ext cx="7467600" cy="461963"/>
          </a:xfrm>
          <a:prstGeom prst="rect">
            <a:avLst/>
          </a:prstGeom>
          <a:noFill/>
          <a:ln w="9525">
            <a:noFill/>
            <a:miter lim="800000"/>
            <a:headEnd/>
            <a:tailEnd/>
          </a:ln>
        </p:spPr>
        <p:txBody>
          <a:bodyPr>
            <a:spAutoFit/>
          </a:bodyPr>
          <a:lstStyle/>
          <a:p>
            <a:r>
              <a:rPr lang="en-US" sz="2400" dirty="0" smtClean="0">
                <a:latin typeface="Calibri" pitchFamily="34" charset="0"/>
              </a:rPr>
              <a:t>What are the </a:t>
            </a:r>
            <a:r>
              <a:rPr lang="en-US" sz="2400" b="1" dirty="0" smtClean="0">
                <a:solidFill>
                  <a:srgbClr val="FF0000"/>
                </a:solidFill>
                <a:latin typeface="Calibri" pitchFamily="34" charset="0"/>
              </a:rPr>
              <a:t>formal</a:t>
            </a:r>
            <a:r>
              <a:rPr lang="en-US" sz="2400" dirty="0" smtClean="0">
                <a:latin typeface="Calibri" pitchFamily="34" charset="0"/>
              </a:rPr>
              <a:t> properties of this text?</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89"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3490" name="TextBox 1"/>
          <p:cNvSpPr txBox="1">
            <a:spLocks noChangeArrowheads="1"/>
          </p:cNvSpPr>
          <p:nvPr/>
        </p:nvSpPr>
        <p:spPr bwMode="auto">
          <a:xfrm>
            <a:off x="76200" y="76200"/>
            <a:ext cx="8229600" cy="584775"/>
          </a:xfrm>
          <a:prstGeom prst="rect">
            <a:avLst/>
          </a:prstGeom>
          <a:noFill/>
          <a:ln w="9525">
            <a:noFill/>
            <a:miter lim="800000"/>
            <a:headEnd/>
            <a:tailEnd/>
          </a:ln>
        </p:spPr>
        <p:txBody>
          <a:bodyPr>
            <a:spAutoFit/>
          </a:bodyPr>
          <a:lstStyle/>
          <a:p>
            <a:r>
              <a:rPr lang="en-US" sz="3200" dirty="0">
                <a:latin typeface="Calibri" pitchFamily="34" charset="0"/>
              </a:rPr>
              <a:t>Everyday speech </a:t>
            </a:r>
            <a:r>
              <a:rPr lang="en-US" sz="3200" dirty="0" smtClean="0">
                <a:latin typeface="Calibri" pitchFamily="34" charset="0"/>
              </a:rPr>
              <a:t>vs. written </a:t>
            </a:r>
            <a:r>
              <a:rPr lang="en-US" sz="3200" dirty="0">
                <a:latin typeface="Calibri" pitchFamily="34" charset="0"/>
              </a:rPr>
              <a:t>language in school </a:t>
            </a:r>
          </a:p>
        </p:txBody>
      </p:sp>
      <p:sp>
        <p:nvSpPr>
          <p:cNvPr id="3" name="TextBox 2"/>
          <p:cNvSpPr txBox="1">
            <a:spLocks noChangeArrowheads="1"/>
          </p:cNvSpPr>
          <p:nvPr/>
        </p:nvSpPr>
        <p:spPr bwMode="auto">
          <a:xfrm>
            <a:off x="381000" y="879931"/>
            <a:ext cx="4114800" cy="5139869"/>
          </a:xfrm>
          <a:prstGeom prst="rect">
            <a:avLst/>
          </a:prstGeom>
          <a:noFill/>
          <a:ln w="9525">
            <a:noFill/>
            <a:miter lim="800000"/>
            <a:headEnd/>
            <a:tailEnd/>
          </a:ln>
        </p:spPr>
        <p:txBody>
          <a:bodyPr>
            <a:spAutoFit/>
          </a:bodyPr>
          <a:lstStyle/>
          <a:p>
            <a:pPr marL="342900" indent="-342900"/>
            <a:r>
              <a:rPr lang="en-US" sz="2400" b="1" u="sng" dirty="0">
                <a:latin typeface="Calibri" pitchFamily="34" charset="0"/>
              </a:rPr>
              <a:t>Everyday speech</a:t>
            </a:r>
          </a:p>
          <a:p>
            <a:pPr marL="342900" indent="-342900"/>
            <a:endParaRPr lang="en-US" sz="2400" dirty="0">
              <a:latin typeface="Calibri" pitchFamily="34" charset="0"/>
            </a:endParaRPr>
          </a:p>
          <a:p>
            <a:pPr marL="342900" indent="-342900">
              <a:spcAft>
                <a:spcPts val="600"/>
              </a:spcAft>
            </a:pPr>
            <a:r>
              <a:rPr lang="en-US" sz="2400" i="1" dirty="0">
                <a:latin typeface="Calibri" pitchFamily="34" charset="0"/>
              </a:rPr>
              <a:t>Vocabulary</a:t>
            </a:r>
          </a:p>
          <a:p>
            <a:pPr marL="342900" indent="-342900">
              <a:spcAft>
                <a:spcPts val="600"/>
              </a:spcAft>
            </a:pPr>
            <a:r>
              <a:rPr lang="en-US" sz="2400" dirty="0">
                <a:latin typeface="Calibri" pitchFamily="34" charset="0"/>
              </a:rPr>
              <a:t>	most common verbs, nouns, adjectives, adverbs</a:t>
            </a:r>
          </a:p>
          <a:p>
            <a:pPr marL="342900" indent="-342900">
              <a:spcAft>
                <a:spcPts val="600"/>
              </a:spcAft>
            </a:pPr>
            <a:endParaRPr lang="en-US" sz="2400" dirty="0">
              <a:latin typeface="Calibri" pitchFamily="34" charset="0"/>
            </a:endParaRPr>
          </a:p>
          <a:p>
            <a:pPr marL="342900" indent="-342900">
              <a:spcAft>
                <a:spcPts val="600"/>
              </a:spcAft>
            </a:pPr>
            <a:r>
              <a:rPr lang="en-US" sz="2400" i="1" dirty="0">
                <a:latin typeface="Calibri" pitchFamily="34" charset="0"/>
              </a:rPr>
              <a:t>Information Density</a:t>
            </a:r>
          </a:p>
          <a:p>
            <a:pPr marL="342900" indent="-342900">
              <a:spcAft>
                <a:spcPts val="600"/>
              </a:spcAft>
            </a:pPr>
            <a:r>
              <a:rPr lang="en-US" sz="2400" dirty="0">
                <a:latin typeface="Calibri" pitchFamily="34" charset="0"/>
              </a:rPr>
              <a:t>	Short clauses</a:t>
            </a:r>
          </a:p>
          <a:p>
            <a:pPr marL="342900" indent="-342900">
              <a:spcAft>
                <a:spcPts val="600"/>
              </a:spcAft>
            </a:pPr>
            <a:r>
              <a:rPr lang="en-US" sz="2400" dirty="0">
                <a:latin typeface="Calibri" pitchFamily="34" charset="0"/>
              </a:rPr>
              <a:t>	Simple or compound sent.</a:t>
            </a:r>
          </a:p>
          <a:p>
            <a:pPr marL="342900" indent="-342900">
              <a:spcAft>
                <a:spcPts val="600"/>
              </a:spcAft>
            </a:pPr>
            <a:r>
              <a:rPr lang="en-US" sz="2400" dirty="0">
                <a:latin typeface="Calibri" pitchFamily="34" charset="0"/>
              </a:rPr>
              <a:t>	Verb-heavy</a:t>
            </a:r>
          </a:p>
          <a:p>
            <a:pPr marL="342900" indent="-342900">
              <a:spcAft>
                <a:spcPts val="600"/>
              </a:spcAft>
            </a:pPr>
            <a:r>
              <a:rPr lang="en-US" sz="2400" dirty="0">
                <a:latin typeface="Calibri" pitchFamily="34" charset="0"/>
              </a:rPr>
              <a:t>	Few noun modifiers</a:t>
            </a:r>
          </a:p>
          <a:p>
            <a:pPr marL="342900" indent="-342900">
              <a:spcAft>
                <a:spcPts val="600"/>
              </a:spcAft>
            </a:pPr>
            <a:r>
              <a:rPr lang="en-US" sz="2400" dirty="0">
                <a:latin typeface="Calibri" pitchFamily="34" charset="0"/>
              </a:rPr>
              <a:t>	Few verbal modifiers</a:t>
            </a:r>
          </a:p>
        </p:txBody>
      </p:sp>
      <p:sp>
        <p:nvSpPr>
          <p:cNvPr id="4" name="TextBox 3"/>
          <p:cNvSpPr txBox="1">
            <a:spLocks noChangeArrowheads="1"/>
          </p:cNvSpPr>
          <p:nvPr/>
        </p:nvSpPr>
        <p:spPr bwMode="auto">
          <a:xfrm>
            <a:off x="4724400" y="879931"/>
            <a:ext cx="3962400" cy="5139869"/>
          </a:xfrm>
          <a:prstGeom prst="rect">
            <a:avLst/>
          </a:prstGeom>
          <a:noFill/>
          <a:ln w="9525">
            <a:noFill/>
            <a:miter lim="800000"/>
            <a:headEnd/>
            <a:tailEnd/>
          </a:ln>
        </p:spPr>
        <p:txBody>
          <a:bodyPr>
            <a:spAutoFit/>
          </a:bodyPr>
          <a:lstStyle/>
          <a:p>
            <a:pPr marL="342900" indent="-342900"/>
            <a:r>
              <a:rPr lang="en-US" sz="2400" b="1" u="sng" dirty="0">
                <a:latin typeface="Calibri" pitchFamily="34" charset="0"/>
              </a:rPr>
              <a:t>Formal writing</a:t>
            </a:r>
          </a:p>
          <a:p>
            <a:pPr marL="342900" indent="-342900"/>
            <a:endParaRPr lang="en-US" sz="2400" dirty="0">
              <a:latin typeface="Calibri" pitchFamily="34" charset="0"/>
            </a:endParaRPr>
          </a:p>
          <a:p>
            <a:pPr marL="342900" indent="-342900">
              <a:spcAft>
                <a:spcPts val="600"/>
              </a:spcAft>
            </a:pPr>
            <a:r>
              <a:rPr lang="en-US" sz="2400" i="1" dirty="0">
                <a:latin typeface="Calibri" pitchFamily="34" charset="0"/>
              </a:rPr>
              <a:t>Vocabulary</a:t>
            </a:r>
          </a:p>
          <a:p>
            <a:pPr marL="342900" indent="-342900">
              <a:spcAft>
                <a:spcPts val="600"/>
              </a:spcAft>
            </a:pPr>
            <a:r>
              <a:rPr lang="en-US" sz="2400" dirty="0">
                <a:latin typeface="Calibri" pitchFamily="34" charset="0"/>
              </a:rPr>
              <a:t>	content words specific to the topic</a:t>
            </a:r>
          </a:p>
          <a:p>
            <a:pPr marL="342900" indent="-342900">
              <a:spcAft>
                <a:spcPts val="600"/>
              </a:spcAft>
            </a:pPr>
            <a:endParaRPr lang="en-US" sz="2400" dirty="0">
              <a:latin typeface="Calibri" pitchFamily="34" charset="0"/>
            </a:endParaRPr>
          </a:p>
          <a:p>
            <a:pPr marL="342900" indent="-342900">
              <a:spcAft>
                <a:spcPts val="600"/>
              </a:spcAft>
            </a:pPr>
            <a:r>
              <a:rPr lang="en-US" sz="2400" i="1" dirty="0">
                <a:latin typeface="Calibri" pitchFamily="34" charset="0"/>
              </a:rPr>
              <a:t>Information Density</a:t>
            </a:r>
          </a:p>
          <a:p>
            <a:pPr marL="342900" indent="-342900">
              <a:spcAft>
                <a:spcPts val="600"/>
              </a:spcAft>
            </a:pPr>
            <a:r>
              <a:rPr lang="en-US" sz="2400" dirty="0">
                <a:latin typeface="Calibri" pitchFamily="34" charset="0"/>
              </a:rPr>
              <a:t>	Longer clauses</a:t>
            </a:r>
          </a:p>
          <a:p>
            <a:pPr marL="342900" indent="-342900">
              <a:spcAft>
                <a:spcPts val="600"/>
              </a:spcAft>
            </a:pPr>
            <a:r>
              <a:rPr lang="en-US" sz="2400" dirty="0">
                <a:latin typeface="Calibri" pitchFamily="34" charset="0"/>
              </a:rPr>
              <a:t>	Complex sentences</a:t>
            </a:r>
          </a:p>
          <a:p>
            <a:pPr marL="342900" indent="-342900">
              <a:spcAft>
                <a:spcPts val="600"/>
              </a:spcAft>
            </a:pPr>
            <a:r>
              <a:rPr lang="en-US" sz="2400" dirty="0">
                <a:latin typeface="Calibri" pitchFamily="34" charset="0"/>
              </a:rPr>
              <a:t>	Noun-heavy</a:t>
            </a:r>
          </a:p>
          <a:p>
            <a:pPr marL="342900" indent="-342900">
              <a:spcAft>
                <a:spcPts val="600"/>
              </a:spcAft>
            </a:pPr>
            <a:r>
              <a:rPr lang="en-US" sz="2400" dirty="0">
                <a:latin typeface="Calibri" pitchFamily="34" charset="0"/>
              </a:rPr>
              <a:t>	Many noun modifiers</a:t>
            </a:r>
          </a:p>
          <a:p>
            <a:pPr marL="342900" indent="-342900">
              <a:spcAft>
                <a:spcPts val="600"/>
              </a:spcAft>
            </a:pPr>
            <a:r>
              <a:rPr lang="en-US" sz="2400" dirty="0">
                <a:latin typeface="Calibri" pitchFamily="34" charset="0"/>
              </a:rPr>
              <a:t>	Many verbal </a:t>
            </a:r>
            <a:r>
              <a:rPr lang="en-US" sz="2400" dirty="0" smtClean="0">
                <a:latin typeface="Calibri" pitchFamily="34" charset="0"/>
              </a:rPr>
              <a:t>modifiers</a:t>
            </a:r>
            <a:endParaRPr lang="en-US" sz="2400" dirty="0">
              <a:latin typeface="Calibri" pitchFamily="34" charset="0"/>
            </a:endParaRPr>
          </a:p>
        </p:txBody>
      </p:sp>
    </p:spTree>
    <p:extLst>
      <p:ext uri="{BB962C8B-B14F-4D97-AF65-F5344CB8AC3E}">
        <p14:creationId xmlns:p14="http://schemas.microsoft.com/office/powerpoint/2010/main" val="415550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8153400" y="4763"/>
            <a:ext cx="1020763" cy="6858000"/>
            <a:chOff x="7891160" y="-176561"/>
            <a:chExt cx="1020335" cy="6858000"/>
          </a:xfrm>
        </p:grpSpPr>
        <p:pic>
          <p:nvPicPr>
            <p:cNvPr id="6"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7" name="Rectangle 6"/>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3490" name="TextBox 1"/>
          <p:cNvSpPr txBox="1">
            <a:spLocks noChangeArrowheads="1"/>
          </p:cNvSpPr>
          <p:nvPr/>
        </p:nvSpPr>
        <p:spPr bwMode="auto">
          <a:xfrm>
            <a:off x="76200" y="76200"/>
            <a:ext cx="8229600" cy="584775"/>
          </a:xfrm>
          <a:prstGeom prst="rect">
            <a:avLst/>
          </a:prstGeom>
          <a:noFill/>
          <a:ln w="9525">
            <a:noFill/>
            <a:miter lim="800000"/>
            <a:headEnd/>
            <a:tailEnd/>
          </a:ln>
        </p:spPr>
        <p:txBody>
          <a:bodyPr>
            <a:spAutoFit/>
          </a:bodyPr>
          <a:lstStyle/>
          <a:p>
            <a:r>
              <a:rPr lang="en-US" sz="3200" dirty="0">
                <a:latin typeface="Calibri" pitchFamily="34" charset="0"/>
              </a:rPr>
              <a:t>Everyday speech </a:t>
            </a:r>
            <a:r>
              <a:rPr lang="en-US" sz="3200" dirty="0" smtClean="0">
                <a:latin typeface="Calibri" pitchFamily="34" charset="0"/>
              </a:rPr>
              <a:t>vs. written </a:t>
            </a:r>
            <a:r>
              <a:rPr lang="en-US" sz="3200" dirty="0">
                <a:latin typeface="Calibri" pitchFamily="34" charset="0"/>
              </a:rPr>
              <a:t>language in school </a:t>
            </a:r>
          </a:p>
        </p:txBody>
      </p:sp>
      <p:sp>
        <p:nvSpPr>
          <p:cNvPr id="3" name="TextBox 2"/>
          <p:cNvSpPr txBox="1">
            <a:spLocks noChangeArrowheads="1"/>
          </p:cNvSpPr>
          <p:nvPr/>
        </p:nvSpPr>
        <p:spPr bwMode="auto">
          <a:xfrm>
            <a:off x="381000" y="879931"/>
            <a:ext cx="4114800" cy="5139869"/>
          </a:xfrm>
          <a:prstGeom prst="rect">
            <a:avLst/>
          </a:prstGeom>
          <a:noFill/>
          <a:ln w="9525">
            <a:noFill/>
            <a:miter lim="800000"/>
            <a:headEnd/>
            <a:tailEnd/>
          </a:ln>
        </p:spPr>
        <p:txBody>
          <a:bodyPr>
            <a:spAutoFit/>
          </a:bodyPr>
          <a:lstStyle/>
          <a:p>
            <a:pPr marL="342900" indent="-342900"/>
            <a:r>
              <a:rPr lang="en-US" sz="2400" b="1" u="sng" dirty="0">
                <a:latin typeface="Calibri" pitchFamily="34" charset="0"/>
              </a:rPr>
              <a:t>Everyday speech</a:t>
            </a:r>
          </a:p>
          <a:p>
            <a:pPr marL="342900" indent="-342900"/>
            <a:endParaRPr lang="en-US" sz="2400" dirty="0">
              <a:latin typeface="Calibri" pitchFamily="34" charset="0"/>
            </a:endParaRPr>
          </a:p>
          <a:p>
            <a:pPr marL="342900" indent="-342900">
              <a:spcAft>
                <a:spcPts val="600"/>
              </a:spcAft>
            </a:pPr>
            <a:r>
              <a:rPr lang="en-US" sz="2400" i="1" dirty="0">
                <a:latin typeface="Calibri" pitchFamily="34" charset="0"/>
              </a:rPr>
              <a:t>Vocabulary</a:t>
            </a:r>
          </a:p>
          <a:p>
            <a:pPr marL="342900" indent="-342900">
              <a:spcAft>
                <a:spcPts val="600"/>
              </a:spcAft>
            </a:pPr>
            <a:r>
              <a:rPr lang="en-US" sz="2400" dirty="0">
                <a:latin typeface="Calibri" pitchFamily="34" charset="0"/>
              </a:rPr>
              <a:t>	most common verbs, nouns, adjectives, adverbs</a:t>
            </a:r>
          </a:p>
          <a:p>
            <a:pPr marL="342900" indent="-342900">
              <a:spcAft>
                <a:spcPts val="600"/>
              </a:spcAft>
            </a:pPr>
            <a:endParaRPr lang="en-US" sz="2400" dirty="0">
              <a:latin typeface="Calibri" pitchFamily="34" charset="0"/>
            </a:endParaRPr>
          </a:p>
          <a:p>
            <a:pPr marL="342900" indent="-342900">
              <a:spcAft>
                <a:spcPts val="600"/>
              </a:spcAft>
            </a:pPr>
            <a:r>
              <a:rPr lang="en-US" sz="2400" i="1" dirty="0">
                <a:latin typeface="Calibri" pitchFamily="34" charset="0"/>
              </a:rPr>
              <a:t>Information Density</a:t>
            </a:r>
          </a:p>
          <a:p>
            <a:pPr marL="342900" indent="-342900">
              <a:spcAft>
                <a:spcPts val="600"/>
              </a:spcAft>
            </a:pPr>
            <a:r>
              <a:rPr lang="en-US" sz="2400" dirty="0">
                <a:latin typeface="Calibri" pitchFamily="34" charset="0"/>
              </a:rPr>
              <a:t>	Short clauses</a:t>
            </a:r>
          </a:p>
          <a:p>
            <a:pPr marL="342900" indent="-342900">
              <a:spcAft>
                <a:spcPts val="600"/>
              </a:spcAft>
            </a:pPr>
            <a:r>
              <a:rPr lang="en-US" sz="2400" dirty="0">
                <a:latin typeface="Calibri" pitchFamily="34" charset="0"/>
              </a:rPr>
              <a:t>	Simple or compound sent.</a:t>
            </a:r>
          </a:p>
          <a:p>
            <a:pPr marL="342900" indent="-342900">
              <a:spcAft>
                <a:spcPts val="600"/>
              </a:spcAft>
            </a:pPr>
            <a:r>
              <a:rPr lang="en-US" sz="2400" dirty="0">
                <a:latin typeface="Calibri" pitchFamily="34" charset="0"/>
              </a:rPr>
              <a:t>	Verb-heavy</a:t>
            </a:r>
          </a:p>
          <a:p>
            <a:pPr marL="342900" indent="-342900">
              <a:spcAft>
                <a:spcPts val="600"/>
              </a:spcAft>
            </a:pPr>
            <a:r>
              <a:rPr lang="en-US" sz="2400" dirty="0">
                <a:latin typeface="Calibri" pitchFamily="34" charset="0"/>
              </a:rPr>
              <a:t>	Few noun modifiers</a:t>
            </a:r>
          </a:p>
          <a:p>
            <a:pPr marL="342900" indent="-342900">
              <a:spcAft>
                <a:spcPts val="600"/>
              </a:spcAft>
            </a:pPr>
            <a:r>
              <a:rPr lang="en-US" sz="2400" dirty="0">
                <a:latin typeface="Calibri" pitchFamily="34" charset="0"/>
              </a:rPr>
              <a:t>	Few verbal modifiers</a:t>
            </a:r>
          </a:p>
        </p:txBody>
      </p:sp>
      <p:sp>
        <p:nvSpPr>
          <p:cNvPr id="4" name="TextBox 3"/>
          <p:cNvSpPr txBox="1">
            <a:spLocks noChangeArrowheads="1"/>
          </p:cNvSpPr>
          <p:nvPr/>
        </p:nvSpPr>
        <p:spPr bwMode="auto">
          <a:xfrm>
            <a:off x="4724400" y="879931"/>
            <a:ext cx="3962400" cy="5139869"/>
          </a:xfrm>
          <a:prstGeom prst="rect">
            <a:avLst/>
          </a:prstGeom>
          <a:noFill/>
          <a:ln w="9525">
            <a:noFill/>
            <a:miter lim="800000"/>
            <a:headEnd/>
            <a:tailEnd/>
          </a:ln>
        </p:spPr>
        <p:txBody>
          <a:bodyPr>
            <a:spAutoFit/>
          </a:bodyPr>
          <a:lstStyle/>
          <a:p>
            <a:pPr marL="342900" indent="-342900"/>
            <a:r>
              <a:rPr lang="en-US" sz="2400" b="1" u="sng" dirty="0">
                <a:latin typeface="Calibri" pitchFamily="34" charset="0"/>
              </a:rPr>
              <a:t>Formal writing</a:t>
            </a:r>
          </a:p>
          <a:p>
            <a:pPr marL="342900" indent="-342900"/>
            <a:endParaRPr lang="en-US" sz="2400" dirty="0">
              <a:latin typeface="Calibri" pitchFamily="34" charset="0"/>
            </a:endParaRPr>
          </a:p>
          <a:p>
            <a:pPr marL="342900" indent="-342900">
              <a:spcAft>
                <a:spcPts val="600"/>
              </a:spcAft>
            </a:pPr>
            <a:r>
              <a:rPr lang="en-US" sz="2400" i="1" dirty="0">
                <a:latin typeface="Calibri" pitchFamily="34" charset="0"/>
              </a:rPr>
              <a:t>Vocabulary</a:t>
            </a:r>
          </a:p>
          <a:p>
            <a:pPr marL="342900" indent="-342900">
              <a:spcAft>
                <a:spcPts val="600"/>
              </a:spcAft>
            </a:pPr>
            <a:r>
              <a:rPr lang="en-US" sz="2400" dirty="0">
                <a:latin typeface="Calibri" pitchFamily="34" charset="0"/>
              </a:rPr>
              <a:t>	content words specific to the topic</a:t>
            </a:r>
          </a:p>
          <a:p>
            <a:pPr marL="342900" indent="-342900">
              <a:spcAft>
                <a:spcPts val="600"/>
              </a:spcAft>
            </a:pPr>
            <a:endParaRPr lang="en-US" sz="2400" dirty="0">
              <a:latin typeface="Calibri" pitchFamily="34" charset="0"/>
            </a:endParaRPr>
          </a:p>
          <a:p>
            <a:pPr marL="342900" indent="-342900">
              <a:spcAft>
                <a:spcPts val="600"/>
              </a:spcAft>
            </a:pPr>
            <a:r>
              <a:rPr lang="en-US" sz="2400" i="1" dirty="0">
                <a:latin typeface="Calibri" pitchFamily="34" charset="0"/>
              </a:rPr>
              <a:t>Information Density</a:t>
            </a:r>
          </a:p>
          <a:p>
            <a:pPr marL="342900" indent="-342900">
              <a:spcAft>
                <a:spcPts val="600"/>
              </a:spcAft>
            </a:pPr>
            <a:r>
              <a:rPr lang="en-US" sz="2400" dirty="0">
                <a:latin typeface="Calibri" pitchFamily="34" charset="0"/>
              </a:rPr>
              <a:t>	Longer clauses</a:t>
            </a:r>
          </a:p>
          <a:p>
            <a:pPr marL="342900" indent="-342900">
              <a:spcAft>
                <a:spcPts val="600"/>
              </a:spcAft>
            </a:pPr>
            <a:r>
              <a:rPr lang="en-US" sz="2400" dirty="0">
                <a:latin typeface="Calibri" pitchFamily="34" charset="0"/>
              </a:rPr>
              <a:t>	Complex sentences</a:t>
            </a:r>
          </a:p>
          <a:p>
            <a:pPr marL="342900" indent="-342900">
              <a:spcAft>
                <a:spcPts val="600"/>
              </a:spcAft>
            </a:pPr>
            <a:r>
              <a:rPr lang="en-US" sz="2400" dirty="0">
                <a:latin typeface="Calibri" pitchFamily="34" charset="0"/>
              </a:rPr>
              <a:t>	Noun-heavy</a:t>
            </a:r>
          </a:p>
          <a:p>
            <a:pPr marL="342900" indent="-342900">
              <a:spcAft>
                <a:spcPts val="600"/>
              </a:spcAft>
            </a:pPr>
            <a:r>
              <a:rPr lang="en-US" sz="2400" dirty="0">
                <a:latin typeface="Calibri" pitchFamily="34" charset="0"/>
              </a:rPr>
              <a:t>	Many noun modifiers</a:t>
            </a:r>
          </a:p>
          <a:p>
            <a:pPr marL="342900" indent="-342900">
              <a:spcAft>
                <a:spcPts val="600"/>
              </a:spcAft>
            </a:pPr>
            <a:r>
              <a:rPr lang="en-US" sz="2400" dirty="0">
                <a:latin typeface="Calibri" pitchFamily="34" charset="0"/>
              </a:rPr>
              <a:t>	Many verbal </a:t>
            </a:r>
            <a:r>
              <a:rPr lang="en-US" sz="2400" dirty="0" smtClean="0">
                <a:latin typeface="Calibri" pitchFamily="34" charset="0"/>
              </a:rPr>
              <a:t>modifiers</a:t>
            </a:r>
            <a:endParaRPr lang="en-US" sz="2400" dirty="0">
              <a:latin typeface="Calibri" pitchFamily="34" charset="0"/>
            </a:endParaRPr>
          </a:p>
        </p:txBody>
      </p:sp>
    </p:spTree>
    <p:extLst>
      <p:ext uri="{BB962C8B-B14F-4D97-AF65-F5344CB8AC3E}">
        <p14:creationId xmlns:p14="http://schemas.microsoft.com/office/powerpoint/2010/main" val="4155509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smtClean="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from spreading. Without firefighters,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latin typeface="+mn-lt"/>
              </a:rPr>
              <a:t>Firefighters also teach people how to prevent fires, or not let them happen. They say to throw away trash and other things that can catch on fire. “Fix old wires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home. They show students how to quickly and safely leave a building that is on fire.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5" name="TextBox 4"/>
          <p:cNvSpPr txBox="1"/>
          <p:nvPr/>
        </p:nvSpPr>
        <p:spPr>
          <a:xfrm>
            <a:off x="457200" y="914400"/>
            <a:ext cx="5943600" cy="523220"/>
          </a:xfrm>
          <a:prstGeom prst="rect">
            <a:avLst/>
          </a:prstGeom>
          <a:noFill/>
        </p:spPr>
        <p:txBody>
          <a:bodyPr wrap="square" rtlCol="0">
            <a:spAutoFit/>
          </a:bodyPr>
          <a:lstStyle/>
          <a:p>
            <a:r>
              <a:rPr lang="en-US" sz="2800" b="1" dirty="0" smtClean="0">
                <a:solidFill>
                  <a:srgbClr val="FF0000"/>
                </a:solidFill>
              </a:rPr>
              <a:t>Vocabulary</a:t>
            </a:r>
            <a:r>
              <a:rPr lang="en-US" sz="2800" dirty="0" smtClean="0"/>
              <a:t> of formal/academic writing</a:t>
            </a:r>
            <a:endParaRPr lang="en-US" sz="2800" dirty="0"/>
          </a:p>
        </p:txBody>
      </p:sp>
    </p:spTree>
    <p:extLst>
      <p:ext uri="{BB962C8B-B14F-4D97-AF65-F5344CB8AC3E}">
        <p14:creationId xmlns:p14="http://schemas.microsoft.com/office/powerpoint/2010/main" val="453035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smtClean="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from </a:t>
            </a:r>
            <a:r>
              <a:rPr lang="en-US" sz="2400" u="sng" dirty="0" smtClean="0">
                <a:solidFill>
                  <a:srgbClr val="FF0000"/>
                </a:solidFill>
                <a:latin typeface="+mn-lt"/>
              </a:rPr>
              <a:t>spreading</a:t>
            </a:r>
            <a:r>
              <a:rPr lang="en-US" sz="2400" dirty="0" smtClean="0">
                <a:latin typeface="+mn-lt"/>
              </a:rPr>
              <a:t>. Without firefighters,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latin typeface="+mn-lt"/>
              </a:rPr>
              <a:t>Firefighters also teach people how to </a:t>
            </a:r>
            <a:r>
              <a:rPr lang="en-US" sz="2400" u="sng" dirty="0" smtClean="0">
                <a:solidFill>
                  <a:srgbClr val="FF0000"/>
                </a:solidFill>
                <a:latin typeface="+mn-lt"/>
              </a:rPr>
              <a:t>prevent</a:t>
            </a:r>
            <a:r>
              <a:rPr lang="en-US" sz="2400" dirty="0" smtClean="0">
                <a:latin typeface="+mn-lt"/>
              </a:rPr>
              <a:t> fires, or not let them happen. They say to throw away trash and other things that can catch on fire. “Fix old wires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home. They show students how to quickly and safely leave a building that is on fire.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5" name="TextBox 4"/>
          <p:cNvSpPr txBox="1"/>
          <p:nvPr/>
        </p:nvSpPr>
        <p:spPr>
          <a:xfrm>
            <a:off x="457200" y="914400"/>
            <a:ext cx="5943600" cy="523220"/>
          </a:xfrm>
          <a:prstGeom prst="rect">
            <a:avLst/>
          </a:prstGeom>
          <a:noFill/>
        </p:spPr>
        <p:txBody>
          <a:bodyPr wrap="square" rtlCol="0">
            <a:spAutoFit/>
          </a:bodyPr>
          <a:lstStyle/>
          <a:p>
            <a:r>
              <a:rPr lang="en-US" sz="2800" b="1" dirty="0" smtClean="0">
                <a:solidFill>
                  <a:srgbClr val="FF0000"/>
                </a:solidFill>
              </a:rPr>
              <a:t>Vocabulary</a:t>
            </a:r>
            <a:r>
              <a:rPr lang="en-US" sz="2800" dirty="0" smtClean="0"/>
              <a:t> of formal/academic writing</a:t>
            </a:r>
            <a:endParaRPr lang="en-US" sz="2800" dirty="0"/>
          </a:p>
        </p:txBody>
      </p:sp>
    </p:spTree>
    <p:extLst>
      <p:ext uri="{BB962C8B-B14F-4D97-AF65-F5344CB8AC3E}">
        <p14:creationId xmlns:p14="http://schemas.microsoft.com/office/powerpoint/2010/main" val="2414746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smtClean="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from spreading. Without firefighters, a fire could damage a </a:t>
            </a:r>
            <a:r>
              <a:rPr lang="en-US" sz="2400" u="sng" dirty="0" smtClean="0">
                <a:solidFill>
                  <a:srgbClr val="FF0000"/>
                </a:solidFill>
                <a:latin typeface="+mn-lt"/>
              </a:rPr>
              <a:t>large</a:t>
            </a:r>
            <a:r>
              <a:rPr lang="en-US" sz="2400" dirty="0" smtClean="0">
                <a:latin typeface="+mn-lt"/>
              </a:rPr>
              <a:t> </a:t>
            </a:r>
            <a:r>
              <a:rPr lang="en-US" sz="2400" b="1" dirty="0" smtClean="0">
                <a:solidFill>
                  <a:srgbClr val="00B050"/>
                </a:solidFill>
                <a:latin typeface="+mn-lt"/>
              </a:rPr>
              <a:t>area</a:t>
            </a:r>
            <a:r>
              <a:rPr lang="en-US" sz="2400" dirty="0" smtClean="0">
                <a:latin typeface="+mn-lt"/>
              </a:rPr>
              <a:t>. </a:t>
            </a:r>
          </a:p>
          <a:p>
            <a:pPr marL="233363" fontAlgn="auto">
              <a:lnSpc>
                <a:spcPts val="3200"/>
              </a:lnSpc>
              <a:spcBef>
                <a:spcPts val="0"/>
              </a:spcBef>
              <a:spcAft>
                <a:spcPts val="0"/>
              </a:spcAft>
              <a:tabLst>
                <a:tab pos="569913" algn="l"/>
              </a:tabLst>
              <a:defRPr/>
            </a:pPr>
            <a:r>
              <a:rPr lang="en-US" sz="2400" dirty="0"/>
              <a:t>	</a:t>
            </a:r>
            <a:r>
              <a:rPr lang="en-US" sz="2400" dirty="0" smtClean="0">
                <a:latin typeface="+mn-lt"/>
              </a:rPr>
              <a:t>Firefighters also teach people how to prevent fires, or not let them happen. They say to throw away trash and other </a:t>
            </a:r>
            <a:r>
              <a:rPr lang="en-US" sz="2400" b="1" dirty="0" smtClean="0">
                <a:solidFill>
                  <a:srgbClr val="00B050"/>
                </a:solidFill>
                <a:latin typeface="+mn-lt"/>
              </a:rPr>
              <a:t>things</a:t>
            </a:r>
            <a:r>
              <a:rPr lang="en-US" sz="2400" dirty="0" smtClean="0">
                <a:solidFill>
                  <a:srgbClr val="00B050"/>
                </a:solidFill>
                <a:latin typeface="+mn-lt"/>
              </a:rPr>
              <a:t> </a:t>
            </a:r>
            <a:r>
              <a:rPr lang="en-US" sz="2400" u="sng" dirty="0" smtClean="0">
                <a:solidFill>
                  <a:srgbClr val="FF0000"/>
                </a:solidFill>
                <a:latin typeface="+mn-lt"/>
              </a:rPr>
              <a:t>that can catch on fire</a:t>
            </a:r>
            <a:r>
              <a:rPr lang="en-US" sz="2400" dirty="0" smtClean="0">
                <a:latin typeface="+mn-lt"/>
              </a:rPr>
              <a:t>. “Fix </a:t>
            </a:r>
            <a:r>
              <a:rPr lang="en-US" sz="2400" u="sng" dirty="0" smtClean="0">
                <a:solidFill>
                  <a:srgbClr val="FF0000"/>
                </a:solidFill>
                <a:latin typeface="+mn-lt"/>
              </a:rPr>
              <a:t>old</a:t>
            </a:r>
            <a:r>
              <a:rPr lang="en-US" sz="2400" dirty="0" smtClean="0">
                <a:solidFill>
                  <a:srgbClr val="FF0000"/>
                </a:solidFill>
                <a:latin typeface="+mn-lt"/>
              </a:rPr>
              <a:t> </a:t>
            </a:r>
            <a:r>
              <a:rPr lang="en-US" sz="2400" b="1" dirty="0" smtClean="0">
                <a:solidFill>
                  <a:srgbClr val="00B050"/>
                </a:solidFill>
                <a:latin typeface="+mn-lt"/>
              </a:rPr>
              <a:t>wires</a:t>
            </a:r>
            <a:r>
              <a:rPr lang="en-US" sz="2400" dirty="0" smtClean="0">
                <a:latin typeface="+mn-lt"/>
              </a:rPr>
              <a:t>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a:t>
            </a:r>
            <a:r>
              <a:rPr lang="en-US" sz="2400" u="sng" dirty="0" smtClean="0">
                <a:solidFill>
                  <a:srgbClr val="FF0000"/>
                </a:solidFill>
              </a:rPr>
              <a:t>escape</a:t>
            </a:r>
            <a:r>
              <a:rPr lang="en-US" sz="2400" dirty="0" smtClean="0">
                <a:solidFill>
                  <a:srgbClr val="FF0000"/>
                </a:solidFill>
              </a:rPr>
              <a:t> </a:t>
            </a:r>
            <a:r>
              <a:rPr lang="en-US" sz="2400" b="1" dirty="0" smtClean="0">
                <a:solidFill>
                  <a:srgbClr val="00B050"/>
                </a:solidFill>
              </a:rPr>
              <a:t>plan</a:t>
            </a:r>
            <a:r>
              <a:rPr lang="en-US" sz="2400" dirty="0" smtClean="0"/>
              <a:t> at home. They show students how to quickly and safely leave a </a:t>
            </a:r>
            <a:r>
              <a:rPr lang="en-US" sz="2400" b="1" dirty="0" smtClean="0">
                <a:solidFill>
                  <a:srgbClr val="00B050"/>
                </a:solidFill>
              </a:rPr>
              <a:t>building</a:t>
            </a:r>
            <a:r>
              <a:rPr lang="en-US" sz="2400" dirty="0" smtClean="0"/>
              <a:t> </a:t>
            </a:r>
            <a:r>
              <a:rPr lang="en-US" sz="2400" u="sng" dirty="0" smtClean="0">
                <a:solidFill>
                  <a:srgbClr val="FF0000"/>
                </a:solidFill>
              </a:rPr>
              <a:t>that is on fire</a:t>
            </a:r>
            <a:r>
              <a:rPr lang="en-US" sz="2400" dirty="0" smtClean="0"/>
              <a:t>.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5" name="TextBox 4"/>
          <p:cNvSpPr txBox="1"/>
          <p:nvPr/>
        </p:nvSpPr>
        <p:spPr>
          <a:xfrm>
            <a:off x="457200" y="914400"/>
            <a:ext cx="7696200" cy="523220"/>
          </a:xfrm>
          <a:prstGeom prst="rect">
            <a:avLst/>
          </a:prstGeom>
          <a:noFill/>
        </p:spPr>
        <p:txBody>
          <a:bodyPr wrap="square" rtlCol="0">
            <a:spAutoFit/>
          </a:bodyPr>
          <a:lstStyle/>
          <a:p>
            <a:r>
              <a:rPr lang="en-US" sz="2800" b="1" dirty="0" smtClean="0">
                <a:solidFill>
                  <a:srgbClr val="00B050"/>
                </a:solidFill>
              </a:rPr>
              <a:t>Noun</a:t>
            </a:r>
            <a:r>
              <a:rPr lang="en-US" sz="2800" b="1" dirty="0" smtClean="0">
                <a:solidFill>
                  <a:srgbClr val="FF0000"/>
                </a:solidFill>
              </a:rPr>
              <a:t> </a:t>
            </a:r>
            <a:r>
              <a:rPr lang="en-US" sz="2800" b="1" u="sng" dirty="0" smtClean="0">
                <a:solidFill>
                  <a:srgbClr val="FF0000"/>
                </a:solidFill>
              </a:rPr>
              <a:t>modification</a:t>
            </a:r>
            <a:r>
              <a:rPr lang="en-US" sz="2800" dirty="0" smtClean="0"/>
              <a:t> in formal/academic writing</a:t>
            </a:r>
            <a:endParaRPr lang="en-US" sz="2800" dirty="0"/>
          </a:p>
        </p:txBody>
      </p:sp>
    </p:spTree>
    <p:extLst>
      <p:ext uri="{BB962C8B-B14F-4D97-AF65-F5344CB8AC3E}">
        <p14:creationId xmlns:p14="http://schemas.microsoft.com/office/powerpoint/2010/main" val="3595565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smtClean="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Firefighters put out fires. They save lives. They stop fires </a:t>
            </a:r>
            <a:r>
              <a:rPr lang="en-US" sz="2400" u="sng" dirty="0" smtClean="0">
                <a:solidFill>
                  <a:srgbClr val="FF0000"/>
                </a:solidFill>
              </a:rPr>
              <a:t>from spreading</a:t>
            </a:r>
            <a:r>
              <a:rPr lang="en-US" sz="2400" dirty="0" smtClean="0"/>
              <a:t>. </a:t>
            </a:r>
            <a:r>
              <a:rPr lang="en-US" sz="2400" u="sng" dirty="0" smtClean="0">
                <a:solidFill>
                  <a:srgbClr val="FF0000"/>
                </a:solidFill>
              </a:rPr>
              <a:t>Without firefighters</a:t>
            </a:r>
            <a:r>
              <a:rPr lang="en-US" sz="2400" dirty="0" smtClean="0"/>
              <a:t>,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t>Firefighters </a:t>
            </a:r>
            <a:r>
              <a:rPr lang="en-US" sz="2400" u="sng" dirty="0" smtClean="0">
                <a:solidFill>
                  <a:srgbClr val="FF0000"/>
                </a:solidFill>
              </a:rPr>
              <a:t>also</a:t>
            </a:r>
            <a:r>
              <a:rPr lang="en-US" sz="2400" dirty="0" smtClean="0"/>
              <a:t> teach people how to prevent fires, or not let them happen. They say to throw away trash and other things that can catch on fire. “Fix old wires </a:t>
            </a:r>
            <a:r>
              <a:rPr lang="en-US" sz="2400" u="sng" dirty="0" smtClean="0">
                <a:solidFill>
                  <a:srgbClr val="FF0000"/>
                </a:solidFill>
              </a:rPr>
              <a:t>in the house</a:t>
            </a:r>
            <a:r>
              <a:rPr lang="en-US" sz="2400" dirty="0" smtClean="0"/>
              <a:t>.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a:r>
            <a:r>
              <a:rPr lang="en-US" sz="2400" u="sng" dirty="0" smtClean="0">
                <a:solidFill>
                  <a:srgbClr val="FF0000"/>
                </a:solidFill>
              </a:rPr>
              <a:t>at home</a:t>
            </a:r>
            <a:r>
              <a:rPr lang="en-US" sz="2400" dirty="0" smtClean="0"/>
              <a:t>. They show students how to </a:t>
            </a:r>
            <a:r>
              <a:rPr lang="en-US" sz="2400" u="sng" dirty="0" smtClean="0">
                <a:solidFill>
                  <a:srgbClr val="FF0000"/>
                </a:solidFill>
              </a:rPr>
              <a:t>quickly</a:t>
            </a:r>
            <a:r>
              <a:rPr lang="en-US" sz="2400" dirty="0" smtClean="0"/>
              <a:t> and </a:t>
            </a:r>
            <a:r>
              <a:rPr lang="en-US" sz="2400" u="sng" dirty="0" smtClean="0">
                <a:solidFill>
                  <a:srgbClr val="FF0000"/>
                </a:solidFill>
              </a:rPr>
              <a:t>safely</a:t>
            </a:r>
            <a:r>
              <a:rPr lang="en-US" sz="2400" dirty="0" smtClean="0"/>
              <a:t> leave a building that is on fire. What if your clothes catch on fire? “Stop, drop, and roll!” they say</a:t>
            </a:r>
            <a:r>
              <a:rPr lang="en-US" sz="2400" dirty="0" smtClean="0">
                <a:latin typeface="+mn-lt"/>
              </a:rPr>
              <a:t>.</a:t>
            </a:r>
            <a:endParaRPr lang="en-US" sz="2400" dirty="0">
              <a:latin typeface="+mn-lt"/>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5" name="TextBox 4"/>
          <p:cNvSpPr txBox="1"/>
          <p:nvPr/>
        </p:nvSpPr>
        <p:spPr>
          <a:xfrm>
            <a:off x="457200" y="914400"/>
            <a:ext cx="7696200" cy="523220"/>
          </a:xfrm>
          <a:prstGeom prst="rect">
            <a:avLst/>
          </a:prstGeom>
          <a:noFill/>
        </p:spPr>
        <p:txBody>
          <a:bodyPr wrap="square" rtlCol="0">
            <a:spAutoFit/>
          </a:bodyPr>
          <a:lstStyle/>
          <a:p>
            <a:r>
              <a:rPr lang="en-US" sz="2800" b="1" u="sng" dirty="0" smtClean="0">
                <a:solidFill>
                  <a:srgbClr val="FF0000"/>
                </a:solidFill>
              </a:rPr>
              <a:t>Adverbial modification</a:t>
            </a:r>
            <a:r>
              <a:rPr lang="en-US" sz="2800" dirty="0" smtClean="0"/>
              <a:t> in formal/academic writing</a:t>
            </a:r>
            <a:endParaRPr lang="en-US" sz="2800" dirty="0"/>
          </a:p>
        </p:txBody>
      </p:sp>
    </p:spTree>
    <p:extLst>
      <p:ext uri="{BB962C8B-B14F-4D97-AF65-F5344CB8AC3E}">
        <p14:creationId xmlns:p14="http://schemas.microsoft.com/office/powerpoint/2010/main" val="3201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8153400" y="4763"/>
            <a:ext cx="1020763" cy="6858000"/>
            <a:chOff x="7891160" y="-176561"/>
            <a:chExt cx="1020335" cy="6858000"/>
          </a:xfrm>
        </p:grpSpPr>
        <p:pic>
          <p:nvPicPr>
            <p:cNvPr id="9"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0" name="Rectangle 9"/>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2" name="TextBox 1"/>
          <p:cNvSpPr txBox="1">
            <a:spLocks noChangeArrowheads="1"/>
          </p:cNvSpPr>
          <p:nvPr/>
        </p:nvSpPr>
        <p:spPr bwMode="auto">
          <a:xfrm>
            <a:off x="76200" y="1010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and </a:t>
            </a:r>
            <a:r>
              <a:rPr lang="en-US" sz="3200" b="1" dirty="0" smtClean="0">
                <a:solidFill>
                  <a:srgbClr val="FF0000"/>
                </a:solidFill>
                <a:latin typeface="Calibri" pitchFamily="34" charset="0"/>
              </a:rPr>
              <a:t>Forms</a:t>
            </a:r>
            <a:endParaRPr lang="en-US" sz="3200" b="1" dirty="0">
              <a:solidFill>
                <a:srgbClr val="FF0000"/>
              </a:solidFill>
              <a:latin typeface="Calibri" pitchFamily="34" charset="0"/>
            </a:endParaRPr>
          </a:p>
        </p:txBody>
      </p:sp>
      <p:sp>
        <p:nvSpPr>
          <p:cNvPr id="3" name="TextBox 2"/>
          <p:cNvSpPr txBox="1"/>
          <p:nvPr/>
        </p:nvSpPr>
        <p:spPr>
          <a:xfrm>
            <a:off x="228600" y="1143000"/>
            <a:ext cx="8001000" cy="5463034"/>
          </a:xfrm>
          <a:prstGeom prst="rect">
            <a:avLst/>
          </a:prstGeom>
          <a:noFill/>
        </p:spPr>
        <p:txBody>
          <a:bodyPr wrap="square">
            <a:spAutoFit/>
          </a:bodyPr>
          <a:lstStyle/>
          <a:p>
            <a:pPr fontAlgn="auto">
              <a:spcBef>
                <a:spcPts val="0"/>
              </a:spcBef>
              <a:spcAft>
                <a:spcPts val="600"/>
              </a:spcAft>
              <a:tabLst>
                <a:tab pos="457200" algn="l"/>
              </a:tabLst>
              <a:defRPr/>
            </a:pPr>
            <a:endParaRPr lang="en-US" sz="2400" dirty="0" smtClean="0">
              <a:solidFill>
                <a:srgbClr val="FF0000"/>
              </a:solidFill>
              <a:latin typeface="+mn-lt"/>
            </a:endParaRPr>
          </a:p>
          <a:p>
            <a:pPr marL="233363" fontAlgn="auto">
              <a:lnSpc>
                <a:spcPts val="3200"/>
              </a:lnSpc>
              <a:spcBef>
                <a:spcPts val="0"/>
              </a:spcBef>
              <a:spcAft>
                <a:spcPts val="0"/>
              </a:spcAft>
              <a:tabLst>
                <a:tab pos="569913" algn="l"/>
              </a:tabLst>
              <a:defRPr/>
            </a:pPr>
            <a:r>
              <a:rPr lang="en-US" sz="2400" dirty="0" smtClean="0">
                <a:latin typeface="+mn-lt"/>
              </a:rPr>
              <a:t>	</a:t>
            </a:r>
            <a:r>
              <a:rPr lang="en-US" sz="2400" dirty="0" smtClean="0"/>
              <a:t>Firefighters put out fires. They save lives. They stop fires from spreading. Without firefighters, a fire could damage a large area. </a:t>
            </a:r>
          </a:p>
          <a:p>
            <a:pPr marL="233363" fontAlgn="auto">
              <a:lnSpc>
                <a:spcPts val="3200"/>
              </a:lnSpc>
              <a:spcBef>
                <a:spcPts val="0"/>
              </a:spcBef>
              <a:spcAft>
                <a:spcPts val="0"/>
              </a:spcAft>
              <a:tabLst>
                <a:tab pos="569913" algn="l"/>
              </a:tabLst>
              <a:defRPr/>
            </a:pPr>
            <a:r>
              <a:rPr lang="en-US" sz="2400" dirty="0"/>
              <a:t>	</a:t>
            </a:r>
            <a:r>
              <a:rPr lang="en-US" sz="2400" dirty="0" smtClean="0"/>
              <a:t>Firefighters also teach people how to prevent fires, or not let them happen. They say to throw away trash and other things that can catch on fire. </a:t>
            </a:r>
            <a:r>
              <a:rPr lang="en-US" sz="2400" u="sng" dirty="0" smtClean="0">
                <a:solidFill>
                  <a:srgbClr val="FF0000"/>
                </a:solidFill>
              </a:rPr>
              <a:t>“Fix old wires in the house. Don’t let children play with matches,” they say. </a:t>
            </a:r>
          </a:p>
          <a:p>
            <a:pPr marL="233363" fontAlgn="auto">
              <a:lnSpc>
                <a:spcPts val="3200"/>
              </a:lnSpc>
              <a:spcBef>
                <a:spcPts val="0"/>
              </a:spcBef>
              <a:spcAft>
                <a:spcPts val="0"/>
              </a:spcAft>
              <a:tabLst>
                <a:tab pos="569913" algn="l"/>
              </a:tabLst>
              <a:defRPr/>
            </a:pPr>
            <a:r>
              <a:rPr lang="en-US" sz="2400" dirty="0"/>
              <a:t>	</a:t>
            </a:r>
            <a:r>
              <a:rPr lang="en-US" sz="2400" dirty="0" smtClean="0"/>
              <a:t>Firefighters visit schools. They tell students to make an escape plan at home. They show students how to quickly and safely leave a building that is on fire. What if your clothes catch on fire? </a:t>
            </a:r>
            <a:r>
              <a:rPr lang="en-US" sz="2400" u="sng" dirty="0" smtClean="0">
                <a:solidFill>
                  <a:srgbClr val="FF0000"/>
                </a:solidFill>
              </a:rPr>
              <a:t>“Stop, drop, and roll!” they say.</a:t>
            </a:r>
            <a:endParaRPr lang="en-US" sz="2400" u="sng" dirty="0">
              <a:solidFill>
                <a:srgbClr val="FF0000"/>
              </a:solidFill>
            </a:endParaRPr>
          </a:p>
          <a:p>
            <a:pPr marL="457200" fontAlgn="auto">
              <a:lnSpc>
                <a:spcPts val="3200"/>
              </a:lnSpc>
              <a:spcBef>
                <a:spcPts val="0"/>
              </a:spcBef>
              <a:spcAft>
                <a:spcPts val="0"/>
              </a:spcAft>
              <a:tabLst>
                <a:tab pos="457200" algn="l"/>
                <a:tab pos="7772400" algn="r"/>
                <a:tab pos="8001000" algn="r"/>
              </a:tabLst>
              <a:defRPr/>
            </a:pPr>
            <a:r>
              <a:rPr lang="en-US" sz="2400" dirty="0"/>
              <a:t>	</a:t>
            </a:r>
            <a:r>
              <a:rPr lang="en-US" sz="1600" dirty="0" smtClean="0">
                <a:latin typeface="+mn-lt"/>
              </a:rPr>
              <a:t>from Grade 2 text, Houghton Mifflin Harcourt (2014)</a:t>
            </a:r>
            <a:endParaRPr lang="en-US" sz="1600" dirty="0">
              <a:latin typeface="+mn-lt"/>
            </a:endParaRPr>
          </a:p>
        </p:txBody>
      </p:sp>
      <p:sp>
        <p:nvSpPr>
          <p:cNvPr id="5" name="TextBox 4"/>
          <p:cNvSpPr txBox="1"/>
          <p:nvPr/>
        </p:nvSpPr>
        <p:spPr>
          <a:xfrm>
            <a:off x="457200" y="914400"/>
            <a:ext cx="7696200" cy="523220"/>
          </a:xfrm>
          <a:prstGeom prst="rect">
            <a:avLst/>
          </a:prstGeom>
          <a:noFill/>
        </p:spPr>
        <p:txBody>
          <a:bodyPr wrap="square" rtlCol="0">
            <a:spAutoFit/>
          </a:bodyPr>
          <a:lstStyle/>
          <a:p>
            <a:r>
              <a:rPr lang="en-US" sz="2800" b="1" u="sng" dirty="0" smtClean="0">
                <a:solidFill>
                  <a:srgbClr val="FF0000"/>
                </a:solidFill>
              </a:rPr>
              <a:t>Direct Quotations</a:t>
            </a:r>
            <a:r>
              <a:rPr lang="en-US" sz="2800" b="1" dirty="0" smtClean="0">
                <a:solidFill>
                  <a:srgbClr val="FF0000"/>
                </a:solidFill>
              </a:rPr>
              <a:t> </a:t>
            </a:r>
            <a:r>
              <a:rPr lang="en-US" sz="2800" dirty="0" smtClean="0"/>
              <a:t>in formal/academic writing</a:t>
            </a:r>
            <a:endParaRPr lang="en-US" sz="2800" dirty="0"/>
          </a:p>
        </p:txBody>
      </p:sp>
    </p:spTree>
    <p:extLst>
      <p:ext uri="{BB962C8B-B14F-4D97-AF65-F5344CB8AC3E}">
        <p14:creationId xmlns:p14="http://schemas.microsoft.com/office/powerpoint/2010/main" val="9880388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8153400" y="4763"/>
            <a:ext cx="1020763" cy="6858000"/>
            <a:chOff x="7891160" y="-176561"/>
            <a:chExt cx="1020335" cy="6858000"/>
          </a:xfrm>
        </p:grpSpPr>
        <p:pic>
          <p:nvPicPr>
            <p:cNvPr id="1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4" name="Rectangle 1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458" name="TextBox 1"/>
          <p:cNvSpPr txBox="1">
            <a:spLocks noChangeArrowheads="1"/>
          </p:cNvSpPr>
          <p:nvPr/>
        </p:nvSpPr>
        <p:spPr bwMode="auto">
          <a:xfrm>
            <a:off x="76200" y="76200"/>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t>
            </a:r>
            <a:r>
              <a:rPr lang="en-US" sz="3200" dirty="0" smtClean="0">
                <a:latin typeface="Calibri" pitchFamily="34" charset="0"/>
              </a:rPr>
              <a:t>in the ELP Standards</a:t>
            </a:r>
            <a:endParaRPr lang="en-US" sz="3200" dirty="0">
              <a:latin typeface="Calibri" pitchFamily="34" charset="0"/>
            </a:endParaRPr>
          </a:p>
        </p:txBody>
      </p:sp>
      <p:grpSp>
        <p:nvGrpSpPr>
          <p:cNvPr id="11" name="Group 10"/>
          <p:cNvGrpSpPr/>
          <p:nvPr/>
        </p:nvGrpSpPr>
        <p:grpSpPr>
          <a:xfrm>
            <a:off x="533400" y="1783140"/>
            <a:ext cx="7861888" cy="5074860"/>
            <a:chOff x="533400" y="1295400"/>
            <a:chExt cx="7861888" cy="5074860"/>
          </a:xfrm>
        </p:grpSpPr>
        <p:sp>
          <p:nvSpPr>
            <p:cNvPr id="4" name="TextBox 3"/>
            <p:cNvSpPr txBox="1"/>
            <p:nvPr/>
          </p:nvSpPr>
          <p:spPr>
            <a:xfrm>
              <a:off x="533400" y="1676400"/>
              <a:ext cx="1981200" cy="3046988"/>
            </a:xfrm>
            <a:prstGeom prst="rect">
              <a:avLst/>
            </a:prstGeom>
            <a:noFill/>
          </p:spPr>
          <p:txBody>
            <a:bodyPr wrap="square" rtlCol="0">
              <a:spAutoFit/>
            </a:bodyPr>
            <a:lstStyle/>
            <a:p>
              <a:r>
                <a:rPr lang="en-US" sz="2400" dirty="0" smtClean="0"/>
                <a:t>Identify, </a:t>
              </a:r>
              <a:endParaRPr lang="en-US" sz="2400" dirty="0"/>
            </a:p>
            <a:p>
              <a:r>
                <a:rPr lang="en-US" sz="2400" dirty="0" smtClean="0"/>
                <a:t>Determine</a:t>
              </a:r>
            </a:p>
            <a:p>
              <a:endParaRPr lang="en-US" sz="2400" dirty="0"/>
            </a:p>
            <a:p>
              <a:pPr marL="114300" indent="-114300"/>
              <a:r>
                <a:rPr lang="en-US" sz="2400" dirty="0"/>
                <a:t>Gather, </a:t>
              </a:r>
            </a:p>
            <a:p>
              <a:pPr marL="114300" indent="-114300"/>
              <a:r>
                <a:rPr lang="en-US" sz="2400" dirty="0"/>
                <a:t>Label, </a:t>
              </a:r>
            </a:p>
            <a:p>
              <a:pPr marL="114300" indent="-114300"/>
              <a:r>
                <a:rPr lang="en-US" sz="2400" dirty="0"/>
                <a:t>Record, </a:t>
              </a:r>
            </a:p>
            <a:p>
              <a:pPr marL="114300" indent="-114300"/>
              <a:r>
                <a:rPr lang="en-US" sz="2400" dirty="0"/>
                <a:t>and Sort </a:t>
              </a:r>
              <a:r>
                <a:rPr lang="en-US" sz="2400" dirty="0" smtClean="0"/>
                <a:t>information</a:t>
              </a:r>
              <a:endParaRPr lang="en-US" sz="2400" dirty="0"/>
            </a:p>
          </p:txBody>
        </p:sp>
        <p:sp>
          <p:nvSpPr>
            <p:cNvPr id="5" name="Rectangle 4"/>
            <p:cNvSpPr/>
            <p:nvPr/>
          </p:nvSpPr>
          <p:spPr>
            <a:xfrm>
              <a:off x="2971800" y="1676400"/>
              <a:ext cx="2133600" cy="2677656"/>
            </a:xfrm>
            <a:prstGeom prst="rect">
              <a:avLst/>
            </a:prstGeom>
          </p:spPr>
          <p:txBody>
            <a:bodyPr wrap="square">
              <a:spAutoFit/>
            </a:bodyPr>
            <a:lstStyle/>
            <a:p>
              <a:r>
                <a:rPr lang="en-US" sz="2400" dirty="0"/>
                <a:t>Participate</a:t>
              </a:r>
            </a:p>
            <a:p>
              <a:r>
                <a:rPr lang="en-US" sz="2400" dirty="0"/>
                <a:t>Follow rules </a:t>
              </a:r>
            </a:p>
            <a:p>
              <a:r>
                <a:rPr lang="en-US" sz="2400" dirty="0" smtClean="0"/>
                <a:t>Answer </a:t>
              </a:r>
              <a:endParaRPr lang="en-US" sz="2400" dirty="0"/>
            </a:p>
            <a:p>
              <a:r>
                <a:rPr lang="en-US" sz="2400" dirty="0"/>
                <a:t>Ask questions </a:t>
              </a:r>
            </a:p>
            <a:p>
              <a:r>
                <a:rPr lang="en-US" sz="2400" dirty="0"/>
                <a:t>Contribute </a:t>
              </a:r>
            </a:p>
            <a:p>
              <a:r>
                <a:rPr lang="en-US" sz="2400" dirty="0"/>
                <a:t>Build </a:t>
              </a:r>
            </a:p>
            <a:p>
              <a:r>
                <a:rPr lang="en-US" sz="2400" dirty="0" smtClean="0"/>
                <a:t>Respond</a:t>
              </a:r>
              <a:endParaRPr lang="en-US" sz="2400" dirty="0"/>
            </a:p>
          </p:txBody>
        </p:sp>
        <p:sp>
          <p:nvSpPr>
            <p:cNvPr id="8" name="Rectangle 7"/>
            <p:cNvSpPr/>
            <p:nvPr/>
          </p:nvSpPr>
          <p:spPr>
            <a:xfrm>
              <a:off x="5334000" y="1676400"/>
              <a:ext cx="2971800" cy="3046988"/>
            </a:xfrm>
            <a:prstGeom prst="rect">
              <a:avLst/>
            </a:prstGeom>
          </p:spPr>
          <p:txBody>
            <a:bodyPr wrap="square">
              <a:spAutoFit/>
            </a:bodyPr>
            <a:lstStyle/>
            <a:p>
              <a:pPr marL="228600" indent="-228600"/>
              <a:r>
                <a:rPr lang="en-US" sz="2400" dirty="0"/>
                <a:t>Express </a:t>
              </a:r>
            </a:p>
            <a:p>
              <a:pPr marL="228600" indent="-228600"/>
              <a:r>
                <a:rPr lang="en-US" sz="2400" dirty="0"/>
                <a:t>Explain </a:t>
              </a:r>
            </a:p>
            <a:p>
              <a:pPr marL="228600" indent="-228600"/>
              <a:r>
                <a:rPr lang="en-US" sz="2400" dirty="0"/>
                <a:t>Introduce &amp;</a:t>
              </a:r>
              <a:r>
                <a:rPr lang="en-US" sz="2400" dirty="0" smtClean="0"/>
                <a:t> Conclude </a:t>
              </a:r>
              <a:endParaRPr lang="en-US" sz="2400" dirty="0"/>
            </a:p>
            <a:p>
              <a:pPr marL="228600" indent="-228600"/>
              <a:r>
                <a:rPr lang="en-US" sz="2400" dirty="0" smtClean="0"/>
                <a:t>Compose written narratives &amp; informational texts</a:t>
              </a:r>
            </a:p>
            <a:p>
              <a:r>
                <a:rPr lang="en-US" sz="2400" dirty="0" smtClean="0"/>
                <a:t>Deliver </a:t>
              </a:r>
              <a:endParaRPr lang="en-US" sz="2400" dirty="0"/>
            </a:p>
            <a:p>
              <a:r>
                <a:rPr lang="en-US" sz="2400" dirty="0" smtClean="0"/>
                <a:t>Retell/recount</a:t>
              </a:r>
              <a:endParaRPr lang="en-US" sz="2400" dirty="0"/>
            </a:p>
          </p:txBody>
        </p:sp>
        <p:sp>
          <p:nvSpPr>
            <p:cNvPr id="10" name="Rectangle 9"/>
            <p:cNvSpPr/>
            <p:nvPr/>
          </p:nvSpPr>
          <p:spPr>
            <a:xfrm>
              <a:off x="3886200" y="4800600"/>
              <a:ext cx="4509088" cy="1569660"/>
            </a:xfrm>
            <a:prstGeom prst="rect">
              <a:avLst/>
            </a:prstGeom>
          </p:spPr>
          <p:txBody>
            <a:bodyPr wrap="square">
              <a:spAutoFit/>
            </a:bodyPr>
            <a:lstStyle/>
            <a:p>
              <a:pPr marL="461963" indent="-461963"/>
              <a:r>
                <a:rPr lang="en-US" sz="2400" dirty="0"/>
                <a:t>Adapt language choices </a:t>
              </a:r>
            </a:p>
            <a:p>
              <a:pPr marL="461963" indent="-461963"/>
              <a:r>
                <a:rPr lang="en-US" sz="2400" dirty="0" smtClean="0"/>
                <a:t>Expand </a:t>
              </a:r>
              <a:r>
                <a:rPr lang="en-US" sz="2400" dirty="0"/>
                <a:t>and rearrange sentences</a:t>
              </a:r>
            </a:p>
            <a:p>
              <a:pPr marL="461963" indent="-461963"/>
              <a:r>
                <a:rPr lang="en-US" sz="2400" dirty="0" smtClean="0"/>
                <a:t>Link </a:t>
              </a:r>
              <a:r>
                <a:rPr lang="en-US" sz="2400" dirty="0"/>
                <a:t>text using temporal and cohesive </a:t>
              </a:r>
              <a:r>
                <a:rPr lang="en-US" sz="2400" dirty="0" smtClean="0"/>
                <a:t>words</a:t>
              </a:r>
              <a:endParaRPr lang="en-US" sz="2400" dirty="0"/>
            </a:p>
          </p:txBody>
        </p:sp>
        <p:sp>
          <p:nvSpPr>
            <p:cNvPr id="3" name="TextBox 2"/>
            <p:cNvSpPr txBox="1"/>
            <p:nvPr/>
          </p:nvSpPr>
          <p:spPr>
            <a:xfrm>
              <a:off x="533400" y="1295400"/>
              <a:ext cx="7620000" cy="461665"/>
            </a:xfrm>
            <a:prstGeom prst="rect">
              <a:avLst/>
            </a:prstGeom>
            <a:noFill/>
          </p:spPr>
          <p:txBody>
            <a:bodyPr wrap="square" rtlCol="0">
              <a:spAutoFit/>
            </a:bodyPr>
            <a:lstStyle/>
            <a:p>
              <a:pPr>
                <a:tabLst>
                  <a:tab pos="2452688" algn="l"/>
                  <a:tab pos="5033963" algn="l"/>
                </a:tabLst>
              </a:pPr>
              <a:r>
                <a:rPr lang="en-US" sz="2400" b="1" u="sng" dirty="0" smtClean="0"/>
                <a:t>Receptive	Interactive	Productive</a:t>
              </a:r>
              <a:endParaRPr lang="en-US" sz="2400" b="1" u="sng" dirty="0"/>
            </a:p>
          </p:txBody>
        </p:sp>
      </p:grpSp>
      <p:sp>
        <p:nvSpPr>
          <p:cNvPr id="12" name="TextBox 11"/>
          <p:cNvSpPr txBox="1"/>
          <p:nvPr/>
        </p:nvSpPr>
        <p:spPr>
          <a:xfrm>
            <a:off x="609600" y="769203"/>
            <a:ext cx="7467600" cy="830997"/>
          </a:xfrm>
          <a:prstGeom prst="rect">
            <a:avLst/>
          </a:prstGeom>
          <a:noFill/>
        </p:spPr>
        <p:txBody>
          <a:bodyPr wrap="square" rtlCol="0">
            <a:spAutoFit/>
          </a:bodyPr>
          <a:lstStyle/>
          <a:p>
            <a:r>
              <a:rPr lang="en-US" sz="2400" dirty="0" smtClean="0"/>
              <a:t>Functions: all are linguistic action verbs. </a:t>
            </a:r>
          </a:p>
          <a:p>
            <a:r>
              <a:rPr lang="en-US" sz="2400" dirty="0" smtClean="0">
                <a:solidFill>
                  <a:srgbClr val="FF0000"/>
                </a:solidFill>
              </a:rPr>
              <a:t>What can we have students DO during a lesson?</a:t>
            </a:r>
            <a:endParaRPr lang="en-US" sz="2400" dirty="0">
              <a:solidFill>
                <a:srgbClr val="FF0000"/>
              </a:solidFill>
            </a:endParaRPr>
          </a:p>
        </p:txBody>
      </p:sp>
    </p:spTree>
    <p:extLst>
      <p:ext uri="{BB962C8B-B14F-4D97-AF65-F5344CB8AC3E}">
        <p14:creationId xmlns:p14="http://schemas.microsoft.com/office/powerpoint/2010/main" val="952258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1676400" cy="584775"/>
          </a:xfrm>
          <a:prstGeom prst="rect">
            <a:avLst/>
          </a:prstGeom>
          <a:noFill/>
        </p:spPr>
        <p:txBody>
          <a:bodyPr wrap="square" rtlCol="0">
            <a:spAutoFit/>
          </a:bodyPr>
          <a:lstStyle/>
          <a:p>
            <a:r>
              <a:rPr lang="en-US" sz="3200" dirty="0" smtClean="0"/>
              <a:t>Practices</a:t>
            </a:r>
            <a:endParaRPr lang="en-US" sz="3200" dirty="0"/>
          </a:p>
        </p:txBody>
      </p:sp>
      <p:grpSp>
        <p:nvGrpSpPr>
          <p:cNvPr id="28" name="Group 27"/>
          <p:cNvGrpSpPr/>
          <p:nvPr/>
        </p:nvGrpSpPr>
        <p:grpSpPr>
          <a:xfrm>
            <a:off x="1154426" y="609600"/>
            <a:ext cx="6073147" cy="5711196"/>
            <a:chOff x="1154426" y="609600"/>
            <a:chExt cx="6073147" cy="5711196"/>
          </a:xfrm>
        </p:grpSpPr>
        <p:grpSp>
          <p:nvGrpSpPr>
            <p:cNvPr id="4" name="Group 3"/>
            <p:cNvGrpSpPr/>
            <p:nvPr/>
          </p:nvGrpSpPr>
          <p:grpSpPr>
            <a:xfrm>
              <a:off x="2118377" y="2114546"/>
              <a:ext cx="4229078" cy="4206250"/>
              <a:chOff x="1257323" y="1504946"/>
              <a:chExt cx="4229078" cy="4206250"/>
            </a:xfrm>
          </p:grpSpPr>
          <p:sp>
            <p:nvSpPr>
              <p:cNvPr id="11" name="Oval 10"/>
              <p:cNvSpPr/>
              <p:nvPr/>
            </p:nvSpPr>
            <p:spPr>
              <a:xfrm>
                <a:off x="1257323" y="1504946"/>
                <a:ext cx="4229078" cy="4206250"/>
              </a:xfrm>
              <a:prstGeom prst="ellipse">
                <a:avLst/>
              </a:prstGeom>
              <a:gradFill flip="none" rotWithShape="1">
                <a:gsLst>
                  <a:gs pos="37000">
                    <a:srgbClr val="FFFF00">
                      <a:alpha val="54000"/>
                    </a:srgbClr>
                  </a:gs>
                  <a:gs pos="61000">
                    <a:srgbClr val="FFFF00">
                      <a:alpha val="57000"/>
                    </a:srgbClr>
                  </a:gs>
                </a:gsLst>
                <a:lin ang="16200000" scaled="1"/>
                <a:tileRect/>
              </a:gra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2" name="Oval 4"/>
              <p:cNvSpPr/>
              <p:nvPr/>
            </p:nvSpPr>
            <p:spPr>
              <a:xfrm>
                <a:off x="1821200" y="2241040"/>
                <a:ext cx="3101323" cy="189281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a:p>
            </p:txBody>
          </p:sp>
        </p:grpSp>
        <p:grpSp>
          <p:nvGrpSpPr>
            <p:cNvPr id="5" name="Group 4"/>
            <p:cNvGrpSpPr/>
            <p:nvPr/>
          </p:nvGrpSpPr>
          <p:grpSpPr>
            <a:xfrm>
              <a:off x="3219470" y="609600"/>
              <a:ext cx="4008103" cy="4008139"/>
              <a:chOff x="2358416" y="0"/>
              <a:chExt cx="4008103" cy="4008139"/>
            </a:xfrm>
          </p:grpSpPr>
          <p:sp>
            <p:nvSpPr>
              <p:cNvPr id="9" name="Oval 8"/>
              <p:cNvSpPr/>
              <p:nvPr/>
            </p:nvSpPr>
            <p:spPr>
              <a:xfrm>
                <a:off x="2358416" y="0"/>
                <a:ext cx="4008103" cy="4008139"/>
              </a:xfrm>
              <a:prstGeom prst="ellipse">
                <a:avLst/>
              </a:prstGeom>
              <a:gradFill flip="none" rotWithShape="1">
                <a:gsLst>
                  <a:gs pos="41000">
                    <a:schemeClr val="tx2">
                      <a:lumMod val="40000"/>
                      <a:lumOff val="60000"/>
                      <a:alpha val="54000"/>
                    </a:schemeClr>
                  </a:gs>
                  <a:gs pos="69000">
                    <a:schemeClr val="tx2">
                      <a:lumMod val="60000"/>
                      <a:lumOff val="40000"/>
                      <a:alpha val="64000"/>
                    </a:schemeClr>
                  </a:gs>
                </a:gsLst>
                <a:path path="circle">
                  <a:fillToRect t="100000" r="100000"/>
                </a:path>
                <a:tileRect l="-100000" b="-100000"/>
              </a:gra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Oval 6"/>
              <p:cNvSpPr/>
              <p:nvPr/>
            </p:nvSpPr>
            <p:spPr>
              <a:xfrm>
                <a:off x="3584228" y="1035435"/>
                <a:ext cx="2404861" cy="220447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a:p>
            </p:txBody>
          </p:sp>
        </p:grpSp>
        <p:grpSp>
          <p:nvGrpSpPr>
            <p:cNvPr id="6" name="Group 5"/>
            <p:cNvGrpSpPr/>
            <p:nvPr/>
          </p:nvGrpSpPr>
          <p:grpSpPr>
            <a:xfrm>
              <a:off x="1154426" y="609600"/>
              <a:ext cx="4175766" cy="4008103"/>
              <a:chOff x="293372" y="0"/>
              <a:chExt cx="4175766" cy="4008103"/>
            </a:xfrm>
          </p:grpSpPr>
          <p:sp>
            <p:nvSpPr>
              <p:cNvPr id="7" name="Oval 6"/>
              <p:cNvSpPr/>
              <p:nvPr/>
            </p:nvSpPr>
            <p:spPr>
              <a:xfrm>
                <a:off x="293372" y="0"/>
                <a:ext cx="4175766" cy="4008103"/>
              </a:xfrm>
              <a:prstGeom prst="ellipse">
                <a:avLst/>
              </a:prstGeom>
              <a:gradFill flip="none" rotWithShape="1">
                <a:gsLst>
                  <a:gs pos="54000">
                    <a:srgbClr val="F187E4">
                      <a:alpha val="53725"/>
                    </a:srgbClr>
                  </a:gs>
                  <a:gs pos="66000">
                    <a:srgbClr val="EB75DA">
                      <a:alpha val="63922"/>
                    </a:srgbClr>
                  </a:gs>
                </a:gsLst>
                <a:path path="circle">
                  <a:fillToRect l="100000" t="100000"/>
                </a:path>
                <a:tileRect r="-100000" b="-100000"/>
              </a:gra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8" name="Oval 8"/>
              <p:cNvSpPr/>
              <p:nvPr/>
            </p:nvSpPr>
            <p:spPr>
              <a:xfrm>
                <a:off x="686590" y="1035426"/>
                <a:ext cx="2505460" cy="220445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dirty="0"/>
              </a:p>
            </p:txBody>
          </p:sp>
        </p:grpSp>
        <p:sp>
          <p:nvSpPr>
            <p:cNvPr id="13" name="TextBox 12"/>
            <p:cNvSpPr txBox="1"/>
            <p:nvPr/>
          </p:nvSpPr>
          <p:spPr>
            <a:xfrm>
              <a:off x="2343130" y="721998"/>
              <a:ext cx="781070" cy="400110"/>
            </a:xfrm>
            <a:prstGeom prst="rect">
              <a:avLst/>
            </a:prstGeom>
            <a:noFill/>
          </p:spPr>
          <p:txBody>
            <a:bodyPr wrap="square" rtlCol="0">
              <a:spAutoFit/>
            </a:bodyPr>
            <a:lstStyle/>
            <a:p>
              <a:r>
                <a:rPr lang="en-US" sz="2000" b="1" dirty="0" smtClean="0"/>
                <a:t>Math</a:t>
              </a:r>
              <a:endParaRPr lang="en-US" sz="2000" b="1" dirty="0"/>
            </a:p>
          </p:txBody>
        </p:sp>
        <p:sp>
          <p:nvSpPr>
            <p:cNvPr id="14" name="TextBox 13"/>
            <p:cNvSpPr txBox="1"/>
            <p:nvPr/>
          </p:nvSpPr>
          <p:spPr>
            <a:xfrm>
              <a:off x="5105400" y="721998"/>
              <a:ext cx="1066800" cy="400110"/>
            </a:xfrm>
            <a:prstGeom prst="rect">
              <a:avLst/>
            </a:prstGeom>
            <a:noFill/>
          </p:spPr>
          <p:txBody>
            <a:bodyPr wrap="square" rtlCol="0">
              <a:spAutoFit/>
            </a:bodyPr>
            <a:lstStyle/>
            <a:p>
              <a:r>
                <a:rPr lang="en-US" sz="2000" b="1" dirty="0" smtClean="0"/>
                <a:t>Science</a:t>
              </a:r>
              <a:endParaRPr lang="en-US" sz="2000" b="1" dirty="0"/>
            </a:p>
          </p:txBody>
        </p:sp>
        <p:sp>
          <p:nvSpPr>
            <p:cNvPr id="15" name="TextBox 14"/>
            <p:cNvSpPr txBox="1"/>
            <p:nvPr/>
          </p:nvSpPr>
          <p:spPr>
            <a:xfrm>
              <a:off x="4038600" y="5903598"/>
              <a:ext cx="609600" cy="400110"/>
            </a:xfrm>
            <a:prstGeom prst="rect">
              <a:avLst/>
            </a:prstGeom>
            <a:noFill/>
          </p:spPr>
          <p:txBody>
            <a:bodyPr wrap="square" rtlCol="0">
              <a:spAutoFit/>
            </a:bodyPr>
            <a:lstStyle/>
            <a:p>
              <a:r>
                <a:rPr lang="en-US" sz="2000" b="1" dirty="0" err="1" smtClean="0"/>
                <a:t>ELA</a:t>
              </a:r>
              <a:endParaRPr lang="en-US" sz="2000" b="1" dirty="0"/>
            </a:p>
          </p:txBody>
        </p:sp>
      </p:grpSp>
      <p:sp>
        <p:nvSpPr>
          <p:cNvPr id="3" name="TextBox 2"/>
          <p:cNvSpPr txBox="1"/>
          <p:nvPr/>
        </p:nvSpPr>
        <p:spPr>
          <a:xfrm>
            <a:off x="1600200" y="1255398"/>
            <a:ext cx="2057399" cy="830997"/>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Make sense of problems and solve them</a:t>
            </a:r>
          </a:p>
        </p:txBody>
      </p:sp>
      <p:sp>
        <p:nvSpPr>
          <p:cNvPr id="16" name="TextBox 15"/>
          <p:cNvSpPr txBox="1"/>
          <p:nvPr/>
        </p:nvSpPr>
        <p:spPr>
          <a:xfrm>
            <a:off x="1143000" y="2102920"/>
            <a:ext cx="1981200" cy="584775"/>
          </a:xfrm>
          <a:prstGeom prst="rect">
            <a:avLst/>
          </a:prstGeom>
          <a:noFill/>
        </p:spPr>
        <p:txBody>
          <a:bodyPr wrap="square" rtlCol="0">
            <a:spAutoFit/>
          </a:bodyPr>
          <a:lstStyle/>
          <a:p>
            <a:pPr marL="111125" indent="-111125">
              <a:buFont typeface="Arial" panose="020B0604020202020204" pitchFamily="34" charset="0"/>
              <a:buChar char="•"/>
            </a:pPr>
            <a:r>
              <a:rPr lang="en-US" sz="1600" dirty="0"/>
              <a:t>Reason abstractly and </a:t>
            </a:r>
            <a:r>
              <a:rPr lang="en-US" sz="1600" dirty="0" smtClean="0"/>
              <a:t>quantitatively</a:t>
            </a:r>
            <a:endParaRPr lang="en-US" sz="1600" dirty="0"/>
          </a:p>
        </p:txBody>
      </p:sp>
      <p:sp>
        <p:nvSpPr>
          <p:cNvPr id="17" name="TextBox 16"/>
          <p:cNvSpPr txBox="1"/>
          <p:nvPr/>
        </p:nvSpPr>
        <p:spPr>
          <a:xfrm>
            <a:off x="4953000" y="1179198"/>
            <a:ext cx="2057399" cy="584775"/>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Plan and carry out investigations</a:t>
            </a:r>
          </a:p>
        </p:txBody>
      </p:sp>
      <p:sp>
        <p:nvSpPr>
          <p:cNvPr id="18" name="TextBox 17"/>
          <p:cNvSpPr txBox="1"/>
          <p:nvPr/>
        </p:nvSpPr>
        <p:spPr>
          <a:xfrm>
            <a:off x="5486400" y="1983782"/>
            <a:ext cx="1600199" cy="584775"/>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Analyze and interpret data</a:t>
            </a:r>
          </a:p>
        </p:txBody>
      </p:sp>
      <p:sp>
        <p:nvSpPr>
          <p:cNvPr id="19" name="TextBox 18"/>
          <p:cNvSpPr txBox="1"/>
          <p:nvPr/>
        </p:nvSpPr>
        <p:spPr>
          <a:xfrm>
            <a:off x="3505200" y="1338801"/>
            <a:ext cx="1547090" cy="830997"/>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Use math and computational thinking</a:t>
            </a:r>
          </a:p>
        </p:txBody>
      </p:sp>
      <p:sp>
        <p:nvSpPr>
          <p:cNvPr id="20" name="TextBox 19"/>
          <p:cNvSpPr txBox="1"/>
          <p:nvPr/>
        </p:nvSpPr>
        <p:spPr>
          <a:xfrm>
            <a:off x="2350415" y="4623684"/>
            <a:ext cx="3640878" cy="584775"/>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Integrate, compare, and synthesize ideas from text</a:t>
            </a:r>
          </a:p>
        </p:txBody>
      </p:sp>
      <p:sp>
        <p:nvSpPr>
          <p:cNvPr id="21" name="TextBox 20"/>
          <p:cNvSpPr txBox="1"/>
          <p:nvPr/>
        </p:nvSpPr>
        <p:spPr>
          <a:xfrm>
            <a:off x="2869045" y="5242623"/>
            <a:ext cx="2819399" cy="584775"/>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Build on the ideas of others and articulate one’s own ideas</a:t>
            </a:r>
          </a:p>
        </p:txBody>
      </p:sp>
      <p:sp>
        <p:nvSpPr>
          <p:cNvPr id="22" name="TextBox 21"/>
          <p:cNvSpPr txBox="1"/>
          <p:nvPr/>
        </p:nvSpPr>
        <p:spPr>
          <a:xfrm>
            <a:off x="3657599" y="2566045"/>
            <a:ext cx="1371600" cy="1077218"/>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Construct arguments from evidence</a:t>
            </a:r>
          </a:p>
        </p:txBody>
      </p:sp>
      <p:sp>
        <p:nvSpPr>
          <p:cNvPr id="23" name="TextBox 22"/>
          <p:cNvSpPr txBox="1"/>
          <p:nvPr/>
        </p:nvSpPr>
        <p:spPr>
          <a:xfrm>
            <a:off x="5143500" y="3312798"/>
            <a:ext cx="1203955" cy="1077218"/>
          </a:xfrm>
          <a:prstGeom prst="rect">
            <a:avLst/>
          </a:prstGeom>
          <a:noFill/>
        </p:spPr>
        <p:txBody>
          <a:bodyPr wrap="square" rtlCol="0">
            <a:spAutoFit/>
          </a:bodyPr>
          <a:lstStyle/>
          <a:p>
            <a:pPr marL="111125" indent="-111125">
              <a:buFont typeface="Arial" panose="020B0604020202020204" pitchFamily="34" charset="0"/>
              <a:buChar char="•"/>
            </a:pPr>
            <a:r>
              <a:rPr lang="en-US" sz="1600" dirty="0" smtClean="0"/>
              <a:t>Produce clear and coherent writing</a:t>
            </a:r>
          </a:p>
        </p:txBody>
      </p:sp>
      <p:grpSp>
        <p:nvGrpSpPr>
          <p:cNvPr id="24" name="Group 23"/>
          <p:cNvGrpSpPr>
            <a:grpSpLocks/>
          </p:cNvGrpSpPr>
          <p:nvPr/>
        </p:nvGrpSpPr>
        <p:grpSpPr bwMode="auto">
          <a:xfrm>
            <a:off x="8153400" y="4763"/>
            <a:ext cx="1020763" cy="6858000"/>
            <a:chOff x="7891160" y="-176561"/>
            <a:chExt cx="1020335" cy="6858000"/>
          </a:xfrm>
        </p:grpSpPr>
        <p:pic>
          <p:nvPicPr>
            <p:cNvPr id="25" name="Picture 24"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26" name="Rectangle 2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410357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7" grpId="0"/>
      <p:bldP spid="18" grpId="0"/>
      <p:bldP spid="19" grpId="0"/>
      <p:bldP spid="20" grpId="0"/>
      <p:bldP spid="21" grpId="0"/>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
        <p:nvSpPr>
          <p:cNvPr id="7" name="TextBox 6"/>
          <p:cNvSpPr txBox="1"/>
          <p:nvPr/>
        </p:nvSpPr>
        <p:spPr>
          <a:xfrm>
            <a:off x="457200" y="685800"/>
            <a:ext cx="7772400" cy="4647426"/>
          </a:xfrm>
          <a:prstGeom prst="rect">
            <a:avLst/>
          </a:prstGeom>
          <a:noFill/>
        </p:spPr>
        <p:txBody>
          <a:bodyPr wrap="square">
            <a:spAutoFit/>
          </a:bodyPr>
          <a:lstStyle/>
          <a:p>
            <a:pPr marL="914400" indent="-914400" fontAlgn="auto">
              <a:spcBef>
                <a:spcPts val="0"/>
              </a:spcBef>
              <a:spcAft>
                <a:spcPts val="0"/>
              </a:spcAft>
              <a:tabLst>
                <a:tab pos="457200" algn="l"/>
              </a:tabLst>
              <a:defRPr/>
            </a:pPr>
            <a:r>
              <a:rPr lang="en-US" sz="2400" dirty="0" smtClean="0">
                <a:latin typeface="+mn-lt"/>
              </a:rPr>
              <a:t>Fourth </a:t>
            </a:r>
            <a:r>
              <a:rPr lang="en-US" sz="2400" dirty="0" smtClean="0"/>
              <a:t>g</a:t>
            </a:r>
            <a:r>
              <a:rPr lang="en-US" sz="2400" dirty="0" smtClean="0">
                <a:latin typeface="+mn-lt"/>
              </a:rPr>
              <a:t>rade unit: Lewis and Clark</a:t>
            </a:r>
            <a:endParaRPr lang="en-US" sz="2400" dirty="0">
              <a:latin typeface="+mn-lt"/>
            </a:endParaRPr>
          </a:p>
          <a:p>
            <a:pPr marL="914400" indent="-914400" fontAlgn="auto">
              <a:spcBef>
                <a:spcPts val="0"/>
              </a:spcBef>
              <a:spcAft>
                <a:spcPts val="2400"/>
              </a:spcAft>
              <a:tabLst>
                <a:tab pos="457200" algn="l"/>
              </a:tabLst>
              <a:defRPr/>
            </a:pPr>
            <a:r>
              <a:rPr lang="en-US" sz="2400" u="sng" dirty="0" smtClean="0">
                <a:latin typeface="+mn-lt"/>
              </a:rPr>
              <a:t>Original lesson: </a:t>
            </a:r>
          </a:p>
          <a:p>
            <a:pPr marL="914400" indent="-914400" fontAlgn="auto">
              <a:spcBef>
                <a:spcPts val="0"/>
              </a:spcBef>
              <a:spcAft>
                <a:spcPts val="2400"/>
              </a:spcAft>
              <a:tabLst>
                <a:tab pos="457200" algn="l"/>
              </a:tabLst>
              <a:defRPr/>
            </a:pPr>
            <a:r>
              <a:rPr lang="en-US" sz="2400" dirty="0" smtClean="0">
                <a:latin typeface="+mn-lt"/>
              </a:rPr>
              <a:t>	Teacher models a short Readers’ Theater about Lewis  and Clark</a:t>
            </a:r>
          </a:p>
          <a:p>
            <a:pPr marL="914400" indent="-914400" fontAlgn="auto">
              <a:spcBef>
                <a:spcPts val="0"/>
              </a:spcBef>
              <a:spcAft>
                <a:spcPts val="2400"/>
              </a:spcAft>
              <a:tabLst>
                <a:tab pos="457200" algn="l"/>
              </a:tabLst>
              <a:defRPr/>
            </a:pPr>
            <a:r>
              <a:rPr lang="en-US" sz="2400" dirty="0" smtClean="0"/>
              <a:t>	</a:t>
            </a:r>
            <a:r>
              <a:rPr lang="en-US" sz="2400" dirty="0" smtClean="0">
                <a:latin typeface="+mn-lt"/>
              </a:rPr>
              <a:t>Class discussion of hardships of their journey</a:t>
            </a:r>
          </a:p>
          <a:p>
            <a:pPr marL="914400" indent="-914400" fontAlgn="auto">
              <a:spcBef>
                <a:spcPts val="0"/>
              </a:spcBef>
              <a:spcAft>
                <a:spcPts val="2400"/>
              </a:spcAft>
              <a:tabLst>
                <a:tab pos="457200" algn="l"/>
              </a:tabLst>
              <a:defRPr/>
            </a:pPr>
            <a:r>
              <a:rPr lang="en-US" sz="2400" dirty="0" smtClean="0"/>
              <a:t>	S</a:t>
            </a:r>
            <a:r>
              <a:rPr lang="en-US" sz="2400" dirty="0" smtClean="0">
                <a:latin typeface="+mn-lt"/>
              </a:rPr>
              <a:t>tudents break into groups to write an introduction to their own readers’ theater. Each group has a different text. </a:t>
            </a:r>
            <a:r>
              <a:rPr lang="en-US" sz="2400" dirty="0" smtClean="0"/>
              <a:t>Some groups have an ELL. </a:t>
            </a:r>
            <a:endParaRPr lang="en-US" sz="2400" dirty="0" smtClean="0">
              <a:latin typeface="+mn-lt"/>
            </a:endParaRPr>
          </a:p>
          <a:p>
            <a:pPr marL="914400" indent="-914400" fontAlgn="auto">
              <a:spcBef>
                <a:spcPts val="0"/>
              </a:spcBef>
              <a:spcAft>
                <a:spcPts val="1200"/>
              </a:spcAft>
              <a:tabLst>
                <a:tab pos="457200" algn="l"/>
              </a:tabLst>
              <a:defRPr/>
            </a:pPr>
            <a:endParaRPr lang="en-US" sz="2400" dirty="0">
              <a:latin typeface="+mn-lt"/>
            </a:endParaRPr>
          </a:p>
        </p:txBody>
      </p:sp>
    </p:spTree>
    <p:extLst>
      <p:ext uri="{BB962C8B-B14F-4D97-AF65-F5344CB8AC3E}">
        <p14:creationId xmlns:p14="http://schemas.microsoft.com/office/powerpoint/2010/main" val="315914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extBox 6"/>
          <p:cNvSpPr txBox="1"/>
          <p:nvPr/>
        </p:nvSpPr>
        <p:spPr>
          <a:xfrm>
            <a:off x="457200" y="685800"/>
            <a:ext cx="8001000" cy="5262979"/>
          </a:xfrm>
          <a:prstGeom prst="rect">
            <a:avLst/>
          </a:prstGeom>
          <a:noFill/>
        </p:spPr>
        <p:txBody>
          <a:bodyPr wrap="square">
            <a:spAutoFit/>
          </a:bodyPr>
          <a:lstStyle/>
          <a:p>
            <a:pPr marL="914400" indent="-914400" fontAlgn="auto">
              <a:spcBef>
                <a:spcPts val="0"/>
              </a:spcBef>
              <a:spcAft>
                <a:spcPts val="0"/>
              </a:spcAft>
              <a:tabLst>
                <a:tab pos="457200" algn="l"/>
              </a:tabLst>
              <a:defRPr/>
            </a:pPr>
            <a:r>
              <a:rPr lang="en-US" sz="2400" dirty="0" smtClean="0">
                <a:latin typeface="+mn-lt"/>
              </a:rPr>
              <a:t>Fourth </a:t>
            </a:r>
            <a:r>
              <a:rPr lang="en-US" sz="2400" dirty="0" smtClean="0"/>
              <a:t>g</a:t>
            </a:r>
            <a:r>
              <a:rPr lang="en-US" sz="2400" dirty="0" smtClean="0">
                <a:latin typeface="+mn-lt"/>
              </a:rPr>
              <a:t>rade unit: Lewis and Clark</a:t>
            </a:r>
            <a:endParaRPr lang="en-US" sz="2400" dirty="0">
              <a:latin typeface="+mn-lt"/>
            </a:endParaRPr>
          </a:p>
          <a:p>
            <a:pPr marL="914400" indent="-914400" fontAlgn="auto">
              <a:spcBef>
                <a:spcPts val="0"/>
              </a:spcBef>
              <a:spcAft>
                <a:spcPts val="2400"/>
              </a:spcAft>
              <a:tabLst>
                <a:tab pos="457200" algn="l"/>
              </a:tabLst>
              <a:defRPr/>
            </a:pPr>
            <a:r>
              <a:rPr lang="en-US" sz="2400" u="sng" dirty="0" smtClean="0">
                <a:latin typeface="+mn-lt"/>
              </a:rPr>
              <a:t>Lesson with Contextualized </a:t>
            </a:r>
            <a:r>
              <a:rPr lang="en-US" sz="2400" u="sng" dirty="0" err="1" smtClean="0">
                <a:latin typeface="+mn-lt"/>
              </a:rPr>
              <a:t>ELD</a:t>
            </a:r>
            <a:r>
              <a:rPr lang="en-US" sz="2400" u="sng" dirty="0" smtClean="0">
                <a:latin typeface="+mn-lt"/>
              </a:rPr>
              <a:t>: </a:t>
            </a:r>
          </a:p>
          <a:p>
            <a:pPr marL="914400" indent="-914400" fontAlgn="auto">
              <a:spcBef>
                <a:spcPts val="0"/>
              </a:spcBef>
              <a:spcAft>
                <a:spcPts val="1800"/>
              </a:spcAft>
              <a:tabLst>
                <a:tab pos="457200" algn="l"/>
              </a:tabLst>
              <a:defRPr/>
            </a:pPr>
            <a:r>
              <a:rPr lang="en-US" sz="2400" dirty="0" smtClean="0">
                <a:latin typeface="+mn-lt"/>
              </a:rPr>
              <a:t>	Teacher models a short Readers’ Theater about Lewis     and Clark</a:t>
            </a:r>
          </a:p>
          <a:p>
            <a:pPr marL="914400" indent="-914400" fontAlgn="auto">
              <a:spcBef>
                <a:spcPts val="0"/>
              </a:spcBef>
              <a:spcAft>
                <a:spcPts val="1800"/>
              </a:spcAft>
              <a:tabLst>
                <a:tab pos="457200" algn="l"/>
              </a:tabLst>
              <a:defRPr/>
            </a:pPr>
            <a:r>
              <a:rPr lang="en-US" sz="2000" dirty="0" smtClean="0"/>
              <a:t>		</a:t>
            </a:r>
            <a:r>
              <a:rPr lang="en-US" sz="2400" dirty="0" smtClean="0"/>
              <a:t>The intro to the reader’s theater contains the sentence:</a:t>
            </a:r>
          </a:p>
          <a:p>
            <a:pPr marL="1371600" indent="-1371600" fontAlgn="auto">
              <a:spcBef>
                <a:spcPts val="0"/>
              </a:spcBef>
              <a:spcAft>
                <a:spcPts val="1800"/>
              </a:spcAft>
              <a:tabLst>
                <a:tab pos="457200" algn="l"/>
              </a:tabLst>
              <a:defRPr/>
            </a:pPr>
            <a:r>
              <a:rPr lang="en-US" sz="2000" dirty="0" smtClean="0"/>
              <a:t>		“Strong and dedicated Lewis and Clark are rafting wildly down the Columbia River.”</a:t>
            </a:r>
          </a:p>
          <a:p>
            <a:pPr marL="914400" indent="-914400" fontAlgn="auto">
              <a:spcBef>
                <a:spcPts val="0"/>
              </a:spcBef>
              <a:spcAft>
                <a:spcPts val="1800"/>
              </a:spcAft>
              <a:tabLst>
                <a:tab pos="457200" algn="l"/>
              </a:tabLst>
              <a:defRPr/>
            </a:pPr>
            <a:r>
              <a:rPr lang="en-US" sz="2000" dirty="0" smtClean="0">
                <a:latin typeface="+mn-lt"/>
              </a:rPr>
              <a:t>		</a:t>
            </a:r>
            <a:r>
              <a:rPr lang="en-US" sz="2400" dirty="0" smtClean="0">
                <a:latin typeface="+mn-lt"/>
              </a:rPr>
              <a:t>The teacher </a:t>
            </a:r>
            <a:r>
              <a:rPr lang="en-US" sz="2400" dirty="0" smtClean="0"/>
              <a:t>highlights the present progressive verbs throughout the reading by acting out their actions.</a:t>
            </a:r>
            <a:endParaRPr lang="en-US" sz="2400" dirty="0" smtClean="0">
              <a:latin typeface="+mn-lt"/>
            </a:endParaRPr>
          </a:p>
          <a:p>
            <a:pPr marL="914400" indent="-914400" fontAlgn="auto">
              <a:spcBef>
                <a:spcPts val="0"/>
              </a:spcBef>
              <a:spcAft>
                <a:spcPts val="1200"/>
              </a:spcAft>
              <a:tabLst>
                <a:tab pos="457200" algn="l"/>
              </a:tabLst>
              <a:defRPr/>
            </a:pPr>
            <a:r>
              <a:rPr lang="en-US" sz="2400" dirty="0" smtClean="0"/>
              <a:t>	</a:t>
            </a:r>
            <a:r>
              <a:rPr lang="en-US" sz="2400" dirty="0" smtClean="0">
                <a:latin typeface="+mn-lt"/>
              </a:rPr>
              <a:t>Class discussion of the specific actions </a:t>
            </a:r>
            <a:r>
              <a:rPr lang="en-US" sz="2400" dirty="0" smtClean="0"/>
              <a:t>shown and the hardships of the journey. </a:t>
            </a:r>
          </a:p>
        </p:txBody>
      </p:sp>
      <p:sp>
        <p:nvSpPr>
          <p:cNvPr id="9"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Tree>
    <p:extLst>
      <p:ext uri="{BB962C8B-B14F-4D97-AF65-F5344CB8AC3E}">
        <p14:creationId xmlns:p14="http://schemas.microsoft.com/office/powerpoint/2010/main" val="231493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extBox 6"/>
          <p:cNvSpPr txBox="1"/>
          <p:nvPr/>
        </p:nvSpPr>
        <p:spPr>
          <a:xfrm>
            <a:off x="457200" y="685800"/>
            <a:ext cx="8077200" cy="5786199"/>
          </a:xfrm>
          <a:prstGeom prst="rect">
            <a:avLst/>
          </a:prstGeom>
          <a:noFill/>
        </p:spPr>
        <p:txBody>
          <a:bodyPr wrap="square">
            <a:spAutoFit/>
          </a:bodyPr>
          <a:lstStyle/>
          <a:p>
            <a:pPr marL="914400" indent="-914400" fontAlgn="auto">
              <a:spcBef>
                <a:spcPts val="0"/>
              </a:spcBef>
              <a:spcAft>
                <a:spcPts val="0"/>
              </a:spcAft>
              <a:tabLst>
                <a:tab pos="457200" algn="l"/>
              </a:tabLst>
              <a:defRPr/>
            </a:pPr>
            <a:r>
              <a:rPr lang="en-US" sz="2400" dirty="0" smtClean="0">
                <a:latin typeface="+mn-lt"/>
              </a:rPr>
              <a:t>Fourth </a:t>
            </a:r>
            <a:r>
              <a:rPr lang="en-US" sz="2400" dirty="0" smtClean="0"/>
              <a:t>g</a:t>
            </a:r>
            <a:r>
              <a:rPr lang="en-US" sz="2400" dirty="0" smtClean="0">
                <a:latin typeface="+mn-lt"/>
              </a:rPr>
              <a:t>rade unit: Lewis and Clark</a:t>
            </a:r>
            <a:endParaRPr lang="en-US" sz="2400" dirty="0">
              <a:latin typeface="+mn-lt"/>
            </a:endParaRPr>
          </a:p>
          <a:p>
            <a:pPr marL="914400" indent="-914400" fontAlgn="auto">
              <a:spcBef>
                <a:spcPts val="0"/>
              </a:spcBef>
              <a:spcAft>
                <a:spcPts val="1200"/>
              </a:spcAft>
              <a:tabLst>
                <a:tab pos="457200" algn="l"/>
              </a:tabLst>
              <a:defRPr/>
            </a:pPr>
            <a:r>
              <a:rPr lang="en-US" sz="2400" u="sng" dirty="0" smtClean="0">
                <a:latin typeface="+mn-lt"/>
              </a:rPr>
              <a:t>Lesson with Contextualized </a:t>
            </a:r>
            <a:r>
              <a:rPr lang="en-US" sz="2400" u="sng" dirty="0" err="1" smtClean="0">
                <a:latin typeface="+mn-lt"/>
              </a:rPr>
              <a:t>ELD</a:t>
            </a:r>
            <a:r>
              <a:rPr lang="en-US" sz="2400" u="sng" dirty="0" smtClean="0">
                <a:latin typeface="+mn-lt"/>
              </a:rPr>
              <a:t>: </a:t>
            </a:r>
          </a:p>
          <a:p>
            <a:pPr marL="914400" indent="-914400" fontAlgn="auto">
              <a:spcBef>
                <a:spcPts val="0"/>
              </a:spcBef>
              <a:tabLst>
                <a:tab pos="457200" algn="l"/>
              </a:tabLst>
              <a:defRPr/>
            </a:pPr>
            <a:endParaRPr lang="en-US" sz="2400" dirty="0" smtClean="0">
              <a:latin typeface="+mn-lt"/>
            </a:endParaRPr>
          </a:p>
          <a:p>
            <a:pPr marL="914400" indent="-914400" fontAlgn="auto">
              <a:spcBef>
                <a:spcPts val="0"/>
              </a:spcBef>
              <a:spcAft>
                <a:spcPts val="1200"/>
              </a:spcAft>
              <a:tabLst>
                <a:tab pos="457200" algn="l"/>
              </a:tabLst>
              <a:defRPr/>
            </a:pPr>
            <a:r>
              <a:rPr lang="en-US" sz="2400" dirty="0" smtClean="0"/>
              <a:t>	Teacher breaks students into groups, some with an ELL,   and gives each their reader’s theater passage to read.</a:t>
            </a:r>
            <a:endParaRPr lang="en-US" sz="2400" dirty="0" smtClean="0">
              <a:latin typeface="+mn-lt"/>
            </a:endParaRPr>
          </a:p>
          <a:p>
            <a:pPr marL="914400" indent="-914400" fontAlgn="auto">
              <a:spcBef>
                <a:spcPts val="0"/>
              </a:spcBef>
              <a:spcAft>
                <a:spcPts val="1200"/>
              </a:spcAft>
              <a:tabLst>
                <a:tab pos="457200" algn="l"/>
              </a:tabLst>
              <a:defRPr/>
            </a:pPr>
            <a:r>
              <a:rPr lang="en-US" sz="2400" dirty="0" smtClean="0">
                <a:latin typeface="+mn-lt"/>
              </a:rPr>
              <a:t>	Teacher pulls out </a:t>
            </a:r>
            <a:r>
              <a:rPr lang="en-US" sz="2400" dirty="0" err="1" smtClean="0">
                <a:latin typeface="+mn-lt"/>
              </a:rPr>
              <a:t>ELLs</a:t>
            </a:r>
            <a:r>
              <a:rPr lang="en-US" sz="2400" dirty="0" smtClean="0">
                <a:latin typeface="+mn-lt"/>
              </a:rPr>
              <a:t> int</a:t>
            </a:r>
            <a:r>
              <a:rPr lang="en-US" sz="2400" dirty="0" smtClean="0"/>
              <a:t>o a group for </a:t>
            </a:r>
            <a:r>
              <a:rPr lang="en-US" sz="2400" dirty="0" err="1" smtClean="0"/>
              <a:t>ELD</a:t>
            </a:r>
            <a:r>
              <a:rPr lang="en-US" sz="2400" dirty="0" smtClean="0"/>
              <a:t> time while the other students work on another aspect of the readers’ theater or unit.</a:t>
            </a:r>
            <a:endParaRPr lang="en-US" sz="2400" dirty="0" smtClean="0">
              <a:latin typeface="+mn-lt"/>
            </a:endParaRPr>
          </a:p>
          <a:p>
            <a:pPr marL="914400" indent="-914400" fontAlgn="auto">
              <a:spcBef>
                <a:spcPts val="0"/>
              </a:spcBef>
              <a:spcAft>
                <a:spcPts val="1200"/>
              </a:spcAft>
              <a:tabLst>
                <a:tab pos="457200" algn="l"/>
              </a:tabLst>
              <a:defRPr/>
            </a:pPr>
            <a:r>
              <a:rPr lang="en-US" sz="2400" dirty="0" smtClean="0">
                <a:latin typeface="+mn-lt"/>
              </a:rPr>
              <a:t>	Teacher gives ELL group the sentence: </a:t>
            </a:r>
          </a:p>
          <a:p>
            <a:pPr marL="1371600" indent="-1371600" fontAlgn="auto">
              <a:spcBef>
                <a:spcPts val="0"/>
              </a:spcBef>
              <a:spcAft>
                <a:spcPts val="1200"/>
              </a:spcAft>
              <a:tabLst>
                <a:tab pos="457200" algn="l"/>
              </a:tabLst>
              <a:defRPr/>
            </a:pPr>
            <a:r>
              <a:rPr lang="en-US" b="1" dirty="0" smtClean="0">
                <a:solidFill>
                  <a:srgbClr val="FF0000"/>
                </a:solidFill>
                <a:latin typeface="+mn-lt"/>
              </a:rPr>
              <a:t>Strong</a:t>
            </a:r>
            <a:r>
              <a:rPr lang="en-US" dirty="0" smtClean="0">
                <a:latin typeface="+mn-lt"/>
              </a:rPr>
              <a:t> and </a:t>
            </a:r>
            <a:r>
              <a:rPr lang="en-US" b="1" dirty="0" smtClean="0">
                <a:solidFill>
                  <a:srgbClr val="FF0000"/>
                </a:solidFill>
                <a:latin typeface="+mn-lt"/>
              </a:rPr>
              <a:t>dedicated</a:t>
            </a:r>
            <a:r>
              <a:rPr lang="en-US" dirty="0" smtClean="0">
                <a:latin typeface="+mn-lt"/>
              </a:rPr>
              <a:t> Lewis and Clark are </a:t>
            </a:r>
            <a:r>
              <a:rPr lang="en-US" b="1" dirty="0" smtClean="0">
                <a:solidFill>
                  <a:srgbClr val="00B050"/>
                </a:solidFill>
                <a:latin typeface="+mn-lt"/>
              </a:rPr>
              <a:t>rafting</a:t>
            </a:r>
            <a:r>
              <a:rPr lang="en-US" dirty="0" smtClean="0">
                <a:latin typeface="+mn-lt"/>
              </a:rPr>
              <a:t> </a:t>
            </a:r>
            <a:r>
              <a:rPr lang="en-US" b="1" dirty="0" smtClean="0">
                <a:solidFill>
                  <a:srgbClr val="0070C0"/>
                </a:solidFill>
                <a:latin typeface="+mn-lt"/>
              </a:rPr>
              <a:t>wildly</a:t>
            </a:r>
            <a:r>
              <a:rPr lang="en-US" dirty="0" smtClean="0">
                <a:latin typeface="+mn-lt"/>
              </a:rPr>
              <a:t> </a:t>
            </a:r>
            <a:r>
              <a:rPr lang="en-US" b="1" dirty="0" smtClean="0">
                <a:solidFill>
                  <a:srgbClr val="0070C0"/>
                </a:solidFill>
                <a:latin typeface="+mn-lt"/>
              </a:rPr>
              <a:t>down the Columbia River</a:t>
            </a:r>
            <a:r>
              <a:rPr lang="en-US" dirty="0" smtClean="0">
                <a:latin typeface="+mn-lt"/>
              </a:rPr>
              <a:t>.</a:t>
            </a:r>
          </a:p>
          <a:p>
            <a:pPr marL="1371600" indent="-1371600" fontAlgn="auto">
              <a:spcBef>
                <a:spcPts val="0"/>
              </a:spcBef>
              <a:spcAft>
                <a:spcPts val="2400"/>
              </a:spcAft>
              <a:tabLst>
                <a:tab pos="457200" algn="l"/>
              </a:tabLst>
              <a:defRPr/>
            </a:pPr>
            <a:r>
              <a:rPr lang="en-US" dirty="0" smtClean="0"/>
              <a:t>  (</a:t>
            </a:r>
            <a:r>
              <a:rPr lang="en-US" b="1" dirty="0" err="1" smtClean="0">
                <a:solidFill>
                  <a:srgbClr val="FF0000"/>
                </a:solidFill>
              </a:rPr>
              <a:t>adj</a:t>
            </a:r>
            <a:r>
              <a:rPr lang="en-US" dirty="0" smtClean="0"/>
              <a:t>)  and    (</a:t>
            </a:r>
            <a:r>
              <a:rPr lang="en-US" b="1" dirty="0" err="1" smtClean="0">
                <a:solidFill>
                  <a:srgbClr val="FF0000"/>
                </a:solidFill>
              </a:rPr>
              <a:t>adj</a:t>
            </a:r>
            <a:r>
              <a:rPr lang="en-US" dirty="0" smtClean="0"/>
              <a:t>)     Lewis and Clark are (</a:t>
            </a:r>
            <a:r>
              <a:rPr lang="en-US" b="1" dirty="0" err="1" smtClean="0">
                <a:solidFill>
                  <a:srgbClr val="00B050"/>
                </a:solidFill>
              </a:rPr>
              <a:t>ing</a:t>
            </a:r>
            <a:r>
              <a:rPr lang="en-US" b="1" dirty="0" smtClean="0">
                <a:solidFill>
                  <a:srgbClr val="00B050"/>
                </a:solidFill>
              </a:rPr>
              <a:t>-verb</a:t>
            </a:r>
            <a:r>
              <a:rPr lang="en-US" dirty="0" smtClean="0"/>
              <a:t>) (</a:t>
            </a:r>
            <a:r>
              <a:rPr lang="en-US" b="1" dirty="0" smtClean="0">
                <a:solidFill>
                  <a:srgbClr val="0070C0"/>
                </a:solidFill>
              </a:rPr>
              <a:t>adverb</a:t>
            </a:r>
            <a:r>
              <a:rPr lang="en-US" dirty="0" smtClean="0"/>
              <a:t>) (</a:t>
            </a:r>
            <a:r>
              <a:rPr lang="en-US" b="1" dirty="0" smtClean="0">
                <a:solidFill>
                  <a:srgbClr val="0070C0"/>
                </a:solidFill>
              </a:rPr>
              <a:t>prepositional phrase</a:t>
            </a:r>
            <a:r>
              <a:rPr lang="en-US" dirty="0" smtClean="0"/>
              <a:t>).</a:t>
            </a:r>
          </a:p>
          <a:p>
            <a:pPr marL="1371600" indent="-1371600" fontAlgn="auto">
              <a:spcBef>
                <a:spcPts val="0"/>
              </a:spcBef>
              <a:tabLst>
                <a:tab pos="457200" algn="l"/>
              </a:tabLst>
              <a:defRPr/>
            </a:pPr>
            <a:r>
              <a:rPr lang="en-US" sz="2400" dirty="0" smtClean="0"/>
              <a:t>	And the chart:</a:t>
            </a:r>
          </a:p>
          <a:p>
            <a:pPr marL="1371600" indent="-1371600" fontAlgn="auto">
              <a:spcBef>
                <a:spcPts val="0"/>
              </a:spcBef>
              <a:spcAft>
                <a:spcPts val="3600"/>
              </a:spcAft>
              <a:tabLst>
                <a:tab pos="457200" algn="l"/>
                <a:tab pos="2062163" algn="l"/>
                <a:tab pos="3487738" algn="l"/>
                <a:tab pos="5083175" algn="l"/>
              </a:tabLst>
              <a:defRPr/>
            </a:pPr>
            <a:r>
              <a:rPr lang="en-US" sz="2400" dirty="0" smtClean="0"/>
              <a:t>	</a:t>
            </a:r>
            <a:r>
              <a:rPr lang="en-US" sz="2400" u="sng" dirty="0" smtClean="0"/>
              <a:t>adjectives</a:t>
            </a:r>
            <a:r>
              <a:rPr lang="en-US" sz="2400" dirty="0" smtClean="0"/>
              <a:t>	</a:t>
            </a:r>
            <a:r>
              <a:rPr lang="en-US" sz="2400" u="sng" dirty="0" err="1" smtClean="0"/>
              <a:t>ing</a:t>
            </a:r>
            <a:r>
              <a:rPr lang="en-US" sz="2400" u="sng" dirty="0" smtClean="0"/>
              <a:t>-verbs</a:t>
            </a:r>
            <a:r>
              <a:rPr lang="en-US" sz="2400" dirty="0" smtClean="0"/>
              <a:t>	</a:t>
            </a:r>
            <a:r>
              <a:rPr lang="en-US" sz="2400" u="sng" dirty="0" smtClean="0"/>
              <a:t>-</a:t>
            </a:r>
            <a:r>
              <a:rPr lang="en-US" sz="2400" u="sng" dirty="0" err="1" smtClean="0"/>
              <a:t>ly</a:t>
            </a:r>
            <a:r>
              <a:rPr lang="en-US" sz="2400" u="sng" dirty="0" smtClean="0"/>
              <a:t> adverbs</a:t>
            </a:r>
            <a:r>
              <a:rPr lang="en-US" sz="2400" dirty="0" smtClean="0"/>
              <a:t>	</a:t>
            </a:r>
            <a:r>
              <a:rPr lang="en-US" sz="2400" u="sng" dirty="0" smtClean="0"/>
              <a:t>prepositional phrases</a:t>
            </a:r>
          </a:p>
        </p:txBody>
      </p:sp>
      <p:sp>
        <p:nvSpPr>
          <p:cNvPr id="9"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Tree>
    <p:extLst>
      <p:ext uri="{BB962C8B-B14F-4D97-AF65-F5344CB8AC3E}">
        <p14:creationId xmlns:p14="http://schemas.microsoft.com/office/powerpoint/2010/main" val="4215005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extBox 6"/>
          <p:cNvSpPr txBox="1"/>
          <p:nvPr/>
        </p:nvSpPr>
        <p:spPr>
          <a:xfrm>
            <a:off x="457200" y="685800"/>
            <a:ext cx="7924800" cy="5309146"/>
          </a:xfrm>
          <a:prstGeom prst="rect">
            <a:avLst/>
          </a:prstGeom>
          <a:noFill/>
        </p:spPr>
        <p:txBody>
          <a:bodyPr wrap="square">
            <a:spAutoFit/>
          </a:bodyPr>
          <a:lstStyle/>
          <a:p>
            <a:pPr marL="914400" indent="-914400" fontAlgn="auto">
              <a:spcBef>
                <a:spcPts val="0"/>
              </a:spcBef>
              <a:spcAft>
                <a:spcPts val="0"/>
              </a:spcAft>
              <a:tabLst>
                <a:tab pos="457200" algn="l"/>
              </a:tabLst>
              <a:defRPr/>
            </a:pPr>
            <a:r>
              <a:rPr lang="en-US" sz="2400" dirty="0" smtClean="0">
                <a:latin typeface="+mn-lt"/>
              </a:rPr>
              <a:t>Fourth </a:t>
            </a:r>
            <a:r>
              <a:rPr lang="en-US" sz="2400" dirty="0" smtClean="0"/>
              <a:t>g</a:t>
            </a:r>
            <a:r>
              <a:rPr lang="en-US" sz="2400" dirty="0" smtClean="0">
                <a:latin typeface="+mn-lt"/>
              </a:rPr>
              <a:t>rade unit: Lewis and Clark</a:t>
            </a:r>
            <a:endParaRPr lang="en-US" sz="2400" dirty="0">
              <a:latin typeface="+mn-lt"/>
            </a:endParaRPr>
          </a:p>
          <a:p>
            <a:pPr marL="914400" indent="-914400" fontAlgn="auto">
              <a:spcBef>
                <a:spcPts val="0"/>
              </a:spcBef>
              <a:spcAft>
                <a:spcPts val="3600"/>
              </a:spcAft>
              <a:tabLst>
                <a:tab pos="457200" algn="l"/>
              </a:tabLst>
              <a:defRPr/>
            </a:pPr>
            <a:r>
              <a:rPr lang="en-US" sz="2400" u="sng" dirty="0" smtClean="0">
                <a:latin typeface="+mn-lt"/>
              </a:rPr>
              <a:t>Lesson with Contextualized </a:t>
            </a:r>
            <a:r>
              <a:rPr lang="en-US" sz="2400" u="sng" dirty="0" err="1" smtClean="0">
                <a:latin typeface="+mn-lt"/>
              </a:rPr>
              <a:t>ELD</a:t>
            </a:r>
            <a:r>
              <a:rPr lang="en-US" sz="2400" u="sng" dirty="0" smtClean="0">
                <a:latin typeface="+mn-lt"/>
              </a:rPr>
              <a:t>: </a:t>
            </a:r>
          </a:p>
          <a:p>
            <a:pPr marL="914400" indent="-914400" fontAlgn="auto">
              <a:spcBef>
                <a:spcPts val="0"/>
              </a:spcBef>
              <a:spcAft>
                <a:spcPts val="1800"/>
              </a:spcAft>
              <a:tabLst>
                <a:tab pos="457200" algn="l"/>
              </a:tabLst>
              <a:defRPr/>
            </a:pPr>
            <a:r>
              <a:rPr lang="en-US" sz="2400" dirty="0" smtClean="0"/>
              <a:t>	Teacher helps students contribute words and phrases to their chart to describe Lewis and Clark’s journey in their section.</a:t>
            </a:r>
          </a:p>
          <a:p>
            <a:pPr marL="914400" indent="-914400" fontAlgn="auto">
              <a:spcBef>
                <a:spcPts val="0"/>
              </a:spcBef>
              <a:spcAft>
                <a:spcPts val="1800"/>
              </a:spcAft>
              <a:tabLst>
                <a:tab pos="457200" algn="l"/>
              </a:tabLst>
              <a:defRPr/>
            </a:pPr>
            <a:r>
              <a:rPr lang="en-US" sz="2400" dirty="0" smtClean="0"/>
              <a:t>	Each ELL uses the sentence frame to write 3 sentences that could be used to introduce their readers’ theater.</a:t>
            </a:r>
          </a:p>
          <a:p>
            <a:pPr marL="914400" indent="-914400" fontAlgn="auto">
              <a:spcBef>
                <a:spcPts val="0"/>
              </a:spcBef>
              <a:spcAft>
                <a:spcPts val="1800"/>
              </a:spcAft>
              <a:tabLst>
                <a:tab pos="457200" algn="l"/>
              </a:tabLst>
              <a:defRPr/>
            </a:pPr>
            <a:r>
              <a:rPr lang="en-US" sz="2400" dirty="0" smtClean="0"/>
              <a:t>	</a:t>
            </a:r>
            <a:r>
              <a:rPr lang="en-US" sz="2400" dirty="0" err="1" smtClean="0"/>
              <a:t>ELLs</a:t>
            </a:r>
            <a:r>
              <a:rPr lang="en-US" sz="2400" dirty="0" smtClean="0"/>
              <a:t> return to their original groups with their introduction sentences. Each group chooses one of the sentences to introduce their readers’ theater. </a:t>
            </a:r>
          </a:p>
          <a:p>
            <a:pPr marL="914400" indent="-914400" fontAlgn="auto">
              <a:spcBef>
                <a:spcPts val="0"/>
              </a:spcBef>
              <a:spcAft>
                <a:spcPts val="600"/>
              </a:spcAft>
              <a:tabLst>
                <a:tab pos="457200" algn="l"/>
              </a:tabLst>
              <a:defRPr/>
            </a:pPr>
            <a:r>
              <a:rPr lang="en-US" sz="2400" dirty="0" smtClean="0">
                <a:latin typeface="+mn-lt"/>
              </a:rPr>
              <a:t>	</a:t>
            </a:r>
            <a:r>
              <a:rPr lang="en-US" sz="2400" dirty="0" smtClean="0"/>
              <a:t>Groups practice and present their readers’ theater.</a:t>
            </a:r>
            <a:r>
              <a:rPr lang="en-US" sz="2400" dirty="0" smtClean="0">
                <a:latin typeface="+mn-lt"/>
              </a:rPr>
              <a:t> </a:t>
            </a:r>
          </a:p>
        </p:txBody>
      </p:sp>
      <p:sp>
        <p:nvSpPr>
          <p:cNvPr id="9"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Tree>
    <p:extLst>
      <p:ext uri="{BB962C8B-B14F-4D97-AF65-F5344CB8AC3E}">
        <p14:creationId xmlns:p14="http://schemas.microsoft.com/office/powerpoint/2010/main" val="4188225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extBox 6"/>
          <p:cNvSpPr txBox="1"/>
          <p:nvPr/>
        </p:nvSpPr>
        <p:spPr>
          <a:xfrm>
            <a:off x="457200" y="685800"/>
            <a:ext cx="7924800" cy="5216813"/>
          </a:xfrm>
          <a:prstGeom prst="rect">
            <a:avLst/>
          </a:prstGeom>
          <a:noFill/>
        </p:spPr>
        <p:txBody>
          <a:bodyPr wrap="square">
            <a:spAutoFit/>
          </a:bodyPr>
          <a:lstStyle/>
          <a:p>
            <a:pPr marL="914400" indent="-914400" fontAlgn="auto">
              <a:spcBef>
                <a:spcPts val="0"/>
              </a:spcBef>
              <a:spcAft>
                <a:spcPts val="0"/>
              </a:spcAft>
              <a:tabLst>
                <a:tab pos="457200" algn="l"/>
              </a:tabLst>
              <a:defRPr/>
            </a:pPr>
            <a:r>
              <a:rPr lang="en-US" sz="2400" dirty="0" smtClean="0">
                <a:latin typeface="+mn-lt"/>
              </a:rPr>
              <a:t>Fourth </a:t>
            </a:r>
            <a:r>
              <a:rPr lang="en-US" sz="2400" dirty="0" smtClean="0"/>
              <a:t>g</a:t>
            </a:r>
            <a:r>
              <a:rPr lang="en-US" sz="2400" dirty="0" smtClean="0">
                <a:latin typeface="+mn-lt"/>
              </a:rPr>
              <a:t>rade unit: Lewis and Clark</a:t>
            </a:r>
            <a:endParaRPr lang="en-US" sz="2400" dirty="0">
              <a:latin typeface="+mn-lt"/>
            </a:endParaRPr>
          </a:p>
          <a:p>
            <a:pPr marL="914400" indent="-914400" fontAlgn="auto">
              <a:spcBef>
                <a:spcPts val="0"/>
              </a:spcBef>
              <a:spcAft>
                <a:spcPts val="1200"/>
              </a:spcAft>
              <a:tabLst>
                <a:tab pos="457200" algn="l"/>
              </a:tabLst>
              <a:defRPr/>
            </a:pPr>
            <a:r>
              <a:rPr lang="en-US" sz="2400" u="sng" dirty="0" smtClean="0">
                <a:latin typeface="+mn-lt"/>
              </a:rPr>
              <a:t>Lesson with Contextualized </a:t>
            </a:r>
            <a:r>
              <a:rPr lang="en-US" sz="2400" u="sng" dirty="0" err="1" smtClean="0">
                <a:latin typeface="+mn-lt"/>
              </a:rPr>
              <a:t>ELD</a:t>
            </a:r>
            <a:r>
              <a:rPr lang="en-US" sz="2400" u="sng" dirty="0" smtClean="0">
                <a:latin typeface="+mn-lt"/>
              </a:rPr>
              <a:t>: </a:t>
            </a:r>
          </a:p>
          <a:p>
            <a:pPr marL="914400" indent="-914400" fontAlgn="auto">
              <a:spcBef>
                <a:spcPts val="0"/>
              </a:spcBef>
              <a:spcAft>
                <a:spcPts val="600"/>
              </a:spcAft>
              <a:tabLst>
                <a:tab pos="457200" algn="l"/>
              </a:tabLst>
              <a:defRPr/>
            </a:pPr>
            <a:r>
              <a:rPr lang="en-US" sz="2400" dirty="0" smtClean="0">
                <a:latin typeface="+mn-lt"/>
              </a:rPr>
              <a:t>	 </a:t>
            </a:r>
          </a:p>
          <a:p>
            <a:pPr marL="914400" indent="-914400" fontAlgn="auto">
              <a:spcBef>
                <a:spcPts val="0"/>
              </a:spcBef>
              <a:spcAft>
                <a:spcPts val="600"/>
              </a:spcAft>
              <a:tabLst>
                <a:tab pos="457200" algn="l"/>
              </a:tabLst>
              <a:defRPr/>
            </a:pPr>
            <a:r>
              <a:rPr lang="en-US" sz="2400" dirty="0" smtClean="0"/>
              <a:t>Challenges:</a:t>
            </a:r>
          </a:p>
          <a:p>
            <a:pPr marL="914400" indent="-914400" fontAlgn="auto">
              <a:spcBef>
                <a:spcPts val="0"/>
              </a:spcBef>
              <a:spcAft>
                <a:spcPts val="600"/>
              </a:spcAft>
              <a:tabLst>
                <a:tab pos="457200" algn="l"/>
              </a:tabLst>
              <a:defRPr/>
            </a:pPr>
            <a:r>
              <a:rPr lang="en-US" sz="2400" dirty="0" smtClean="0">
                <a:latin typeface="+mn-lt"/>
              </a:rPr>
              <a:t>	Keeping students focused and on-task.</a:t>
            </a:r>
          </a:p>
          <a:p>
            <a:pPr marL="914400" indent="-914400" fontAlgn="auto">
              <a:spcBef>
                <a:spcPts val="0"/>
              </a:spcBef>
              <a:spcAft>
                <a:spcPts val="600"/>
              </a:spcAft>
              <a:tabLst>
                <a:tab pos="457200" algn="l"/>
              </a:tabLst>
              <a:defRPr/>
            </a:pPr>
            <a:r>
              <a:rPr lang="en-US" sz="2400" dirty="0" smtClean="0"/>
              <a:t>	Students will try to make silly sentences.</a:t>
            </a:r>
          </a:p>
          <a:p>
            <a:pPr marL="914400" indent="-914400" fontAlgn="auto">
              <a:spcBef>
                <a:spcPts val="0"/>
              </a:spcBef>
              <a:spcAft>
                <a:spcPts val="600"/>
              </a:spcAft>
              <a:tabLst>
                <a:tab pos="457200" algn="l"/>
              </a:tabLst>
              <a:defRPr/>
            </a:pPr>
            <a:endParaRPr lang="en-US" sz="2400" dirty="0" smtClean="0">
              <a:latin typeface="+mn-lt"/>
            </a:endParaRPr>
          </a:p>
          <a:p>
            <a:pPr marL="914400" indent="-914400" fontAlgn="auto">
              <a:spcBef>
                <a:spcPts val="0"/>
              </a:spcBef>
              <a:spcAft>
                <a:spcPts val="600"/>
              </a:spcAft>
              <a:tabLst>
                <a:tab pos="457200" algn="l"/>
              </a:tabLst>
              <a:defRPr/>
            </a:pPr>
            <a:r>
              <a:rPr lang="en-US" sz="2400" dirty="0" smtClean="0"/>
              <a:t>(</a:t>
            </a:r>
            <a:r>
              <a:rPr lang="en-US" sz="2400" b="1" dirty="0" smtClean="0">
                <a:solidFill>
                  <a:srgbClr val="FF0000"/>
                </a:solidFill>
              </a:rPr>
              <a:t>adjective</a:t>
            </a:r>
            <a:r>
              <a:rPr lang="en-US" sz="2400" dirty="0" smtClean="0"/>
              <a:t>) and (</a:t>
            </a:r>
            <a:r>
              <a:rPr lang="en-US" sz="2400" b="1" dirty="0" smtClean="0">
                <a:solidFill>
                  <a:srgbClr val="FF0000"/>
                </a:solidFill>
              </a:rPr>
              <a:t>adjective</a:t>
            </a:r>
            <a:r>
              <a:rPr lang="en-US" sz="2400" dirty="0" smtClean="0"/>
              <a:t>) Lewis and Clark are (</a:t>
            </a:r>
            <a:r>
              <a:rPr lang="en-US" sz="2400" b="1" dirty="0" err="1" smtClean="0">
                <a:solidFill>
                  <a:srgbClr val="00B050"/>
                </a:solidFill>
              </a:rPr>
              <a:t>ing</a:t>
            </a:r>
            <a:r>
              <a:rPr lang="en-US" sz="2400" b="1" dirty="0" smtClean="0">
                <a:solidFill>
                  <a:srgbClr val="00B050"/>
                </a:solidFill>
              </a:rPr>
              <a:t>-verb</a:t>
            </a:r>
            <a:r>
              <a:rPr lang="en-US" sz="2400" dirty="0" smtClean="0"/>
              <a:t>) (</a:t>
            </a:r>
            <a:r>
              <a:rPr lang="en-US" sz="2400" b="1" dirty="0" smtClean="0">
                <a:solidFill>
                  <a:srgbClr val="0070C0"/>
                </a:solidFill>
              </a:rPr>
              <a:t>adverb</a:t>
            </a:r>
            <a:r>
              <a:rPr lang="en-US" sz="2400" dirty="0" smtClean="0"/>
              <a:t>) (</a:t>
            </a:r>
            <a:r>
              <a:rPr lang="en-US" sz="2400" b="1" dirty="0" smtClean="0">
                <a:solidFill>
                  <a:srgbClr val="0070C0"/>
                </a:solidFill>
              </a:rPr>
              <a:t>prepositional phrase</a:t>
            </a:r>
            <a:r>
              <a:rPr lang="en-US" sz="2400" dirty="0" smtClean="0"/>
              <a:t>).</a:t>
            </a:r>
          </a:p>
          <a:p>
            <a:pPr marL="914400" indent="-914400" fontAlgn="auto">
              <a:spcBef>
                <a:spcPts val="0"/>
              </a:spcBef>
              <a:spcAft>
                <a:spcPts val="600"/>
              </a:spcAft>
              <a:tabLst>
                <a:tab pos="457200" algn="l"/>
              </a:tabLst>
              <a:defRPr/>
            </a:pPr>
            <a:endParaRPr lang="en-US" sz="2400" dirty="0" smtClean="0">
              <a:latin typeface="+mn-lt"/>
            </a:endParaRPr>
          </a:p>
          <a:p>
            <a:pPr marL="914400" indent="-914400" fontAlgn="auto">
              <a:spcBef>
                <a:spcPts val="0"/>
              </a:spcBef>
              <a:spcAft>
                <a:spcPts val="600"/>
              </a:spcAft>
              <a:tabLst>
                <a:tab pos="457200" algn="l"/>
              </a:tabLst>
              <a:defRPr/>
            </a:pPr>
            <a:r>
              <a:rPr lang="en-US" sz="2400" b="1" dirty="0" smtClean="0">
                <a:solidFill>
                  <a:srgbClr val="FF0000"/>
                </a:solidFill>
              </a:rPr>
              <a:t>         Tired</a:t>
            </a:r>
            <a:r>
              <a:rPr lang="en-US" sz="2400" dirty="0" smtClean="0"/>
              <a:t>  and  </a:t>
            </a:r>
            <a:r>
              <a:rPr lang="en-US" sz="2400" b="1" dirty="0" smtClean="0">
                <a:solidFill>
                  <a:srgbClr val="FF0000"/>
                </a:solidFill>
              </a:rPr>
              <a:t>stinky</a:t>
            </a:r>
            <a:r>
              <a:rPr lang="en-US" sz="2400" dirty="0" smtClean="0"/>
              <a:t>  Lewis  and  Clark  are  </a:t>
            </a:r>
            <a:r>
              <a:rPr lang="en-US" sz="2400" b="1" dirty="0" smtClean="0">
                <a:solidFill>
                  <a:srgbClr val="00B050"/>
                </a:solidFill>
              </a:rPr>
              <a:t>sticking</a:t>
            </a:r>
            <a:r>
              <a:rPr lang="en-US" sz="2400" dirty="0" smtClean="0"/>
              <a:t>     </a:t>
            </a:r>
            <a:r>
              <a:rPr lang="en-US" sz="2400" b="1" dirty="0" smtClean="0">
                <a:solidFill>
                  <a:srgbClr val="0070C0"/>
                </a:solidFill>
              </a:rPr>
              <a:t>deeply</a:t>
            </a:r>
            <a:r>
              <a:rPr lang="en-US" sz="2400" dirty="0" smtClean="0"/>
              <a:t> their fingers </a:t>
            </a:r>
            <a:r>
              <a:rPr lang="en-US" sz="2400" b="1" dirty="0" smtClean="0">
                <a:solidFill>
                  <a:srgbClr val="0070C0"/>
                </a:solidFill>
              </a:rPr>
              <a:t>up their noses</a:t>
            </a:r>
            <a:r>
              <a:rPr lang="en-US" sz="2400" dirty="0" smtClean="0"/>
              <a:t>. </a:t>
            </a:r>
            <a:endParaRPr lang="en-US" sz="2400" dirty="0" smtClean="0">
              <a:latin typeface="+mn-lt"/>
            </a:endParaRPr>
          </a:p>
        </p:txBody>
      </p:sp>
      <p:sp>
        <p:nvSpPr>
          <p:cNvPr id="9"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Tree>
    <p:extLst>
      <p:ext uri="{BB962C8B-B14F-4D97-AF65-F5344CB8AC3E}">
        <p14:creationId xmlns:p14="http://schemas.microsoft.com/office/powerpoint/2010/main" val="261750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153400" y="0"/>
            <a:ext cx="1020763" cy="6858000"/>
            <a:chOff x="7891160" y="-176561"/>
            <a:chExt cx="1020335" cy="6858000"/>
          </a:xfrm>
        </p:grpSpPr>
        <p:pic>
          <p:nvPicPr>
            <p:cNvPr id="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4" name="Rectangle 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TextBox 6"/>
          <p:cNvSpPr txBox="1"/>
          <p:nvPr/>
        </p:nvSpPr>
        <p:spPr>
          <a:xfrm>
            <a:off x="457200" y="914400"/>
            <a:ext cx="7924800" cy="5093702"/>
          </a:xfrm>
          <a:prstGeom prst="rect">
            <a:avLst/>
          </a:prstGeom>
          <a:noFill/>
        </p:spPr>
        <p:txBody>
          <a:bodyPr wrap="square">
            <a:spAutoFit/>
          </a:bodyPr>
          <a:lstStyle/>
          <a:p>
            <a:pPr marL="914400" indent="-914400" fontAlgn="auto">
              <a:spcBef>
                <a:spcPts val="0"/>
              </a:spcBef>
              <a:spcAft>
                <a:spcPts val="600"/>
              </a:spcAft>
              <a:tabLst>
                <a:tab pos="457200" algn="l"/>
              </a:tabLst>
              <a:defRPr/>
            </a:pPr>
            <a:r>
              <a:rPr lang="en-US" dirty="0" smtClean="0"/>
              <a:t>1. In this lesson, what did the </a:t>
            </a:r>
            <a:r>
              <a:rPr lang="en-US" dirty="0" err="1" smtClean="0"/>
              <a:t>ELLs</a:t>
            </a:r>
            <a:r>
              <a:rPr lang="en-US" dirty="0" smtClean="0"/>
              <a:t> DO with language (what function(s) did they practice explicitly)?</a:t>
            </a:r>
          </a:p>
          <a:p>
            <a:pPr marL="914400" indent="-914400" fontAlgn="auto">
              <a:spcBef>
                <a:spcPts val="0"/>
              </a:spcBef>
              <a:spcAft>
                <a:spcPts val="600"/>
              </a:spcAft>
              <a:tabLst>
                <a:tab pos="457200" algn="l"/>
              </a:tabLst>
              <a:defRPr/>
            </a:pPr>
            <a:endParaRPr lang="en-US" dirty="0" smtClean="0"/>
          </a:p>
          <a:p>
            <a:pPr marL="914400" indent="-914400" fontAlgn="auto">
              <a:spcBef>
                <a:spcPts val="0"/>
              </a:spcBef>
              <a:spcAft>
                <a:spcPts val="600"/>
              </a:spcAft>
              <a:tabLst>
                <a:tab pos="457200" algn="l"/>
              </a:tabLst>
              <a:defRPr/>
            </a:pPr>
            <a:r>
              <a:rPr lang="en-US" dirty="0" smtClean="0"/>
              <a:t>2. Examine your 10 ELP standards, which ones are met in this lesson?</a:t>
            </a:r>
            <a:endParaRPr lang="en-US" dirty="0" smtClean="0">
              <a:latin typeface="+mn-lt"/>
            </a:endParaRPr>
          </a:p>
          <a:p>
            <a:pPr marL="914400" indent="-914400" fontAlgn="auto">
              <a:spcBef>
                <a:spcPts val="0"/>
              </a:spcBef>
              <a:spcAft>
                <a:spcPts val="600"/>
              </a:spcAft>
              <a:tabLst>
                <a:tab pos="457200" algn="l"/>
              </a:tabLst>
              <a:defRPr/>
            </a:pPr>
            <a:endParaRPr lang="en-US" dirty="0" smtClean="0">
              <a:latin typeface="+mn-lt"/>
            </a:endParaRPr>
          </a:p>
          <a:p>
            <a:pPr marL="914400" indent="-914400" fontAlgn="auto">
              <a:spcBef>
                <a:spcPts val="0"/>
              </a:spcBef>
              <a:spcAft>
                <a:spcPts val="600"/>
              </a:spcAft>
              <a:tabLst>
                <a:tab pos="457200" algn="l"/>
              </a:tabLst>
              <a:defRPr/>
            </a:pPr>
            <a:r>
              <a:rPr lang="en-US" dirty="0" smtClean="0"/>
              <a:t>3. In your </a:t>
            </a:r>
            <a:r>
              <a:rPr lang="en-US" dirty="0" err="1" smtClean="0"/>
              <a:t>Azar</a:t>
            </a:r>
            <a:r>
              <a:rPr lang="en-US" dirty="0" smtClean="0"/>
              <a:t> book, find and review “present progressive”.</a:t>
            </a:r>
          </a:p>
          <a:p>
            <a:pPr marL="914400" indent="-914400" fontAlgn="auto">
              <a:spcBef>
                <a:spcPts val="0"/>
              </a:spcBef>
              <a:spcAft>
                <a:spcPts val="600"/>
              </a:spcAft>
              <a:tabLst>
                <a:tab pos="457200" algn="l"/>
              </a:tabLst>
              <a:defRPr/>
            </a:pPr>
            <a:endParaRPr lang="en-US" dirty="0" smtClean="0"/>
          </a:p>
          <a:p>
            <a:pPr marL="914400" indent="-914400" fontAlgn="auto">
              <a:spcBef>
                <a:spcPts val="0"/>
              </a:spcBef>
              <a:spcAft>
                <a:spcPts val="600"/>
              </a:spcAft>
              <a:tabLst>
                <a:tab pos="457200" algn="l"/>
              </a:tabLst>
              <a:defRPr/>
            </a:pPr>
            <a:r>
              <a:rPr lang="en-US" dirty="0" smtClean="0"/>
              <a:t>4. Consider the sentence frame from the lesson:</a:t>
            </a:r>
            <a:endParaRPr lang="en-US" dirty="0" smtClean="0">
              <a:latin typeface="+mn-lt"/>
            </a:endParaRPr>
          </a:p>
          <a:p>
            <a:pPr marL="914400" indent="-914400" fontAlgn="auto">
              <a:spcBef>
                <a:spcPts val="0"/>
              </a:spcBef>
              <a:spcAft>
                <a:spcPts val="600"/>
              </a:spcAft>
              <a:tabLst>
                <a:tab pos="457200" algn="l"/>
              </a:tabLst>
              <a:defRPr/>
            </a:pPr>
            <a:r>
              <a:rPr lang="en-US" dirty="0" smtClean="0"/>
              <a:t>	(</a:t>
            </a:r>
            <a:r>
              <a:rPr lang="en-US" b="1" dirty="0" smtClean="0">
                <a:solidFill>
                  <a:srgbClr val="FF0000"/>
                </a:solidFill>
              </a:rPr>
              <a:t>adjective</a:t>
            </a:r>
            <a:r>
              <a:rPr lang="en-US" dirty="0" smtClean="0"/>
              <a:t>) and (</a:t>
            </a:r>
            <a:r>
              <a:rPr lang="en-US" b="1" dirty="0" smtClean="0">
                <a:solidFill>
                  <a:srgbClr val="FF0000"/>
                </a:solidFill>
              </a:rPr>
              <a:t>adjective</a:t>
            </a:r>
            <a:r>
              <a:rPr lang="en-US" dirty="0" smtClean="0"/>
              <a:t>) Lewis and Clark are (</a:t>
            </a:r>
            <a:r>
              <a:rPr lang="en-US" b="1" dirty="0" err="1" smtClean="0">
                <a:solidFill>
                  <a:srgbClr val="00B050"/>
                </a:solidFill>
              </a:rPr>
              <a:t>ing</a:t>
            </a:r>
            <a:r>
              <a:rPr lang="en-US" b="1" dirty="0" smtClean="0">
                <a:solidFill>
                  <a:srgbClr val="00B050"/>
                </a:solidFill>
              </a:rPr>
              <a:t>-verb</a:t>
            </a:r>
            <a:r>
              <a:rPr lang="en-US" dirty="0" smtClean="0"/>
              <a:t>) (</a:t>
            </a:r>
            <a:r>
              <a:rPr lang="en-US" b="1" dirty="0" smtClean="0">
                <a:solidFill>
                  <a:srgbClr val="0070C0"/>
                </a:solidFill>
              </a:rPr>
              <a:t>adverb</a:t>
            </a:r>
            <a:r>
              <a:rPr lang="en-US" dirty="0" smtClean="0"/>
              <a:t>) (</a:t>
            </a:r>
            <a:r>
              <a:rPr lang="en-US" b="1" dirty="0" smtClean="0">
                <a:solidFill>
                  <a:srgbClr val="0070C0"/>
                </a:solidFill>
              </a:rPr>
              <a:t>prepositional phrase</a:t>
            </a:r>
            <a:r>
              <a:rPr lang="en-US" dirty="0" smtClean="0"/>
              <a:t>).</a:t>
            </a:r>
          </a:p>
          <a:p>
            <a:pPr marL="914400" indent="-914400" fontAlgn="auto">
              <a:spcBef>
                <a:spcPts val="0"/>
              </a:spcBef>
              <a:spcAft>
                <a:spcPts val="600"/>
              </a:spcAft>
              <a:tabLst>
                <a:tab pos="457200" algn="l"/>
              </a:tabLst>
              <a:defRPr/>
            </a:pPr>
            <a:endParaRPr lang="en-US" dirty="0" smtClean="0"/>
          </a:p>
          <a:p>
            <a:pPr marL="914400" indent="-914400" fontAlgn="auto">
              <a:spcBef>
                <a:spcPts val="0"/>
              </a:spcBef>
              <a:spcAft>
                <a:spcPts val="600"/>
              </a:spcAft>
              <a:tabLst>
                <a:tab pos="457200" algn="l"/>
              </a:tabLst>
              <a:defRPr/>
            </a:pPr>
            <a:r>
              <a:rPr lang="en-US" dirty="0" smtClean="0"/>
              <a:t>5. Was this an appropriate </a:t>
            </a:r>
            <a:r>
              <a:rPr lang="en-US" dirty="0" err="1" smtClean="0"/>
              <a:t>ELD</a:t>
            </a:r>
            <a:r>
              <a:rPr lang="en-US" dirty="0" smtClean="0"/>
              <a:t> lesson for the early intermediate and 3 intermediate </a:t>
            </a:r>
            <a:r>
              <a:rPr lang="en-US" dirty="0" err="1" smtClean="0"/>
              <a:t>ELLs</a:t>
            </a:r>
            <a:r>
              <a:rPr lang="en-US" dirty="0" smtClean="0"/>
              <a:t> in this class?</a:t>
            </a:r>
          </a:p>
          <a:p>
            <a:pPr marL="914400" indent="-914400" fontAlgn="auto">
              <a:spcBef>
                <a:spcPts val="0"/>
              </a:spcBef>
              <a:spcAft>
                <a:spcPts val="600"/>
              </a:spcAft>
              <a:tabLst>
                <a:tab pos="457200" algn="l"/>
              </a:tabLst>
              <a:defRPr/>
            </a:pPr>
            <a:endParaRPr lang="en-US" dirty="0" smtClean="0"/>
          </a:p>
          <a:p>
            <a:pPr marL="914400" indent="-914400" fontAlgn="auto">
              <a:spcBef>
                <a:spcPts val="0"/>
              </a:spcBef>
              <a:spcAft>
                <a:spcPts val="600"/>
              </a:spcAft>
              <a:tabLst>
                <a:tab pos="457200" algn="l"/>
              </a:tabLst>
              <a:defRPr/>
            </a:pPr>
            <a:r>
              <a:rPr lang="en-US" dirty="0" smtClean="0"/>
              <a:t>6. What other positive ELL strategies were used in the lesson?</a:t>
            </a:r>
          </a:p>
        </p:txBody>
      </p:sp>
      <p:sp>
        <p:nvSpPr>
          <p:cNvPr id="8" name="TextBox 23"/>
          <p:cNvSpPr txBox="1">
            <a:spLocks noChangeArrowheads="1"/>
          </p:cNvSpPr>
          <p:nvPr/>
        </p:nvSpPr>
        <p:spPr bwMode="auto">
          <a:xfrm>
            <a:off x="76200" y="0"/>
            <a:ext cx="8229600" cy="584775"/>
          </a:xfrm>
          <a:prstGeom prst="rect">
            <a:avLst/>
          </a:prstGeom>
          <a:noFill/>
          <a:ln w="9525">
            <a:noFill/>
            <a:miter lim="800000"/>
            <a:headEnd/>
            <a:tailEnd/>
          </a:ln>
        </p:spPr>
        <p:txBody>
          <a:bodyPr>
            <a:spAutoFit/>
          </a:bodyPr>
          <a:lstStyle/>
          <a:p>
            <a:r>
              <a:rPr lang="en-US" sz="3200" dirty="0" smtClean="0">
                <a:latin typeface="Calibri" pitchFamily="34" charset="0"/>
              </a:rPr>
              <a:t>Example of Contextualized </a:t>
            </a:r>
            <a:r>
              <a:rPr lang="en-US" sz="3200" dirty="0" err="1" smtClean="0">
                <a:latin typeface="Calibri" pitchFamily="34" charset="0"/>
              </a:rPr>
              <a:t>ELD</a:t>
            </a:r>
            <a:endParaRPr lang="en-US" sz="3200" dirty="0">
              <a:latin typeface="Calibri" pitchFamily="34" charset="0"/>
            </a:endParaRPr>
          </a:p>
        </p:txBody>
      </p:sp>
    </p:spTree>
    <p:extLst>
      <p:ext uri="{BB962C8B-B14F-4D97-AF65-F5344CB8AC3E}">
        <p14:creationId xmlns:p14="http://schemas.microsoft.com/office/powerpoint/2010/main" val="251522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8153400" y="0"/>
            <a:ext cx="1020763" cy="6858000"/>
            <a:chOff x="7891160" y="-176561"/>
            <a:chExt cx="1020335" cy="6858000"/>
          </a:xfrm>
        </p:grpSpPr>
        <p:pic>
          <p:nvPicPr>
            <p:cNvPr id="11" name="Picture 10"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2" name="Rectangle 11"/>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TextBox 9"/>
          <p:cNvSpPr txBox="1"/>
          <p:nvPr/>
        </p:nvSpPr>
        <p:spPr>
          <a:xfrm>
            <a:off x="76200" y="24825"/>
            <a:ext cx="8229600"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smtClean="0"/>
              <a:t>Steps in Lesson Plan Creation</a:t>
            </a:r>
            <a:endParaRPr lang="en-US" sz="3200" dirty="0"/>
          </a:p>
        </p:txBody>
      </p:sp>
      <p:sp>
        <p:nvSpPr>
          <p:cNvPr id="13" name="TextBox 12"/>
          <p:cNvSpPr txBox="1"/>
          <p:nvPr/>
        </p:nvSpPr>
        <p:spPr>
          <a:xfrm>
            <a:off x="533400" y="610136"/>
            <a:ext cx="7696200" cy="6247864"/>
          </a:xfrm>
          <a:prstGeom prst="rect">
            <a:avLst/>
          </a:prstGeom>
          <a:noFill/>
        </p:spPr>
        <p:txBody>
          <a:bodyPr wrap="square" rtlCol="0">
            <a:spAutoFit/>
          </a:bodyPr>
          <a:lstStyle/>
          <a:p>
            <a:pPr marL="457200" indent="-457200">
              <a:spcAft>
                <a:spcPts val="1200"/>
              </a:spcAft>
              <a:tabLst>
                <a:tab pos="233363" algn="l"/>
              </a:tabLst>
            </a:pPr>
            <a:r>
              <a:rPr lang="en-US" sz="2200" dirty="0" smtClean="0"/>
              <a:t>1. Considering the theme of the unit, the materials, and the needs of your students, choose  the function(s) for the unit: What will students DO with language?</a:t>
            </a:r>
          </a:p>
          <a:p>
            <a:pPr marL="457200" indent="-457200">
              <a:spcAft>
                <a:spcPts val="1200"/>
              </a:spcAft>
              <a:tabLst>
                <a:tab pos="233363" algn="l"/>
              </a:tabLst>
            </a:pPr>
            <a:r>
              <a:rPr lang="en-US" sz="2200" dirty="0" smtClean="0"/>
              <a:t>2. Considering the level of your students—determine which forms they will need to be taught in order to accomplish the work.</a:t>
            </a:r>
          </a:p>
          <a:p>
            <a:pPr marL="457200" indent="-457200">
              <a:spcAft>
                <a:spcPts val="1200"/>
              </a:spcAft>
              <a:tabLst>
                <a:tab pos="233363" algn="l"/>
              </a:tabLst>
            </a:pPr>
            <a:r>
              <a:rPr lang="en-US" sz="2200" dirty="0" smtClean="0"/>
              <a:t>3. Add each function and form to your personal curriculum map.</a:t>
            </a:r>
          </a:p>
          <a:p>
            <a:pPr marL="457200" indent="-457200">
              <a:spcAft>
                <a:spcPts val="1200"/>
              </a:spcAft>
              <a:tabLst>
                <a:tab pos="233363" algn="l"/>
              </a:tabLst>
            </a:pPr>
            <a:r>
              <a:rPr lang="en-US" sz="2200" dirty="0" smtClean="0"/>
              <a:t>4. Examine your materials to see if the forms are present in them or if you will need to teach them directly.</a:t>
            </a:r>
          </a:p>
          <a:p>
            <a:pPr marL="457200" indent="-457200">
              <a:spcAft>
                <a:spcPts val="1200"/>
              </a:spcAft>
              <a:tabLst>
                <a:tab pos="233363" algn="l"/>
              </a:tabLst>
            </a:pPr>
            <a:r>
              <a:rPr lang="en-US" sz="2200" dirty="0" smtClean="0"/>
              <a:t>5. Fill out Function/Form Analysis Chart</a:t>
            </a:r>
          </a:p>
          <a:p>
            <a:pPr marL="457200" indent="-457200">
              <a:tabLst>
                <a:tab pos="233363" algn="l"/>
              </a:tabLst>
            </a:pPr>
            <a:r>
              <a:rPr lang="en-US" sz="2200" dirty="0" smtClean="0"/>
              <a:t>6. What tasks will the students do? (30 min)</a:t>
            </a:r>
          </a:p>
          <a:p>
            <a:pPr marL="457200" indent="-457200">
              <a:spcAft>
                <a:spcPts val="1200"/>
              </a:spcAft>
              <a:tabLst>
                <a:tab pos="233363" algn="l"/>
              </a:tabLst>
            </a:pPr>
            <a:r>
              <a:rPr lang="en-US" sz="2200" dirty="0" smtClean="0"/>
              <a:t>	(Receptive, Interactive, Productive)</a:t>
            </a:r>
          </a:p>
          <a:p>
            <a:pPr lvl="1" indent="-457200">
              <a:tabLst>
                <a:tab pos="233363" algn="l"/>
                <a:tab pos="914400" algn="l"/>
                <a:tab pos="1371600" algn="l"/>
              </a:tabLst>
            </a:pPr>
            <a:r>
              <a:rPr lang="en-US" sz="2200" dirty="0" smtClean="0"/>
              <a:t>		Teacher modeling</a:t>
            </a:r>
          </a:p>
          <a:p>
            <a:pPr lvl="1" indent="-457200">
              <a:tabLst>
                <a:tab pos="233363" algn="l"/>
                <a:tab pos="914400" algn="l"/>
                <a:tab pos="1371600" algn="l"/>
              </a:tabLst>
            </a:pPr>
            <a:r>
              <a:rPr lang="en-US" sz="2200" dirty="0" smtClean="0"/>
              <a:t>			Group or </a:t>
            </a:r>
            <a:r>
              <a:rPr lang="en-US" sz="2200" dirty="0" err="1" smtClean="0"/>
              <a:t>scaffolded</a:t>
            </a:r>
            <a:r>
              <a:rPr lang="en-US" sz="2200" dirty="0" smtClean="0"/>
              <a:t> practice</a:t>
            </a:r>
          </a:p>
          <a:p>
            <a:pPr lvl="1" indent="-457200">
              <a:spcAft>
                <a:spcPts val="1200"/>
              </a:spcAft>
              <a:tabLst>
                <a:tab pos="233363" algn="l"/>
                <a:tab pos="914400" algn="l"/>
                <a:tab pos="1371600" algn="l"/>
              </a:tabLst>
            </a:pPr>
            <a:r>
              <a:rPr lang="en-US" sz="2200" dirty="0" smtClean="0"/>
              <a:t>				Individual practice </a:t>
            </a:r>
          </a:p>
          <a:p>
            <a:pPr marL="457200" indent="-457200">
              <a:tabLst>
                <a:tab pos="233363" algn="l"/>
              </a:tabLst>
            </a:pPr>
            <a:r>
              <a:rPr lang="en-US" sz="2200" dirty="0" smtClean="0"/>
              <a:t>7. How will I assess students’ learning?</a:t>
            </a:r>
          </a:p>
        </p:txBody>
      </p:sp>
    </p:spTree>
    <p:extLst>
      <p:ext uri="{BB962C8B-B14F-4D97-AF65-F5344CB8AC3E}">
        <p14:creationId xmlns:p14="http://schemas.microsoft.com/office/powerpoint/2010/main" val="12298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7037" y="1166018"/>
            <a:ext cx="7726363" cy="4525963"/>
          </a:xfrm>
        </p:spPr>
        <p:txBody>
          <a:bodyPr>
            <a:normAutofit/>
          </a:bodyPr>
          <a:lstStyle/>
          <a:p>
            <a:r>
              <a:rPr lang="en-US" sz="2800" dirty="0" smtClean="0"/>
              <a:t>Do you want to take the class for credit?</a:t>
            </a:r>
          </a:p>
          <a:p>
            <a:endParaRPr lang="en-US" sz="2800" dirty="0" smtClean="0"/>
          </a:p>
          <a:p>
            <a:r>
              <a:rPr lang="en-US" sz="2800" dirty="0"/>
              <a:t>2</a:t>
            </a:r>
            <a:r>
              <a:rPr lang="en-US" sz="2800" dirty="0" smtClean="0"/>
              <a:t> graduate credits</a:t>
            </a:r>
          </a:p>
          <a:p>
            <a:endParaRPr lang="en-US" sz="2800" dirty="0" smtClean="0"/>
          </a:p>
          <a:p>
            <a:r>
              <a:rPr lang="en-US" sz="2800" dirty="0" smtClean="0"/>
              <a:t>Cost would usually be $50 per credit</a:t>
            </a:r>
          </a:p>
          <a:p>
            <a:pPr marL="0" indent="0">
              <a:buNone/>
            </a:pPr>
            <a:endParaRPr lang="en-US" sz="2800" dirty="0" smtClean="0"/>
          </a:p>
          <a:p>
            <a:r>
              <a:rPr lang="en-US" sz="2800" dirty="0" smtClean="0"/>
              <a:t>Ask us for a syllabus and course registration form.</a:t>
            </a:r>
            <a:endParaRPr lang="en-US" sz="2800" dirty="0"/>
          </a:p>
        </p:txBody>
      </p:sp>
      <p:sp>
        <p:nvSpPr>
          <p:cNvPr id="3" name="Title 2"/>
          <p:cNvSpPr>
            <a:spLocks noGrp="1"/>
          </p:cNvSpPr>
          <p:nvPr>
            <p:ph type="title"/>
          </p:nvPr>
        </p:nvSpPr>
        <p:spPr>
          <a:xfrm>
            <a:off x="152400" y="76200"/>
            <a:ext cx="8229600" cy="639762"/>
          </a:xfrm>
        </p:spPr>
        <p:txBody>
          <a:bodyPr>
            <a:normAutofit/>
          </a:bodyPr>
          <a:lstStyle/>
          <a:p>
            <a:pPr algn="l"/>
            <a:r>
              <a:rPr lang="en-US" sz="3200" dirty="0" smtClean="0"/>
              <a:t>Graduate Credit </a:t>
            </a:r>
            <a:endParaRPr lang="en-US" sz="3200" dirty="0"/>
          </a:p>
        </p:txBody>
      </p:sp>
      <p:grpSp>
        <p:nvGrpSpPr>
          <p:cNvPr id="4" name="Group 8"/>
          <p:cNvGrpSpPr>
            <a:grpSpLocks/>
          </p:cNvGrpSpPr>
          <p:nvPr/>
        </p:nvGrpSpPr>
        <p:grpSpPr bwMode="auto">
          <a:xfrm>
            <a:off x="8153400" y="0"/>
            <a:ext cx="1020763" cy="6858000"/>
            <a:chOff x="7891160" y="-176561"/>
            <a:chExt cx="1020335" cy="6858000"/>
          </a:xfrm>
        </p:grpSpPr>
        <p:pic>
          <p:nvPicPr>
            <p:cNvPr id="5" name="Picture 4" descr="C:\Users\Rob\AppData\Local\Microsoft\Windows\Temporary Internet Files\Content.IE5\FVXFMXHO\MP900439527[1].jpg"/>
            <p:cNvPicPr>
              <a:picLocks noChangeAspect="1" noChangeArrowheads="1"/>
            </p:cNvPicPr>
            <p:nvPr/>
          </p:nvPicPr>
          <p:blipFill rotWithShape="1">
            <a:blip r:embed="rId3" cstate="print">
              <a:extLst/>
            </a:blip>
            <a:srcRect l="44325"/>
            <a:stretch/>
          </p:blipFill>
          <p:spPr bwMode="auto">
            <a:xfrm>
              <a:off x="7891160" y="-176561"/>
              <a:ext cx="988740" cy="6852424"/>
            </a:xfrm>
            <a:prstGeom prst="rect">
              <a:avLst/>
            </a:prstGeom>
            <a:blipFill dpi="0" rotWithShape="1">
              <a:blip r:embed="rId4"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42551777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C:\Users\Rob\AppData\Local\Microsoft\Windows\Temporary Internet Files\Content.IE5\FVXFMXHO\MP900439527[1].jpg"/>
          <p:cNvPicPr>
            <a:picLocks noChangeAspect="1" noChangeArrowheads="1"/>
          </p:cNvPicPr>
          <p:nvPr/>
        </p:nvPicPr>
        <p:blipFill>
          <a:blip r:embed="rId2" cstate="print"/>
          <a:srcRect/>
          <a:stretch>
            <a:fillRect/>
          </a:stretch>
        </p:blipFill>
        <p:spPr bwMode="auto">
          <a:xfrm>
            <a:off x="8153400" y="6350"/>
            <a:ext cx="989013" cy="6851650"/>
          </a:xfrm>
          <a:prstGeom prst="rect">
            <a:avLst/>
          </a:prstGeom>
          <a:noFill/>
          <a:ln w="9525">
            <a:noFill/>
            <a:miter lim="800000"/>
            <a:headEnd/>
            <a:tailEnd/>
          </a:ln>
        </p:spPr>
      </p:pic>
      <p:sp>
        <p:nvSpPr>
          <p:cNvPr id="8" name="TextBox 7"/>
          <p:cNvSpPr txBox="1"/>
          <p:nvPr/>
        </p:nvSpPr>
        <p:spPr>
          <a:xfrm>
            <a:off x="465138" y="2057400"/>
            <a:ext cx="7612062" cy="2846933"/>
          </a:xfrm>
          <a:prstGeom prst="rect">
            <a:avLst/>
          </a:prstGeom>
          <a:noFill/>
        </p:spPr>
        <p:txBody>
          <a:bodyPr>
            <a:spAutoFit/>
          </a:bodyPr>
          <a:lstStyle/>
          <a:p>
            <a:pPr marL="744538" indent="-287338" fontAlgn="auto">
              <a:spcBef>
                <a:spcPts val="0"/>
              </a:spcBef>
              <a:spcAft>
                <a:spcPts val="1800"/>
              </a:spcAft>
              <a:defRPr/>
            </a:pPr>
            <a:r>
              <a:rPr lang="en-US" sz="2400" dirty="0" smtClean="0">
                <a:latin typeface="+mn-lt"/>
              </a:rPr>
              <a:t>Bring any teaching materials in which you want to include some explicit languag</a:t>
            </a:r>
            <a:r>
              <a:rPr lang="en-US" sz="2400" dirty="0" smtClean="0"/>
              <a:t>e teaching</a:t>
            </a:r>
          </a:p>
          <a:p>
            <a:pPr marL="744538" indent="-287338" fontAlgn="auto">
              <a:spcBef>
                <a:spcPts val="0"/>
              </a:spcBef>
              <a:spcAft>
                <a:spcPts val="1200"/>
              </a:spcAft>
              <a:defRPr/>
            </a:pPr>
            <a:r>
              <a:rPr lang="en-US" sz="2400" dirty="0" smtClean="0">
                <a:latin typeface="+mn-lt"/>
              </a:rPr>
              <a:t>Please read the Larsen-Freeman and Fillmore and Fillmore article downloadable from our website</a:t>
            </a:r>
            <a:r>
              <a:rPr lang="en-US" sz="2400" dirty="0" smtClean="0">
                <a:latin typeface="+mn-lt"/>
              </a:rPr>
              <a:t>:</a:t>
            </a:r>
          </a:p>
          <a:p>
            <a:pPr marL="744538" indent="-287338" algn="ctr" fontAlgn="auto">
              <a:spcBef>
                <a:spcPts val="0"/>
              </a:spcBef>
              <a:spcAft>
                <a:spcPts val="1200"/>
              </a:spcAft>
              <a:defRPr/>
            </a:pPr>
            <a:r>
              <a:rPr lang="en-US" sz="2400" dirty="0">
                <a:solidFill>
                  <a:srgbClr val="FF0000"/>
                </a:solidFill>
              </a:rPr>
              <a:t>http://dantas-whitney.weebly.com/</a:t>
            </a:r>
            <a:endParaRPr lang="en-US" sz="2400" dirty="0" smtClean="0">
              <a:solidFill>
                <a:srgbClr val="FF0000"/>
              </a:solidFill>
            </a:endParaRPr>
          </a:p>
          <a:p>
            <a:pPr marL="744538" indent="-287338" fontAlgn="auto">
              <a:spcBef>
                <a:spcPts val="0"/>
              </a:spcBef>
              <a:spcAft>
                <a:spcPts val="1200"/>
              </a:spcAft>
              <a:defRPr/>
            </a:pPr>
            <a:r>
              <a:rPr lang="en-US" sz="2400" dirty="0" smtClean="0"/>
              <a:t>	</a:t>
            </a:r>
            <a:endParaRPr lang="en-US" sz="2400" dirty="0">
              <a:latin typeface="+mn-lt"/>
            </a:endParaRPr>
          </a:p>
        </p:txBody>
      </p:sp>
      <p:sp>
        <p:nvSpPr>
          <p:cNvPr id="2" name="Title 1"/>
          <p:cNvSpPr>
            <a:spLocks noGrp="1"/>
          </p:cNvSpPr>
          <p:nvPr>
            <p:ph type="title"/>
          </p:nvPr>
        </p:nvSpPr>
        <p:spPr/>
        <p:txBody>
          <a:bodyPr/>
          <a:lstStyle/>
          <a:p>
            <a:r>
              <a:rPr lang="en-US" dirty="0" smtClean="0"/>
              <a:t>Looking Forward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1905000" cy="584775"/>
          </a:xfrm>
          <a:prstGeom prst="rect">
            <a:avLst/>
          </a:prstGeom>
          <a:noFill/>
        </p:spPr>
        <p:txBody>
          <a:bodyPr wrap="square" rtlCol="0">
            <a:spAutoFit/>
          </a:bodyPr>
          <a:lstStyle/>
          <a:p>
            <a:r>
              <a:rPr lang="en-US" sz="3200" dirty="0" smtClean="0"/>
              <a:t>Standards</a:t>
            </a:r>
            <a:endParaRPr lang="en-US" sz="3200" dirty="0"/>
          </a:p>
        </p:txBody>
      </p:sp>
      <p:sp>
        <p:nvSpPr>
          <p:cNvPr id="24" name="Rectangle 23"/>
          <p:cNvSpPr/>
          <p:nvPr/>
        </p:nvSpPr>
        <p:spPr>
          <a:xfrm>
            <a:off x="457200" y="990601"/>
            <a:ext cx="2468880" cy="4389120"/>
          </a:xfrm>
          <a:prstGeom prst="rect">
            <a:avLst/>
          </a:prstGeom>
          <a:solidFill>
            <a:srgbClr val="EF8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7981" y="1012034"/>
            <a:ext cx="1971964" cy="1015663"/>
          </a:xfrm>
          <a:prstGeom prst="rect">
            <a:avLst/>
          </a:prstGeom>
          <a:noFill/>
        </p:spPr>
        <p:txBody>
          <a:bodyPr wrap="square" rtlCol="0">
            <a:spAutoFit/>
          </a:bodyPr>
          <a:lstStyle/>
          <a:p>
            <a:r>
              <a:rPr lang="en-US" sz="2000" b="1" dirty="0" smtClean="0"/>
              <a:t>Math</a:t>
            </a:r>
          </a:p>
          <a:p>
            <a:endParaRPr lang="en-US" sz="2000" b="1" dirty="0"/>
          </a:p>
          <a:p>
            <a:r>
              <a:rPr lang="en-US" sz="2000" b="1" dirty="0" smtClean="0"/>
              <a:t>CCSS for math</a:t>
            </a:r>
            <a:endParaRPr lang="en-US" sz="2000" b="1" dirty="0"/>
          </a:p>
        </p:txBody>
      </p:sp>
      <p:sp>
        <p:nvSpPr>
          <p:cNvPr id="25" name="Rectangle 24"/>
          <p:cNvSpPr/>
          <p:nvPr/>
        </p:nvSpPr>
        <p:spPr>
          <a:xfrm>
            <a:off x="5588001" y="990600"/>
            <a:ext cx="2468880" cy="438912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574145" y="1013054"/>
            <a:ext cx="2223656" cy="1015663"/>
          </a:xfrm>
          <a:prstGeom prst="rect">
            <a:avLst/>
          </a:prstGeom>
          <a:noFill/>
        </p:spPr>
        <p:txBody>
          <a:bodyPr wrap="square" rtlCol="0">
            <a:spAutoFit/>
          </a:bodyPr>
          <a:lstStyle/>
          <a:p>
            <a:r>
              <a:rPr lang="en-US" sz="2000" b="1" dirty="0" smtClean="0"/>
              <a:t>Science</a:t>
            </a:r>
          </a:p>
          <a:p>
            <a:endParaRPr lang="en-US" sz="2000" b="1" dirty="0"/>
          </a:p>
          <a:p>
            <a:r>
              <a:rPr lang="en-US" sz="2000" b="1" dirty="0" smtClean="0"/>
              <a:t>NGSS for science</a:t>
            </a:r>
            <a:endParaRPr lang="en-US" sz="2000" b="1" dirty="0"/>
          </a:p>
        </p:txBody>
      </p:sp>
      <p:sp>
        <p:nvSpPr>
          <p:cNvPr id="26" name="Rectangle 25"/>
          <p:cNvSpPr/>
          <p:nvPr/>
        </p:nvSpPr>
        <p:spPr>
          <a:xfrm>
            <a:off x="3017428" y="990600"/>
            <a:ext cx="2468880" cy="438912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83345" y="1019598"/>
            <a:ext cx="2243883" cy="1015663"/>
          </a:xfrm>
          <a:prstGeom prst="rect">
            <a:avLst/>
          </a:prstGeom>
          <a:noFill/>
        </p:spPr>
        <p:txBody>
          <a:bodyPr wrap="square" rtlCol="0">
            <a:spAutoFit/>
          </a:bodyPr>
          <a:lstStyle/>
          <a:p>
            <a:r>
              <a:rPr lang="en-US" sz="2000" b="1" dirty="0" smtClean="0"/>
              <a:t>ELA</a:t>
            </a:r>
          </a:p>
          <a:p>
            <a:endParaRPr lang="en-US" sz="2000" b="1" dirty="0"/>
          </a:p>
          <a:p>
            <a:r>
              <a:rPr lang="en-US" sz="2000" b="1" dirty="0" smtClean="0"/>
              <a:t>CCSS for ELA</a:t>
            </a:r>
            <a:endParaRPr lang="en-US" sz="2000" b="1" dirty="0"/>
          </a:p>
        </p:txBody>
      </p:sp>
      <p:grpSp>
        <p:nvGrpSpPr>
          <p:cNvPr id="17" name="Group 16"/>
          <p:cNvGrpSpPr/>
          <p:nvPr/>
        </p:nvGrpSpPr>
        <p:grpSpPr>
          <a:xfrm>
            <a:off x="697345" y="2964689"/>
            <a:ext cx="7100456" cy="2209800"/>
            <a:chOff x="697345" y="2964689"/>
            <a:chExt cx="7100456" cy="2209800"/>
          </a:xfrm>
        </p:grpSpPr>
        <p:sp>
          <p:nvSpPr>
            <p:cNvPr id="27" name="Rectangle 26"/>
            <p:cNvSpPr/>
            <p:nvPr/>
          </p:nvSpPr>
          <p:spPr>
            <a:xfrm>
              <a:off x="697345" y="2964689"/>
              <a:ext cx="7100456" cy="2209800"/>
            </a:xfrm>
            <a:prstGeom prst="rect">
              <a:avLst/>
            </a:prstGeom>
            <a:solidFill>
              <a:srgbClr val="FFFFFF">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97345" y="3421889"/>
              <a:ext cx="7100456" cy="1200329"/>
            </a:xfrm>
            <a:prstGeom prst="rect">
              <a:avLst/>
            </a:prstGeom>
            <a:noFill/>
          </p:spPr>
          <p:txBody>
            <a:bodyPr wrap="square" rtlCol="0">
              <a:spAutoFit/>
            </a:bodyPr>
            <a:lstStyle/>
            <a:p>
              <a:pPr algn="ctr"/>
              <a:r>
                <a:rPr lang="en-US" sz="3200" b="1" dirty="0" smtClean="0"/>
                <a:t>English Language Proficiency Standards</a:t>
              </a:r>
            </a:p>
            <a:p>
              <a:pPr algn="ctr"/>
              <a:r>
                <a:rPr lang="en-US" sz="2000" b="1" dirty="0"/>
                <a:t>c</a:t>
              </a:r>
              <a:r>
                <a:rPr lang="en-US" sz="2000" b="1" dirty="0" smtClean="0"/>
                <a:t>orresponding to ELA, Math, and Science Practices</a:t>
              </a:r>
            </a:p>
            <a:p>
              <a:pPr algn="ctr"/>
              <a:r>
                <a:rPr lang="en-US" sz="2000" b="1" dirty="0" smtClean="0"/>
                <a:t>K-12 ELA Standards and 6-12 Literacy Standards</a:t>
              </a:r>
              <a:endParaRPr lang="en-US" sz="2000" b="1" dirty="0"/>
            </a:p>
          </p:txBody>
        </p:sp>
      </p:grpSp>
      <p:grpSp>
        <p:nvGrpSpPr>
          <p:cNvPr id="11" name="Group 10"/>
          <p:cNvGrpSpPr>
            <a:grpSpLocks/>
          </p:cNvGrpSpPr>
          <p:nvPr/>
        </p:nvGrpSpPr>
        <p:grpSpPr bwMode="auto">
          <a:xfrm>
            <a:off x="8153400" y="4763"/>
            <a:ext cx="1020763" cy="6858000"/>
            <a:chOff x="7891160" y="-176561"/>
            <a:chExt cx="1020335" cy="6858000"/>
          </a:xfrm>
        </p:grpSpPr>
        <p:pic>
          <p:nvPicPr>
            <p:cNvPr id="12" name="Picture 11"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6" name="Rectangle 1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29105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P standards.jpg"/>
          <p:cNvPicPr>
            <a:picLocks noChangeAspect="1"/>
          </p:cNvPicPr>
          <p:nvPr/>
        </p:nvPicPr>
        <p:blipFill rotWithShape="1">
          <a:blip r:embed="rId3" cstate="print"/>
          <a:srcRect/>
          <a:stretch/>
        </p:blipFill>
        <p:spPr>
          <a:xfrm>
            <a:off x="533400" y="715108"/>
            <a:ext cx="7294684" cy="5856775"/>
          </a:xfrm>
          <a:prstGeom prst="rect">
            <a:avLst/>
          </a:prstGeom>
        </p:spPr>
      </p:pic>
      <p:sp>
        <p:nvSpPr>
          <p:cNvPr id="3" name="TextBox 2"/>
          <p:cNvSpPr txBox="1"/>
          <p:nvPr/>
        </p:nvSpPr>
        <p:spPr>
          <a:xfrm>
            <a:off x="228600" y="152400"/>
            <a:ext cx="7464670" cy="584775"/>
          </a:xfrm>
          <a:prstGeom prst="rect">
            <a:avLst/>
          </a:prstGeom>
          <a:noFill/>
        </p:spPr>
        <p:txBody>
          <a:bodyPr wrap="square">
            <a:spAutoFit/>
          </a:bodyPr>
          <a:lstStyle/>
          <a:p>
            <a:r>
              <a:rPr lang="en-US" sz="3200" dirty="0" smtClean="0">
                <a:latin typeface="Calibri" pitchFamily="34" charset="0"/>
              </a:rPr>
              <a:t>ELP Standards</a:t>
            </a:r>
            <a:endParaRPr lang="en-US" sz="2400" dirty="0">
              <a:latin typeface="Calibri" pitchFamily="34" charset="0"/>
            </a:endParaRPr>
          </a:p>
        </p:txBody>
      </p:sp>
      <p:grpSp>
        <p:nvGrpSpPr>
          <p:cNvPr id="4" name="Group 3"/>
          <p:cNvGrpSpPr>
            <a:grpSpLocks/>
          </p:cNvGrpSpPr>
          <p:nvPr/>
        </p:nvGrpSpPr>
        <p:grpSpPr bwMode="auto">
          <a:xfrm>
            <a:off x="8153400" y="4763"/>
            <a:ext cx="1020763" cy="6858000"/>
            <a:chOff x="7891160" y="-176561"/>
            <a:chExt cx="1020335" cy="6858000"/>
          </a:xfrm>
        </p:grpSpPr>
        <p:pic>
          <p:nvPicPr>
            <p:cNvPr id="5" name="Picture 4" descr="C:\Users\Rob\AppData\Local\Microsoft\Windows\Temporary Internet Files\Content.IE5\FVXFMXHO\MP900439527[1].jpg"/>
            <p:cNvPicPr>
              <a:picLocks noChangeAspect="1" noChangeArrowheads="1"/>
            </p:cNvPicPr>
            <p:nvPr/>
          </p:nvPicPr>
          <p:blipFill rotWithShape="1">
            <a:blip r:embed="rId4" cstate="print">
              <a:extLst/>
            </a:blip>
            <a:srcRect l="44325"/>
            <a:stretch/>
          </p:blipFill>
          <p:spPr bwMode="auto">
            <a:xfrm>
              <a:off x="7891160" y="-176561"/>
              <a:ext cx="988740" cy="6852424"/>
            </a:xfrm>
            <a:prstGeom prst="rect">
              <a:avLst/>
            </a:prstGeom>
            <a:blipFill dpi="0" rotWithShape="1">
              <a:blip r:embed="rId5" cstate="print"/>
              <a:srcRect/>
              <a:tile tx="0" ty="0" sx="100000" sy="100000" flip="none" algn="tl"/>
            </a:blipFill>
            <a:effectLst>
              <a:glow>
                <a:schemeClr val="accent1"/>
              </a:glow>
              <a:softEdge rad="0"/>
            </a:effectLst>
          </p:spPr>
        </p:pic>
        <p:sp>
          <p:nvSpPr>
            <p:cNvPr id="6" name="Rectangle 5"/>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26933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P standards.jpg"/>
          <p:cNvPicPr>
            <a:picLocks noChangeAspect="1"/>
          </p:cNvPicPr>
          <p:nvPr/>
        </p:nvPicPr>
        <p:blipFill>
          <a:blip r:embed="rId3" cstate="print"/>
          <a:stretch>
            <a:fillRect/>
          </a:stretch>
        </p:blipFill>
        <p:spPr>
          <a:xfrm>
            <a:off x="381000" y="826477"/>
            <a:ext cx="7825909" cy="5757088"/>
          </a:xfrm>
          <a:prstGeom prst="rect">
            <a:avLst/>
          </a:prstGeom>
        </p:spPr>
      </p:pic>
      <p:grpSp>
        <p:nvGrpSpPr>
          <p:cNvPr id="3" name="Group 2"/>
          <p:cNvGrpSpPr>
            <a:grpSpLocks/>
          </p:cNvGrpSpPr>
          <p:nvPr/>
        </p:nvGrpSpPr>
        <p:grpSpPr bwMode="auto">
          <a:xfrm>
            <a:off x="8153400" y="4763"/>
            <a:ext cx="1020763" cy="6858000"/>
            <a:chOff x="7891160" y="-176561"/>
            <a:chExt cx="1020335" cy="6858000"/>
          </a:xfrm>
        </p:grpSpPr>
        <p:pic>
          <p:nvPicPr>
            <p:cNvPr id="4" name="Picture 3" descr="C:\Users\Rob\AppData\Local\Microsoft\Windows\Temporary Internet Files\Content.IE5\FVXFMXHO\MP900439527[1].jpg"/>
            <p:cNvPicPr>
              <a:picLocks noChangeAspect="1" noChangeArrowheads="1"/>
            </p:cNvPicPr>
            <p:nvPr/>
          </p:nvPicPr>
          <p:blipFill rotWithShape="1">
            <a:blip r:embed="rId4" cstate="print">
              <a:extLst/>
            </a:blip>
            <a:srcRect l="44325"/>
            <a:stretch/>
          </p:blipFill>
          <p:spPr bwMode="auto">
            <a:xfrm>
              <a:off x="7891160" y="-176561"/>
              <a:ext cx="988740" cy="6852424"/>
            </a:xfrm>
            <a:prstGeom prst="rect">
              <a:avLst/>
            </a:prstGeom>
            <a:blipFill dpi="0" rotWithShape="1">
              <a:blip r:embed="rId5" cstate="print"/>
              <a:srcRect/>
              <a:tile tx="0" ty="0" sx="100000" sy="100000" flip="none" algn="tl"/>
            </a:blipFill>
            <a:effectLst>
              <a:glow>
                <a:schemeClr val="accent1"/>
              </a:glow>
              <a:softEdge rad="0"/>
            </a:effectLst>
          </p:spPr>
        </p:pic>
        <p:sp>
          <p:nvSpPr>
            <p:cNvPr id="5" name="Rectangle 4"/>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TextBox 5"/>
          <p:cNvSpPr txBox="1"/>
          <p:nvPr/>
        </p:nvSpPr>
        <p:spPr>
          <a:xfrm>
            <a:off x="228600" y="152400"/>
            <a:ext cx="7464670" cy="584775"/>
          </a:xfrm>
          <a:prstGeom prst="rect">
            <a:avLst/>
          </a:prstGeom>
          <a:noFill/>
        </p:spPr>
        <p:txBody>
          <a:bodyPr wrap="square">
            <a:spAutoFit/>
          </a:bodyPr>
          <a:lstStyle/>
          <a:p>
            <a:r>
              <a:rPr lang="en-US" sz="3200" dirty="0" smtClean="0">
                <a:latin typeface="Calibri" pitchFamily="34" charset="0"/>
              </a:rPr>
              <a:t>ELP Standards</a:t>
            </a:r>
            <a:endParaRPr lang="en-US" sz="2400" dirty="0">
              <a:latin typeface="Calibri" pitchFamily="34" charset="0"/>
            </a:endParaRPr>
          </a:p>
        </p:txBody>
      </p:sp>
    </p:spTree>
    <p:extLst>
      <p:ext uri="{BB962C8B-B14F-4D97-AF65-F5344CB8AC3E}">
        <p14:creationId xmlns:p14="http://schemas.microsoft.com/office/powerpoint/2010/main" val="110043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P standards alt org.jpg"/>
          <p:cNvPicPr>
            <a:picLocks noChangeAspect="1"/>
          </p:cNvPicPr>
          <p:nvPr/>
        </p:nvPicPr>
        <p:blipFill>
          <a:blip r:embed="rId3" cstate="print"/>
          <a:stretch>
            <a:fillRect/>
          </a:stretch>
        </p:blipFill>
        <p:spPr>
          <a:xfrm>
            <a:off x="1700829" y="838200"/>
            <a:ext cx="6462095" cy="5606475"/>
          </a:xfrm>
          <a:prstGeom prst="rect">
            <a:avLst/>
          </a:prstGeom>
        </p:spPr>
      </p:pic>
      <p:grpSp>
        <p:nvGrpSpPr>
          <p:cNvPr id="10" name="Group 9"/>
          <p:cNvGrpSpPr/>
          <p:nvPr/>
        </p:nvGrpSpPr>
        <p:grpSpPr>
          <a:xfrm>
            <a:off x="381000" y="838200"/>
            <a:ext cx="1371600" cy="5047536"/>
            <a:chOff x="381000" y="838200"/>
            <a:chExt cx="1371600" cy="5047536"/>
          </a:xfrm>
        </p:grpSpPr>
        <p:sp>
          <p:nvSpPr>
            <p:cNvPr id="4" name="Rectangle 3"/>
            <p:cNvSpPr/>
            <p:nvPr/>
          </p:nvSpPr>
          <p:spPr>
            <a:xfrm>
              <a:off x="381000" y="889090"/>
              <a:ext cx="1371600" cy="256032"/>
            </a:xfrm>
            <a:prstGeom prst="rect">
              <a:avLst/>
            </a:prstGeom>
            <a:solidFill>
              <a:srgbClr val="F6882E"/>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6826" y="838200"/>
              <a:ext cx="1246505" cy="5047536"/>
            </a:xfrm>
            <a:prstGeom prst="rect">
              <a:avLst/>
            </a:prstGeom>
            <a:noFill/>
          </p:spPr>
          <p:txBody>
            <a:bodyPr wrap="square" rtlCol="0">
              <a:spAutoFit/>
            </a:bodyPr>
            <a:lstStyle/>
            <a:p>
              <a:pPr algn="ctr"/>
              <a:r>
                <a:rPr lang="en-US" sz="1600" b="1" dirty="0" smtClean="0"/>
                <a:t>Modalities</a:t>
              </a:r>
            </a:p>
            <a:p>
              <a:endParaRPr lang="en-US" dirty="0"/>
            </a:p>
            <a:p>
              <a:endParaRPr lang="en-US" dirty="0" smtClean="0"/>
            </a:p>
            <a:p>
              <a:endParaRPr lang="en-US" dirty="0" smtClean="0"/>
            </a:p>
            <a:p>
              <a:r>
                <a:rPr lang="en-US" dirty="0" smtClean="0"/>
                <a:t>Receptive</a:t>
              </a:r>
            </a:p>
            <a:p>
              <a:endParaRPr lang="en-US" dirty="0"/>
            </a:p>
            <a:p>
              <a:endParaRPr lang="en-US" dirty="0" smtClean="0"/>
            </a:p>
            <a:p>
              <a:endParaRPr lang="en-US" dirty="0"/>
            </a:p>
            <a:p>
              <a:endParaRPr lang="en-US" dirty="0" smtClean="0"/>
            </a:p>
            <a:p>
              <a:endParaRPr lang="en-US" dirty="0"/>
            </a:p>
            <a:p>
              <a:r>
                <a:rPr lang="en-US" dirty="0" smtClean="0"/>
                <a:t>Productive</a:t>
              </a:r>
            </a:p>
            <a:p>
              <a:endParaRPr lang="en-US" dirty="0"/>
            </a:p>
            <a:p>
              <a:endParaRPr lang="en-US" dirty="0" smtClean="0"/>
            </a:p>
            <a:p>
              <a:endParaRPr lang="en-US" dirty="0"/>
            </a:p>
            <a:p>
              <a:endParaRPr lang="en-US" dirty="0" smtClean="0"/>
            </a:p>
            <a:p>
              <a:endParaRPr lang="en-US" dirty="0" smtClean="0"/>
            </a:p>
            <a:p>
              <a:endParaRPr lang="en-US" dirty="0"/>
            </a:p>
            <a:p>
              <a:r>
                <a:rPr lang="en-US" dirty="0" smtClean="0"/>
                <a:t>Interactive</a:t>
              </a:r>
              <a:endParaRPr lang="en-US" dirty="0"/>
            </a:p>
          </p:txBody>
        </p:sp>
      </p:grpSp>
      <p:sp>
        <p:nvSpPr>
          <p:cNvPr id="6" name="TextBox 5"/>
          <p:cNvSpPr txBox="1"/>
          <p:nvPr/>
        </p:nvSpPr>
        <p:spPr>
          <a:xfrm>
            <a:off x="228600" y="152400"/>
            <a:ext cx="7464670" cy="584775"/>
          </a:xfrm>
          <a:prstGeom prst="rect">
            <a:avLst/>
          </a:prstGeom>
          <a:noFill/>
        </p:spPr>
        <p:txBody>
          <a:bodyPr wrap="square">
            <a:spAutoFit/>
          </a:bodyPr>
          <a:lstStyle/>
          <a:p>
            <a:r>
              <a:rPr lang="en-US" sz="3200" dirty="0" smtClean="0">
                <a:latin typeface="Calibri" pitchFamily="34" charset="0"/>
              </a:rPr>
              <a:t>ELP Standards</a:t>
            </a:r>
            <a:endParaRPr lang="en-US" sz="2400" dirty="0">
              <a:latin typeface="Calibri" pitchFamily="34" charset="0"/>
            </a:endParaRPr>
          </a:p>
        </p:txBody>
      </p:sp>
      <p:grpSp>
        <p:nvGrpSpPr>
          <p:cNvPr id="7" name="Group 6"/>
          <p:cNvGrpSpPr>
            <a:grpSpLocks/>
          </p:cNvGrpSpPr>
          <p:nvPr/>
        </p:nvGrpSpPr>
        <p:grpSpPr bwMode="auto">
          <a:xfrm>
            <a:off x="8153400" y="4763"/>
            <a:ext cx="1020763" cy="6858000"/>
            <a:chOff x="7891160" y="-176561"/>
            <a:chExt cx="1020335" cy="6858000"/>
          </a:xfrm>
        </p:grpSpPr>
        <p:pic>
          <p:nvPicPr>
            <p:cNvPr id="8" name="Picture 7" descr="C:\Users\Rob\AppData\Local\Microsoft\Windows\Temporary Internet Files\Content.IE5\FVXFMXHO\MP900439527[1].jpg"/>
            <p:cNvPicPr>
              <a:picLocks noChangeAspect="1" noChangeArrowheads="1"/>
            </p:cNvPicPr>
            <p:nvPr/>
          </p:nvPicPr>
          <p:blipFill rotWithShape="1">
            <a:blip r:embed="rId4" cstate="print">
              <a:extLst/>
            </a:blip>
            <a:srcRect l="44325"/>
            <a:stretch/>
          </p:blipFill>
          <p:spPr bwMode="auto">
            <a:xfrm>
              <a:off x="7891160" y="-176561"/>
              <a:ext cx="988740" cy="6852424"/>
            </a:xfrm>
            <a:prstGeom prst="rect">
              <a:avLst/>
            </a:prstGeom>
            <a:blipFill dpi="0" rotWithShape="1">
              <a:blip r:embed="rId5" cstate="print"/>
              <a:srcRect/>
              <a:tile tx="0" ty="0" sx="100000" sy="100000" flip="none" algn="tl"/>
            </a:blipFill>
            <a:effectLst>
              <a:glow>
                <a:schemeClr val="accent1"/>
              </a:glow>
              <a:softEdge rad="0"/>
            </a:effectLst>
          </p:spPr>
        </p:pic>
        <p:sp>
          <p:nvSpPr>
            <p:cNvPr id="9" name="Rectangle 8"/>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280567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12738" y="2782888"/>
            <a:ext cx="1219200" cy="1293812"/>
          </a:xfrm>
          <a:prstGeom prst="rect">
            <a:avLst/>
          </a:prstGeom>
          <a:noFill/>
          <a:ln w="9525">
            <a:noFill/>
            <a:miter lim="800000"/>
            <a:headEnd/>
            <a:tailEnd/>
          </a:ln>
        </p:spPr>
        <p:txBody>
          <a:bodyPr>
            <a:spAutoFit/>
          </a:bodyPr>
          <a:lstStyle/>
          <a:p>
            <a:pPr algn="ctr"/>
            <a:r>
              <a:rPr lang="en-US" sz="2400">
                <a:latin typeface="Calibri" pitchFamily="34" charset="0"/>
              </a:rPr>
              <a:t>express</a:t>
            </a:r>
            <a:r>
              <a:rPr lang="en-US">
                <a:latin typeface="Calibri" pitchFamily="34" charset="0"/>
              </a:rPr>
              <a:t> emotions and opinions</a:t>
            </a:r>
          </a:p>
        </p:txBody>
      </p:sp>
      <p:sp>
        <p:nvSpPr>
          <p:cNvPr id="3" name="TextBox 2"/>
          <p:cNvSpPr txBox="1">
            <a:spLocks noChangeArrowheads="1"/>
          </p:cNvSpPr>
          <p:nvPr/>
        </p:nvSpPr>
        <p:spPr bwMode="auto">
          <a:xfrm>
            <a:off x="3581400" y="725488"/>
            <a:ext cx="1447800" cy="1016000"/>
          </a:xfrm>
          <a:prstGeom prst="rect">
            <a:avLst/>
          </a:prstGeom>
          <a:noFill/>
          <a:ln w="9525">
            <a:noFill/>
            <a:miter lim="800000"/>
            <a:headEnd/>
            <a:tailEnd/>
          </a:ln>
        </p:spPr>
        <p:txBody>
          <a:bodyPr>
            <a:spAutoFit/>
          </a:bodyPr>
          <a:lstStyle/>
          <a:p>
            <a:pPr algn="ctr"/>
            <a:r>
              <a:rPr lang="en-US" sz="2400" dirty="0">
                <a:latin typeface="Calibri" pitchFamily="34" charset="0"/>
              </a:rPr>
              <a:t>refer</a:t>
            </a:r>
            <a:r>
              <a:rPr lang="en-US" dirty="0">
                <a:latin typeface="Calibri" pitchFamily="34" charset="0"/>
              </a:rPr>
              <a:t> </a:t>
            </a:r>
          </a:p>
          <a:p>
            <a:pPr algn="ctr"/>
            <a:r>
              <a:rPr lang="en-US" dirty="0">
                <a:latin typeface="Calibri" pitchFamily="34" charset="0"/>
              </a:rPr>
              <a:t>to things and information</a:t>
            </a:r>
          </a:p>
        </p:txBody>
      </p:sp>
      <p:sp>
        <p:nvSpPr>
          <p:cNvPr id="6" name="TextBox 5"/>
          <p:cNvSpPr txBox="1">
            <a:spLocks noChangeArrowheads="1"/>
          </p:cNvSpPr>
          <p:nvPr/>
        </p:nvSpPr>
        <p:spPr bwMode="auto">
          <a:xfrm>
            <a:off x="990600" y="1381125"/>
            <a:ext cx="1787525" cy="1016000"/>
          </a:xfrm>
          <a:prstGeom prst="rect">
            <a:avLst/>
          </a:prstGeom>
          <a:noFill/>
          <a:ln w="9525">
            <a:noFill/>
            <a:miter lim="800000"/>
            <a:headEnd/>
            <a:tailEnd/>
          </a:ln>
        </p:spPr>
        <p:txBody>
          <a:bodyPr>
            <a:spAutoFit/>
          </a:bodyPr>
          <a:lstStyle/>
          <a:p>
            <a:pPr algn="ctr"/>
            <a:r>
              <a:rPr lang="en-US" sz="2400" dirty="0">
                <a:solidFill>
                  <a:srgbClr val="FF0000"/>
                </a:solidFill>
                <a:latin typeface="Calibri" pitchFamily="34" charset="0"/>
              </a:rPr>
              <a:t>create</a:t>
            </a:r>
            <a:r>
              <a:rPr lang="en-US" dirty="0">
                <a:solidFill>
                  <a:srgbClr val="FF0000"/>
                </a:solidFill>
                <a:latin typeface="Calibri" pitchFamily="34" charset="0"/>
              </a:rPr>
              <a:t>  </a:t>
            </a:r>
          </a:p>
          <a:p>
            <a:pPr algn="ctr"/>
            <a:r>
              <a:rPr lang="en-US" dirty="0">
                <a:solidFill>
                  <a:srgbClr val="FF0000"/>
                </a:solidFill>
                <a:latin typeface="Calibri" pitchFamily="34" charset="0"/>
              </a:rPr>
              <a:t>songs, poems, stories, jokes</a:t>
            </a:r>
          </a:p>
        </p:txBody>
      </p:sp>
      <p:sp>
        <p:nvSpPr>
          <p:cNvPr id="7" name="TextBox 6"/>
          <p:cNvSpPr txBox="1"/>
          <p:nvPr/>
        </p:nvSpPr>
        <p:spPr>
          <a:xfrm>
            <a:off x="1066800" y="5254625"/>
            <a:ext cx="1981200" cy="1016000"/>
          </a:xfrm>
          <a:prstGeom prst="rect">
            <a:avLst/>
          </a:prstGeom>
          <a:noFill/>
        </p:spPr>
        <p:txBody>
          <a:bodyPr>
            <a:spAutoFit/>
          </a:bodyPr>
          <a:lstStyle/>
          <a:p>
            <a:pPr algn="ctr" fontAlgn="auto">
              <a:spcBef>
                <a:spcPts val="0"/>
              </a:spcBef>
              <a:spcAft>
                <a:spcPts val="0"/>
              </a:spcAft>
              <a:defRPr/>
            </a:pPr>
            <a:r>
              <a:rPr lang="en-US" sz="2400" dirty="0" err="1">
                <a:solidFill>
                  <a:schemeClr val="accent2">
                    <a:lumMod val="50000"/>
                  </a:schemeClr>
                </a:solidFill>
                <a:latin typeface="+mn-lt"/>
              </a:rPr>
              <a:t>metalingual</a:t>
            </a:r>
            <a:r>
              <a:rPr lang="en-US" dirty="0">
                <a:solidFill>
                  <a:schemeClr val="accent2">
                    <a:lumMod val="50000"/>
                  </a:schemeClr>
                </a:solidFill>
                <a:latin typeface="+mn-lt"/>
              </a:rPr>
              <a:t>  </a:t>
            </a:r>
          </a:p>
          <a:p>
            <a:pPr algn="ctr" fontAlgn="auto">
              <a:spcBef>
                <a:spcPts val="0"/>
              </a:spcBef>
              <a:spcAft>
                <a:spcPts val="0"/>
              </a:spcAft>
              <a:defRPr/>
            </a:pPr>
            <a:r>
              <a:rPr lang="en-US" dirty="0">
                <a:solidFill>
                  <a:schemeClr val="accent2">
                    <a:lumMod val="50000"/>
                  </a:schemeClr>
                </a:solidFill>
                <a:latin typeface="+mn-lt"/>
              </a:rPr>
              <a:t>to discuss and describe language</a:t>
            </a:r>
          </a:p>
        </p:txBody>
      </p:sp>
      <p:sp>
        <p:nvSpPr>
          <p:cNvPr id="12" name="TextBox 11"/>
          <p:cNvSpPr txBox="1">
            <a:spLocks noChangeArrowheads="1"/>
          </p:cNvSpPr>
          <p:nvPr/>
        </p:nvSpPr>
        <p:spPr bwMode="auto">
          <a:xfrm>
            <a:off x="5181600" y="2946400"/>
            <a:ext cx="1373188" cy="830263"/>
          </a:xfrm>
          <a:prstGeom prst="rect">
            <a:avLst/>
          </a:prstGeom>
          <a:noFill/>
          <a:ln w="9525">
            <a:noFill/>
            <a:miter lim="800000"/>
            <a:headEnd/>
            <a:tailEnd/>
          </a:ln>
        </p:spPr>
        <p:txBody>
          <a:bodyPr>
            <a:spAutoFit/>
          </a:bodyPr>
          <a:lstStyle/>
          <a:p>
            <a:pPr algn="ctr"/>
            <a:r>
              <a:rPr lang="en-US" sz="2400" dirty="0">
                <a:solidFill>
                  <a:srgbClr val="7030A0"/>
                </a:solidFill>
                <a:latin typeface="Calibri" pitchFamily="34" charset="0"/>
              </a:rPr>
              <a:t>request</a:t>
            </a:r>
          </a:p>
          <a:p>
            <a:pPr algn="ctr"/>
            <a:r>
              <a:rPr lang="en-US" sz="2400" dirty="0">
                <a:solidFill>
                  <a:srgbClr val="7030A0"/>
                </a:solidFill>
                <a:latin typeface="Calibri" pitchFamily="34" charset="0"/>
              </a:rPr>
              <a:t>offer</a:t>
            </a:r>
            <a:endParaRPr lang="en-US" dirty="0">
              <a:solidFill>
                <a:srgbClr val="7030A0"/>
              </a:solidFill>
              <a:latin typeface="Calibri" pitchFamily="34" charset="0"/>
            </a:endParaRPr>
          </a:p>
        </p:txBody>
      </p:sp>
      <p:sp>
        <p:nvSpPr>
          <p:cNvPr id="13" name="TextBox 12"/>
          <p:cNvSpPr txBox="1">
            <a:spLocks noChangeArrowheads="1"/>
          </p:cNvSpPr>
          <p:nvPr/>
        </p:nvSpPr>
        <p:spPr bwMode="auto">
          <a:xfrm>
            <a:off x="3505200" y="4468813"/>
            <a:ext cx="1752600" cy="1570037"/>
          </a:xfrm>
          <a:prstGeom prst="rect">
            <a:avLst/>
          </a:prstGeom>
          <a:noFill/>
          <a:ln w="9525">
            <a:noFill/>
            <a:miter lim="800000"/>
            <a:headEnd/>
            <a:tailEnd/>
          </a:ln>
        </p:spPr>
        <p:txBody>
          <a:bodyPr>
            <a:spAutoFit/>
          </a:bodyPr>
          <a:lstStyle/>
          <a:p>
            <a:pPr algn="ctr"/>
            <a:r>
              <a:rPr lang="en-US" sz="2400" dirty="0">
                <a:solidFill>
                  <a:srgbClr val="FF0000"/>
                </a:solidFill>
                <a:latin typeface="Calibri" pitchFamily="34" charset="0"/>
              </a:rPr>
              <a:t>direct</a:t>
            </a:r>
          </a:p>
          <a:p>
            <a:pPr algn="ctr"/>
            <a:r>
              <a:rPr lang="en-US" sz="2400" dirty="0">
                <a:solidFill>
                  <a:srgbClr val="FF0000"/>
                </a:solidFill>
                <a:latin typeface="Calibri" pitchFamily="34" charset="0"/>
              </a:rPr>
              <a:t>advise</a:t>
            </a:r>
          </a:p>
          <a:p>
            <a:pPr algn="ctr"/>
            <a:r>
              <a:rPr lang="en-US" sz="2400" dirty="0">
                <a:solidFill>
                  <a:srgbClr val="FF0000"/>
                </a:solidFill>
                <a:latin typeface="Calibri" pitchFamily="34" charset="0"/>
              </a:rPr>
              <a:t>warn</a:t>
            </a:r>
          </a:p>
          <a:p>
            <a:pPr algn="ctr"/>
            <a:r>
              <a:rPr lang="en-US" sz="2400" dirty="0">
                <a:solidFill>
                  <a:srgbClr val="FF0000"/>
                </a:solidFill>
                <a:latin typeface="Calibri" pitchFamily="34" charset="0"/>
              </a:rPr>
              <a:t>threaten</a:t>
            </a:r>
            <a:r>
              <a:rPr lang="en-US" dirty="0">
                <a:solidFill>
                  <a:srgbClr val="FF0000"/>
                </a:solidFill>
                <a:latin typeface="Calibri" pitchFamily="34" charset="0"/>
              </a:rPr>
              <a:t>  </a:t>
            </a:r>
          </a:p>
        </p:txBody>
      </p:sp>
      <p:sp>
        <p:nvSpPr>
          <p:cNvPr id="14" name="TextBox 13"/>
          <p:cNvSpPr txBox="1">
            <a:spLocks noChangeArrowheads="1"/>
          </p:cNvSpPr>
          <p:nvPr/>
        </p:nvSpPr>
        <p:spPr bwMode="auto">
          <a:xfrm>
            <a:off x="4495800" y="1741488"/>
            <a:ext cx="2563813" cy="1200150"/>
          </a:xfrm>
          <a:prstGeom prst="rect">
            <a:avLst/>
          </a:prstGeom>
          <a:noFill/>
          <a:ln w="9525">
            <a:noFill/>
            <a:miter lim="800000"/>
            <a:headEnd/>
            <a:tailEnd/>
          </a:ln>
        </p:spPr>
        <p:txBody>
          <a:bodyPr>
            <a:spAutoFit/>
          </a:bodyPr>
          <a:lstStyle/>
          <a:p>
            <a:r>
              <a:rPr lang="en-US" sz="2400" dirty="0">
                <a:solidFill>
                  <a:srgbClr val="00B050"/>
                </a:solidFill>
                <a:latin typeface="Calibri" pitchFamily="34" charset="0"/>
              </a:rPr>
              <a:t>ask </a:t>
            </a:r>
            <a:r>
              <a:rPr lang="en-US" dirty="0">
                <a:solidFill>
                  <a:srgbClr val="00B050"/>
                </a:solidFill>
                <a:latin typeface="Calibri" pitchFamily="34" charset="0"/>
              </a:rPr>
              <a:t>for information</a:t>
            </a:r>
          </a:p>
          <a:p>
            <a:r>
              <a:rPr lang="en-US" sz="2400" dirty="0">
                <a:solidFill>
                  <a:srgbClr val="00B050"/>
                </a:solidFill>
                <a:latin typeface="Calibri" pitchFamily="34" charset="0"/>
              </a:rPr>
              <a:t>   ask </a:t>
            </a:r>
            <a:r>
              <a:rPr lang="en-US" dirty="0">
                <a:solidFill>
                  <a:srgbClr val="00B050"/>
                </a:solidFill>
                <a:latin typeface="Calibri" pitchFamily="34" charset="0"/>
              </a:rPr>
              <a:t>for clarification </a:t>
            </a:r>
          </a:p>
          <a:p>
            <a:r>
              <a:rPr lang="en-US" sz="2400" dirty="0">
                <a:solidFill>
                  <a:srgbClr val="00B050"/>
                </a:solidFill>
                <a:latin typeface="Calibri" pitchFamily="34" charset="0"/>
              </a:rPr>
              <a:t>       ask </a:t>
            </a:r>
            <a:r>
              <a:rPr lang="en-US" dirty="0">
                <a:solidFill>
                  <a:srgbClr val="00B050"/>
                </a:solidFill>
                <a:latin typeface="Calibri" pitchFamily="34" charset="0"/>
              </a:rPr>
              <a:t>for agreement  </a:t>
            </a:r>
          </a:p>
        </p:txBody>
      </p:sp>
      <p:sp>
        <p:nvSpPr>
          <p:cNvPr id="16" name="TextBox 15"/>
          <p:cNvSpPr txBox="1">
            <a:spLocks noChangeArrowheads="1"/>
          </p:cNvSpPr>
          <p:nvPr/>
        </p:nvSpPr>
        <p:spPr bwMode="auto">
          <a:xfrm>
            <a:off x="5029200" y="3849688"/>
            <a:ext cx="1752600" cy="1201737"/>
          </a:xfrm>
          <a:prstGeom prst="rect">
            <a:avLst/>
          </a:prstGeom>
          <a:noFill/>
          <a:ln w="9525">
            <a:noFill/>
            <a:miter lim="800000"/>
            <a:headEnd/>
            <a:tailEnd/>
          </a:ln>
        </p:spPr>
        <p:txBody>
          <a:bodyPr>
            <a:spAutoFit/>
          </a:bodyPr>
          <a:lstStyle/>
          <a:p>
            <a:pPr algn="ctr"/>
            <a:r>
              <a:rPr lang="en-US" sz="2400" dirty="0">
                <a:solidFill>
                  <a:srgbClr val="00B0F0"/>
                </a:solidFill>
                <a:latin typeface="Calibri" pitchFamily="34" charset="0"/>
              </a:rPr>
              <a:t>summon</a:t>
            </a:r>
          </a:p>
          <a:p>
            <a:pPr algn="ctr"/>
            <a:r>
              <a:rPr lang="en-US" sz="2400" dirty="0">
                <a:solidFill>
                  <a:srgbClr val="00B0F0"/>
                </a:solidFill>
                <a:latin typeface="Calibri" pitchFamily="34" charset="0"/>
              </a:rPr>
              <a:t>greet </a:t>
            </a:r>
          </a:p>
          <a:p>
            <a:pPr algn="ctr"/>
            <a:r>
              <a:rPr lang="en-US" sz="2400" dirty="0">
                <a:solidFill>
                  <a:srgbClr val="00B0F0"/>
                </a:solidFill>
                <a:latin typeface="Calibri" pitchFamily="34" charset="0"/>
              </a:rPr>
              <a:t>conclude   </a:t>
            </a:r>
          </a:p>
        </p:txBody>
      </p:sp>
      <p:sp>
        <p:nvSpPr>
          <p:cNvPr id="19" name="TextBox 18"/>
          <p:cNvSpPr txBox="1"/>
          <p:nvPr/>
        </p:nvSpPr>
        <p:spPr>
          <a:xfrm>
            <a:off x="2286000" y="1792288"/>
            <a:ext cx="1831975" cy="1568450"/>
          </a:xfrm>
          <a:prstGeom prst="rect">
            <a:avLst/>
          </a:prstGeom>
          <a:noFill/>
        </p:spPr>
        <p:txBody>
          <a:bodyPr>
            <a:spAutoFit/>
          </a:bodyPr>
          <a:lstStyle/>
          <a:p>
            <a:pPr fontAlgn="auto">
              <a:spcBef>
                <a:spcPts val="0"/>
              </a:spcBef>
              <a:spcAft>
                <a:spcPts val="0"/>
              </a:spcAft>
              <a:defRPr/>
            </a:pPr>
            <a:r>
              <a:rPr lang="en-US" sz="2400" dirty="0">
                <a:solidFill>
                  <a:schemeClr val="accent6">
                    <a:lumMod val="75000"/>
                  </a:schemeClr>
                </a:solidFill>
                <a:latin typeface="+mn-lt"/>
              </a:rPr>
              <a:t>         narrate</a:t>
            </a:r>
          </a:p>
          <a:p>
            <a:pPr fontAlgn="auto">
              <a:spcBef>
                <a:spcPts val="0"/>
              </a:spcBef>
              <a:spcAft>
                <a:spcPts val="0"/>
              </a:spcAft>
              <a:defRPr/>
            </a:pPr>
            <a:r>
              <a:rPr lang="en-US" sz="2400" dirty="0">
                <a:solidFill>
                  <a:schemeClr val="accent6">
                    <a:lumMod val="75000"/>
                  </a:schemeClr>
                </a:solidFill>
                <a:latin typeface="+mn-lt"/>
              </a:rPr>
              <a:t>    persuade</a:t>
            </a:r>
          </a:p>
          <a:p>
            <a:pPr fontAlgn="auto">
              <a:spcBef>
                <a:spcPts val="0"/>
              </a:spcBef>
              <a:spcAft>
                <a:spcPts val="0"/>
              </a:spcAft>
              <a:defRPr/>
            </a:pPr>
            <a:r>
              <a:rPr lang="en-US" sz="2400" dirty="0">
                <a:solidFill>
                  <a:schemeClr val="accent6">
                    <a:lumMod val="75000"/>
                  </a:schemeClr>
                </a:solidFill>
                <a:latin typeface="+mn-lt"/>
              </a:rPr>
              <a:t>  inform</a:t>
            </a:r>
          </a:p>
          <a:p>
            <a:pPr fontAlgn="auto">
              <a:spcBef>
                <a:spcPts val="0"/>
              </a:spcBef>
              <a:spcAft>
                <a:spcPts val="0"/>
              </a:spcAft>
              <a:defRPr/>
            </a:pPr>
            <a:r>
              <a:rPr lang="en-US" sz="2400" dirty="0">
                <a:solidFill>
                  <a:schemeClr val="accent6">
                    <a:lumMod val="75000"/>
                  </a:schemeClr>
                </a:solidFill>
                <a:latin typeface="+mn-lt"/>
              </a:rPr>
              <a:t>describe</a:t>
            </a:r>
            <a:endParaRPr lang="en-US" dirty="0">
              <a:solidFill>
                <a:schemeClr val="accent6">
                  <a:lumMod val="75000"/>
                </a:schemeClr>
              </a:solidFill>
              <a:latin typeface="+mn-lt"/>
            </a:endParaRPr>
          </a:p>
        </p:txBody>
      </p:sp>
      <p:sp>
        <p:nvSpPr>
          <p:cNvPr id="20" name="TextBox 19"/>
          <p:cNvSpPr txBox="1"/>
          <p:nvPr/>
        </p:nvSpPr>
        <p:spPr>
          <a:xfrm>
            <a:off x="3505200" y="2736850"/>
            <a:ext cx="1752600" cy="1570038"/>
          </a:xfrm>
          <a:prstGeom prst="rect">
            <a:avLst/>
          </a:prstGeom>
          <a:noFill/>
        </p:spPr>
        <p:txBody>
          <a:bodyPr>
            <a:spAutoFit/>
          </a:bodyPr>
          <a:lstStyle/>
          <a:p>
            <a:pPr algn="ctr" fontAlgn="auto">
              <a:spcBef>
                <a:spcPts val="0"/>
              </a:spcBef>
              <a:spcAft>
                <a:spcPts val="0"/>
              </a:spcAft>
              <a:defRPr/>
            </a:pPr>
            <a:r>
              <a:rPr lang="en-US" sz="2400" dirty="0">
                <a:solidFill>
                  <a:schemeClr val="accent5">
                    <a:lumMod val="50000"/>
                  </a:schemeClr>
                </a:solidFill>
                <a:latin typeface="+mn-lt"/>
              </a:rPr>
              <a:t>interpret</a:t>
            </a:r>
          </a:p>
          <a:p>
            <a:pPr algn="ctr" fontAlgn="auto">
              <a:spcBef>
                <a:spcPts val="0"/>
              </a:spcBef>
              <a:spcAft>
                <a:spcPts val="0"/>
              </a:spcAft>
              <a:defRPr/>
            </a:pPr>
            <a:r>
              <a:rPr lang="en-US" sz="2400" dirty="0">
                <a:solidFill>
                  <a:schemeClr val="accent5">
                    <a:lumMod val="50000"/>
                  </a:schemeClr>
                </a:solidFill>
                <a:latin typeface="+mn-lt"/>
              </a:rPr>
              <a:t>evaluate</a:t>
            </a:r>
          </a:p>
          <a:p>
            <a:pPr algn="ctr" fontAlgn="auto">
              <a:spcBef>
                <a:spcPts val="0"/>
              </a:spcBef>
              <a:spcAft>
                <a:spcPts val="0"/>
              </a:spcAft>
              <a:defRPr/>
            </a:pPr>
            <a:r>
              <a:rPr lang="en-US" sz="2400" dirty="0">
                <a:solidFill>
                  <a:schemeClr val="accent5">
                    <a:lumMod val="50000"/>
                  </a:schemeClr>
                </a:solidFill>
                <a:latin typeface="+mn-lt"/>
              </a:rPr>
              <a:t>summarize</a:t>
            </a:r>
          </a:p>
          <a:p>
            <a:pPr algn="ctr" fontAlgn="auto">
              <a:spcBef>
                <a:spcPts val="0"/>
              </a:spcBef>
              <a:spcAft>
                <a:spcPts val="0"/>
              </a:spcAft>
              <a:defRPr/>
            </a:pPr>
            <a:r>
              <a:rPr lang="en-US" sz="2400" dirty="0">
                <a:solidFill>
                  <a:schemeClr val="accent5">
                    <a:lumMod val="50000"/>
                  </a:schemeClr>
                </a:solidFill>
                <a:latin typeface="+mn-lt"/>
              </a:rPr>
              <a:t>generalize</a:t>
            </a:r>
            <a:endParaRPr lang="en-US" dirty="0">
              <a:solidFill>
                <a:schemeClr val="accent5">
                  <a:lumMod val="50000"/>
                </a:schemeClr>
              </a:solidFill>
              <a:latin typeface="+mn-lt"/>
            </a:endParaRPr>
          </a:p>
        </p:txBody>
      </p:sp>
      <p:sp>
        <p:nvSpPr>
          <p:cNvPr id="22" name="TextBox 21"/>
          <p:cNvSpPr txBox="1"/>
          <p:nvPr/>
        </p:nvSpPr>
        <p:spPr>
          <a:xfrm>
            <a:off x="5029200" y="5076825"/>
            <a:ext cx="1984375" cy="1200150"/>
          </a:xfrm>
          <a:prstGeom prst="rect">
            <a:avLst/>
          </a:prstGeom>
          <a:noFill/>
        </p:spPr>
        <p:txBody>
          <a:bodyPr>
            <a:spAutoFit/>
          </a:bodyPr>
          <a:lstStyle/>
          <a:p>
            <a:pPr algn="ctr" fontAlgn="auto">
              <a:spcBef>
                <a:spcPts val="0"/>
              </a:spcBef>
              <a:spcAft>
                <a:spcPts val="0"/>
              </a:spcAft>
              <a:defRPr/>
            </a:pPr>
            <a:r>
              <a:rPr lang="en-US" sz="2400" dirty="0">
                <a:solidFill>
                  <a:schemeClr val="accent3">
                    <a:lumMod val="50000"/>
                  </a:schemeClr>
                </a:solidFill>
                <a:latin typeface="+mn-lt"/>
              </a:rPr>
              <a:t>refuse</a:t>
            </a:r>
          </a:p>
          <a:p>
            <a:pPr algn="ctr" fontAlgn="auto">
              <a:spcBef>
                <a:spcPts val="0"/>
              </a:spcBef>
              <a:spcAft>
                <a:spcPts val="0"/>
              </a:spcAft>
              <a:defRPr/>
            </a:pPr>
            <a:r>
              <a:rPr lang="en-US" sz="2400" dirty="0">
                <a:solidFill>
                  <a:schemeClr val="accent3">
                    <a:lumMod val="50000"/>
                  </a:schemeClr>
                </a:solidFill>
                <a:latin typeface="+mn-lt"/>
              </a:rPr>
              <a:t>complain</a:t>
            </a:r>
          </a:p>
          <a:p>
            <a:pPr algn="ctr" fontAlgn="auto">
              <a:spcBef>
                <a:spcPts val="0"/>
              </a:spcBef>
              <a:spcAft>
                <a:spcPts val="0"/>
              </a:spcAft>
              <a:defRPr/>
            </a:pPr>
            <a:r>
              <a:rPr lang="en-US" sz="2400" dirty="0" smtClean="0">
                <a:solidFill>
                  <a:schemeClr val="accent3">
                    <a:lumMod val="50000"/>
                  </a:schemeClr>
                </a:solidFill>
                <a:latin typeface="+mn-lt"/>
              </a:rPr>
              <a:t>compliment</a:t>
            </a:r>
            <a:endParaRPr lang="en-US" sz="2400" dirty="0">
              <a:solidFill>
                <a:schemeClr val="accent3">
                  <a:lumMod val="50000"/>
                </a:schemeClr>
              </a:solidFill>
              <a:latin typeface="+mn-lt"/>
            </a:endParaRPr>
          </a:p>
        </p:txBody>
      </p:sp>
      <p:sp>
        <p:nvSpPr>
          <p:cNvPr id="23" name="TextBox 22"/>
          <p:cNvSpPr txBox="1"/>
          <p:nvPr/>
        </p:nvSpPr>
        <p:spPr>
          <a:xfrm>
            <a:off x="1676400" y="3522663"/>
            <a:ext cx="1752600" cy="1568450"/>
          </a:xfrm>
          <a:prstGeom prst="rect">
            <a:avLst/>
          </a:prstGeom>
          <a:noFill/>
        </p:spPr>
        <p:txBody>
          <a:bodyPr>
            <a:spAutoFit/>
          </a:bodyPr>
          <a:lstStyle/>
          <a:p>
            <a:pPr algn="ctr" fontAlgn="auto">
              <a:spcBef>
                <a:spcPts val="0"/>
              </a:spcBef>
              <a:spcAft>
                <a:spcPts val="0"/>
              </a:spcAft>
              <a:defRPr/>
            </a:pPr>
            <a:r>
              <a:rPr lang="en-US" sz="2400" dirty="0">
                <a:solidFill>
                  <a:schemeClr val="tx2">
                    <a:lumMod val="75000"/>
                  </a:schemeClr>
                </a:solidFill>
                <a:latin typeface="+mn-lt"/>
              </a:rPr>
              <a:t>paraphrase</a:t>
            </a:r>
          </a:p>
          <a:p>
            <a:pPr algn="ctr" fontAlgn="auto">
              <a:spcBef>
                <a:spcPts val="0"/>
              </a:spcBef>
              <a:spcAft>
                <a:spcPts val="0"/>
              </a:spcAft>
              <a:defRPr/>
            </a:pPr>
            <a:r>
              <a:rPr lang="en-US" sz="2400" dirty="0">
                <a:solidFill>
                  <a:schemeClr val="tx2">
                    <a:lumMod val="75000"/>
                  </a:schemeClr>
                </a:solidFill>
                <a:latin typeface="+mn-lt"/>
              </a:rPr>
              <a:t>introduce</a:t>
            </a:r>
            <a:endParaRPr lang="en-US" dirty="0">
              <a:solidFill>
                <a:schemeClr val="tx2">
                  <a:lumMod val="75000"/>
                </a:schemeClr>
              </a:solidFill>
              <a:latin typeface="+mn-lt"/>
            </a:endParaRPr>
          </a:p>
          <a:p>
            <a:pPr algn="ctr" fontAlgn="auto">
              <a:spcBef>
                <a:spcPts val="0"/>
              </a:spcBef>
              <a:spcAft>
                <a:spcPts val="0"/>
              </a:spcAft>
              <a:defRPr/>
            </a:pPr>
            <a:r>
              <a:rPr lang="en-US" sz="2400" dirty="0">
                <a:solidFill>
                  <a:schemeClr val="tx2">
                    <a:lumMod val="75000"/>
                  </a:schemeClr>
                </a:solidFill>
                <a:latin typeface="+mn-lt"/>
              </a:rPr>
              <a:t>predict</a:t>
            </a:r>
          </a:p>
          <a:p>
            <a:pPr algn="ctr" fontAlgn="auto">
              <a:spcBef>
                <a:spcPts val="0"/>
              </a:spcBef>
              <a:spcAft>
                <a:spcPts val="0"/>
              </a:spcAft>
              <a:defRPr/>
            </a:pPr>
            <a:r>
              <a:rPr lang="en-US" sz="2400" dirty="0">
                <a:solidFill>
                  <a:schemeClr val="tx2">
                    <a:lumMod val="75000"/>
                  </a:schemeClr>
                </a:solidFill>
                <a:latin typeface="+mn-lt"/>
              </a:rPr>
              <a:t>hypothesize</a:t>
            </a:r>
          </a:p>
        </p:txBody>
      </p:sp>
      <p:sp>
        <p:nvSpPr>
          <p:cNvPr id="17421" name="TextBox 23"/>
          <p:cNvSpPr txBox="1">
            <a:spLocks noChangeArrowheads="1"/>
          </p:cNvSpPr>
          <p:nvPr/>
        </p:nvSpPr>
        <p:spPr bwMode="auto">
          <a:xfrm>
            <a:off x="76200" y="24825"/>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a:t>
            </a:r>
          </a:p>
        </p:txBody>
      </p:sp>
      <p:grpSp>
        <p:nvGrpSpPr>
          <p:cNvPr id="8" name="Group 8"/>
          <p:cNvGrpSpPr>
            <a:grpSpLocks/>
          </p:cNvGrpSpPr>
          <p:nvPr/>
        </p:nvGrpSpPr>
        <p:grpSpPr bwMode="auto">
          <a:xfrm>
            <a:off x="8153400" y="4763"/>
            <a:ext cx="1020763" cy="6858000"/>
            <a:chOff x="7891160" y="-176561"/>
            <a:chExt cx="1020335" cy="6858000"/>
          </a:xfrm>
        </p:grpSpPr>
        <p:pic>
          <p:nvPicPr>
            <p:cNvPr id="17"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5" name="Rectangle 4"/>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 name="TextBox 3"/>
          <p:cNvSpPr txBox="1">
            <a:spLocks noChangeArrowheads="1"/>
          </p:cNvSpPr>
          <p:nvPr/>
        </p:nvSpPr>
        <p:spPr bwMode="auto">
          <a:xfrm>
            <a:off x="6934200" y="2782888"/>
            <a:ext cx="1447800" cy="739775"/>
          </a:xfrm>
          <a:prstGeom prst="rect">
            <a:avLst/>
          </a:prstGeom>
          <a:noFill/>
          <a:ln w="9525">
            <a:noFill/>
            <a:miter lim="800000"/>
            <a:headEnd/>
            <a:tailEnd/>
          </a:ln>
        </p:spPr>
        <p:txBody>
          <a:bodyPr>
            <a:spAutoFit/>
          </a:bodyPr>
          <a:lstStyle/>
          <a:p>
            <a:pPr algn="ctr"/>
            <a:r>
              <a:rPr lang="en-US" sz="2400" dirty="0">
                <a:latin typeface="Calibri" pitchFamily="34" charset="0"/>
              </a:rPr>
              <a:t>interact</a:t>
            </a:r>
            <a:r>
              <a:rPr lang="en-US" dirty="0">
                <a:latin typeface="Calibri" pitchFamily="34" charset="0"/>
              </a:rPr>
              <a:t>  socially</a:t>
            </a:r>
          </a:p>
        </p:txBody>
      </p:sp>
      <p:sp>
        <p:nvSpPr>
          <p:cNvPr id="21" name="TextBox 20"/>
          <p:cNvSpPr txBox="1"/>
          <p:nvPr/>
        </p:nvSpPr>
        <p:spPr>
          <a:xfrm>
            <a:off x="6705600" y="3733800"/>
            <a:ext cx="1752600" cy="1570038"/>
          </a:xfrm>
          <a:prstGeom prst="rect">
            <a:avLst/>
          </a:prstGeom>
          <a:noFill/>
        </p:spPr>
        <p:txBody>
          <a:bodyPr>
            <a:spAutoFit/>
          </a:bodyPr>
          <a:lstStyle/>
          <a:p>
            <a:pPr algn="ctr" fontAlgn="auto">
              <a:spcBef>
                <a:spcPts val="0"/>
              </a:spcBef>
              <a:spcAft>
                <a:spcPts val="0"/>
              </a:spcAft>
              <a:defRPr/>
            </a:pPr>
            <a:r>
              <a:rPr lang="en-US" sz="2400" dirty="0">
                <a:solidFill>
                  <a:schemeClr val="accent6">
                    <a:lumMod val="50000"/>
                  </a:schemeClr>
                </a:solidFill>
                <a:latin typeface="+mn-lt"/>
              </a:rPr>
              <a:t>thank</a:t>
            </a:r>
          </a:p>
          <a:p>
            <a:pPr algn="ctr" fontAlgn="auto">
              <a:spcBef>
                <a:spcPts val="0"/>
              </a:spcBef>
              <a:spcAft>
                <a:spcPts val="0"/>
              </a:spcAft>
              <a:defRPr/>
            </a:pPr>
            <a:r>
              <a:rPr lang="en-US" sz="2400" dirty="0">
                <a:solidFill>
                  <a:schemeClr val="accent6">
                    <a:lumMod val="50000"/>
                  </a:schemeClr>
                </a:solidFill>
                <a:latin typeface="+mn-lt"/>
              </a:rPr>
              <a:t>forgive</a:t>
            </a:r>
          </a:p>
          <a:p>
            <a:pPr algn="ctr" fontAlgn="auto">
              <a:spcBef>
                <a:spcPts val="0"/>
              </a:spcBef>
              <a:spcAft>
                <a:spcPts val="0"/>
              </a:spcAft>
              <a:defRPr/>
            </a:pPr>
            <a:r>
              <a:rPr lang="en-US" sz="2400" dirty="0">
                <a:solidFill>
                  <a:schemeClr val="accent6">
                    <a:lumMod val="50000"/>
                  </a:schemeClr>
                </a:solidFill>
                <a:latin typeface="+mn-lt"/>
              </a:rPr>
              <a:t>apologize</a:t>
            </a:r>
          </a:p>
          <a:p>
            <a:pPr algn="ctr" fontAlgn="auto">
              <a:spcBef>
                <a:spcPts val="0"/>
              </a:spcBef>
              <a:spcAft>
                <a:spcPts val="0"/>
              </a:spcAft>
              <a:defRPr/>
            </a:pPr>
            <a:r>
              <a:rPr lang="en-US" sz="2400" dirty="0">
                <a:solidFill>
                  <a:schemeClr val="accent6">
                    <a:lumMod val="50000"/>
                  </a:schemeClr>
                </a:solidFill>
                <a:latin typeface="+mn-lt"/>
              </a:rPr>
              <a:t>congratulate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12" grpId="0"/>
      <p:bldP spid="13" grpId="0"/>
      <p:bldP spid="14" grpId="0"/>
      <p:bldP spid="16" grpId="0"/>
      <p:bldP spid="19" grpId="0"/>
      <p:bldP spid="20" grpId="0"/>
      <p:bldP spid="22" grpId="0"/>
      <p:bldP spid="23" grpId="0"/>
      <p:bldP spid="4"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12738" y="2782888"/>
            <a:ext cx="1219200" cy="1293812"/>
          </a:xfrm>
          <a:prstGeom prst="rect">
            <a:avLst/>
          </a:prstGeom>
          <a:noFill/>
          <a:ln w="9525">
            <a:noFill/>
            <a:miter lim="800000"/>
            <a:headEnd/>
            <a:tailEnd/>
          </a:ln>
        </p:spPr>
        <p:txBody>
          <a:bodyPr>
            <a:spAutoFit/>
          </a:bodyPr>
          <a:lstStyle/>
          <a:p>
            <a:pPr algn="ctr"/>
            <a:r>
              <a:rPr lang="en-US" sz="2400">
                <a:latin typeface="Calibri" pitchFamily="34" charset="0"/>
              </a:rPr>
              <a:t>express</a:t>
            </a:r>
            <a:r>
              <a:rPr lang="en-US">
                <a:latin typeface="Calibri" pitchFamily="34" charset="0"/>
              </a:rPr>
              <a:t> emotions and opinions</a:t>
            </a:r>
          </a:p>
        </p:txBody>
      </p:sp>
      <p:sp>
        <p:nvSpPr>
          <p:cNvPr id="3" name="TextBox 2"/>
          <p:cNvSpPr txBox="1">
            <a:spLocks noChangeArrowheads="1"/>
          </p:cNvSpPr>
          <p:nvPr/>
        </p:nvSpPr>
        <p:spPr bwMode="auto">
          <a:xfrm>
            <a:off x="3581400" y="725488"/>
            <a:ext cx="1447800" cy="1016000"/>
          </a:xfrm>
          <a:prstGeom prst="rect">
            <a:avLst/>
          </a:prstGeom>
          <a:noFill/>
          <a:ln w="9525">
            <a:noFill/>
            <a:miter lim="800000"/>
            <a:headEnd/>
            <a:tailEnd/>
          </a:ln>
        </p:spPr>
        <p:txBody>
          <a:bodyPr>
            <a:spAutoFit/>
          </a:bodyPr>
          <a:lstStyle/>
          <a:p>
            <a:pPr algn="ctr"/>
            <a:r>
              <a:rPr lang="en-US" sz="2400" dirty="0">
                <a:latin typeface="Calibri" pitchFamily="34" charset="0"/>
              </a:rPr>
              <a:t>refer</a:t>
            </a:r>
            <a:r>
              <a:rPr lang="en-US" dirty="0">
                <a:latin typeface="Calibri" pitchFamily="34" charset="0"/>
              </a:rPr>
              <a:t> </a:t>
            </a:r>
          </a:p>
          <a:p>
            <a:pPr algn="ctr"/>
            <a:r>
              <a:rPr lang="en-US" dirty="0">
                <a:latin typeface="Calibri" pitchFamily="34" charset="0"/>
              </a:rPr>
              <a:t>to things and information</a:t>
            </a:r>
          </a:p>
        </p:txBody>
      </p:sp>
      <p:sp>
        <p:nvSpPr>
          <p:cNvPr id="6" name="TextBox 5"/>
          <p:cNvSpPr txBox="1">
            <a:spLocks noChangeArrowheads="1"/>
          </p:cNvSpPr>
          <p:nvPr/>
        </p:nvSpPr>
        <p:spPr bwMode="auto">
          <a:xfrm>
            <a:off x="990600" y="1381125"/>
            <a:ext cx="1787525" cy="1016000"/>
          </a:xfrm>
          <a:prstGeom prst="rect">
            <a:avLst/>
          </a:prstGeom>
          <a:noFill/>
          <a:ln w="9525">
            <a:noFill/>
            <a:miter lim="800000"/>
            <a:headEnd/>
            <a:tailEnd/>
          </a:ln>
        </p:spPr>
        <p:txBody>
          <a:bodyPr>
            <a:spAutoFit/>
          </a:bodyPr>
          <a:lstStyle/>
          <a:p>
            <a:pPr algn="ctr"/>
            <a:r>
              <a:rPr lang="en-US" sz="2400" dirty="0">
                <a:solidFill>
                  <a:srgbClr val="FF0000"/>
                </a:solidFill>
                <a:latin typeface="Calibri" pitchFamily="34" charset="0"/>
              </a:rPr>
              <a:t>create</a:t>
            </a:r>
            <a:r>
              <a:rPr lang="en-US" dirty="0">
                <a:solidFill>
                  <a:srgbClr val="FF0000"/>
                </a:solidFill>
                <a:latin typeface="Calibri" pitchFamily="34" charset="0"/>
              </a:rPr>
              <a:t>  </a:t>
            </a:r>
          </a:p>
          <a:p>
            <a:pPr algn="ctr"/>
            <a:r>
              <a:rPr lang="en-US" dirty="0">
                <a:solidFill>
                  <a:srgbClr val="FF0000"/>
                </a:solidFill>
                <a:latin typeface="Calibri" pitchFamily="34" charset="0"/>
              </a:rPr>
              <a:t>songs, poems, stories, jokes</a:t>
            </a:r>
          </a:p>
        </p:txBody>
      </p:sp>
      <p:sp>
        <p:nvSpPr>
          <p:cNvPr id="7" name="TextBox 6"/>
          <p:cNvSpPr txBox="1"/>
          <p:nvPr/>
        </p:nvSpPr>
        <p:spPr>
          <a:xfrm>
            <a:off x="1066800" y="5254625"/>
            <a:ext cx="1981200" cy="1016000"/>
          </a:xfrm>
          <a:prstGeom prst="rect">
            <a:avLst/>
          </a:prstGeom>
          <a:noFill/>
        </p:spPr>
        <p:txBody>
          <a:bodyPr>
            <a:spAutoFit/>
          </a:bodyPr>
          <a:lstStyle/>
          <a:p>
            <a:pPr algn="ctr" fontAlgn="auto">
              <a:spcBef>
                <a:spcPts val="0"/>
              </a:spcBef>
              <a:spcAft>
                <a:spcPts val="0"/>
              </a:spcAft>
              <a:defRPr/>
            </a:pPr>
            <a:r>
              <a:rPr lang="en-US" sz="2400" dirty="0" err="1">
                <a:solidFill>
                  <a:schemeClr val="accent2">
                    <a:lumMod val="50000"/>
                  </a:schemeClr>
                </a:solidFill>
                <a:latin typeface="+mn-lt"/>
              </a:rPr>
              <a:t>metalingual</a:t>
            </a:r>
            <a:r>
              <a:rPr lang="en-US" dirty="0">
                <a:solidFill>
                  <a:schemeClr val="accent2">
                    <a:lumMod val="50000"/>
                  </a:schemeClr>
                </a:solidFill>
                <a:latin typeface="+mn-lt"/>
              </a:rPr>
              <a:t>  </a:t>
            </a:r>
          </a:p>
          <a:p>
            <a:pPr algn="ctr" fontAlgn="auto">
              <a:spcBef>
                <a:spcPts val="0"/>
              </a:spcBef>
              <a:spcAft>
                <a:spcPts val="0"/>
              </a:spcAft>
              <a:defRPr/>
            </a:pPr>
            <a:r>
              <a:rPr lang="en-US" dirty="0">
                <a:solidFill>
                  <a:schemeClr val="accent2">
                    <a:lumMod val="50000"/>
                  </a:schemeClr>
                </a:solidFill>
                <a:latin typeface="+mn-lt"/>
              </a:rPr>
              <a:t>to discuss and describe language</a:t>
            </a:r>
          </a:p>
        </p:txBody>
      </p:sp>
      <p:sp>
        <p:nvSpPr>
          <p:cNvPr id="12" name="TextBox 11"/>
          <p:cNvSpPr txBox="1">
            <a:spLocks noChangeArrowheads="1"/>
          </p:cNvSpPr>
          <p:nvPr/>
        </p:nvSpPr>
        <p:spPr bwMode="auto">
          <a:xfrm>
            <a:off x="5181600" y="2946400"/>
            <a:ext cx="1373188" cy="830263"/>
          </a:xfrm>
          <a:prstGeom prst="rect">
            <a:avLst/>
          </a:prstGeom>
          <a:noFill/>
          <a:ln w="9525">
            <a:noFill/>
            <a:miter lim="800000"/>
            <a:headEnd/>
            <a:tailEnd/>
          </a:ln>
        </p:spPr>
        <p:txBody>
          <a:bodyPr>
            <a:spAutoFit/>
          </a:bodyPr>
          <a:lstStyle/>
          <a:p>
            <a:pPr algn="ctr"/>
            <a:r>
              <a:rPr lang="en-US" sz="2400" dirty="0">
                <a:solidFill>
                  <a:srgbClr val="7030A0"/>
                </a:solidFill>
                <a:latin typeface="Calibri" pitchFamily="34" charset="0"/>
              </a:rPr>
              <a:t>request</a:t>
            </a:r>
          </a:p>
          <a:p>
            <a:pPr algn="ctr"/>
            <a:r>
              <a:rPr lang="en-US" sz="2400" dirty="0">
                <a:solidFill>
                  <a:srgbClr val="7030A0"/>
                </a:solidFill>
                <a:latin typeface="Calibri" pitchFamily="34" charset="0"/>
              </a:rPr>
              <a:t>offer</a:t>
            </a:r>
            <a:endParaRPr lang="en-US" dirty="0">
              <a:solidFill>
                <a:srgbClr val="7030A0"/>
              </a:solidFill>
              <a:latin typeface="Calibri" pitchFamily="34" charset="0"/>
            </a:endParaRPr>
          </a:p>
        </p:txBody>
      </p:sp>
      <p:sp>
        <p:nvSpPr>
          <p:cNvPr id="13" name="TextBox 12"/>
          <p:cNvSpPr txBox="1">
            <a:spLocks noChangeArrowheads="1"/>
          </p:cNvSpPr>
          <p:nvPr/>
        </p:nvSpPr>
        <p:spPr bwMode="auto">
          <a:xfrm>
            <a:off x="3505200" y="4468813"/>
            <a:ext cx="1752600" cy="1570037"/>
          </a:xfrm>
          <a:prstGeom prst="rect">
            <a:avLst/>
          </a:prstGeom>
          <a:noFill/>
          <a:ln w="9525">
            <a:noFill/>
            <a:miter lim="800000"/>
            <a:headEnd/>
            <a:tailEnd/>
          </a:ln>
        </p:spPr>
        <p:txBody>
          <a:bodyPr>
            <a:spAutoFit/>
          </a:bodyPr>
          <a:lstStyle/>
          <a:p>
            <a:pPr algn="ctr"/>
            <a:r>
              <a:rPr lang="en-US" sz="2400" dirty="0">
                <a:solidFill>
                  <a:srgbClr val="FF0000"/>
                </a:solidFill>
                <a:latin typeface="Calibri" pitchFamily="34" charset="0"/>
              </a:rPr>
              <a:t>direct</a:t>
            </a:r>
          </a:p>
          <a:p>
            <a:pPr algn="ctr"/>
            <a:r>
              <a:rPr lang="en-US" sz="2400" dirty="0">
                <a:solidFill>
                  <a:srgbClr val="FF0000"/>
                </a:solidFill>
                <a:latin typeface="Calibri" pitchFamily="34" charset="0"/>
              </a:rPr>
              <a:t>advise</a:t>
            </a:r>
          </a:p>
          <a:p>
            <a:pPr algn="ctr"/>
            <a:r>
              <a:rPr lang="en-US" sz="2400" dirty="0">
                <a:solidFill>
                  <a:srgbClr val="FF0000"/>
                </a:solidFill>
                <a:latin typeface="Calibri" pitchFamily="34" charset="0"/>
              </a:rPr>
              <a:t>warn</a:t>
            </a:r>
          </a:p>
          <a:p>
            <a:pPr algn="ctr"/>
            <a:r>
              <a:rPr lang="en-US" sz="2400" dirty="0">
                <a:solidFill>
                  <a:srgbClr val="FF0000"/>
                </a:solidFill>
                <a:latin typeface="Calibri" pitchFamily="34" charset="0"/>
              </a:rPr>
              <a:t>threaten</a:t>
            </a:r>
            <a:r>
              <a:rPr lang="en-US" dirty="0">
                <a:solidFill>
                  <a:srgbClr val="FF0000"/>
                </a:solidFill>
                <a:latin typeface="Calibri" pitchFamily="34" charset="0"/>
              </a:rPr>
              <a:t>  </a:t>
            </a:r>
          </a:p>
        </p:txBody>
      </p:sp>
      <p:sp>
        <p:nvSpPr>
          <p:cNvPr id="14" name="TextBox 13"/>
          <p:cNvSpPr txBox="1">
            <a:spLocks noChangeArrowheads="1"/>
          </p:cNvSpPr>
          <p:nvPr/>
        </p:nvSpPr>
        <p:spPr bwMode="auto">
          <a:xfrm>
            <a:off x="4495800" y="1741488"/>
            <a:ext cx="2563813" cy="1200150"/>
          </a:xfrm>
          <a:prstGeom prst="rect">
            <a:avLst/>
          </a:prstGeom>
          <a:noFill/>
          <a:ln w="9525">
            <a:noFill/>
            <a:miter lim="800000"/>
            <a:headEnd/>
            <a:tailEnd/>
          </a:ln>
        </p:spPr>
        <p:txBody>
          <a:bodyPr>
            <a:spAutoFit/>
          </a:bodyPr>
          <a:lstStyle/>
          <a:p>
            <a:r>
              <a:rPr lang="en-US" sz="2400" dirty="0">
                <a:solidFill>
                  <a:srgbClr val="00B050"/>
                </a:solidFill>
                <a:latin typeface="Calibri" pitchFamily="34" charset="0"/>
              </a:rPr>
              <a:t>ask </a:t>
            </a:r>
            <a:r>
              <a:rPr lang="en-US" dirty="0">
                <a:solidFill>
                  <a:srgbClr val="00B050"/>
                </a:solidFill>
                <a:latin typeface="Calibri" pitchFamily="34" charset="0"/>
              </a:rPr>
              <a:t>for information</a:t>
            </a:r>
          </a:p>
          <a:p>
            <a:r>
              <a:rPr lang="en-US" sz="2400" dirty="0">
                <a:solidFill>
                  <a:srgbClr val="00B050"/>
                </a:solidFill>
                <a:latin typeface="Calibri" pitchFamily="34" charset="0"/>
              </a:rPr>
              <a:t>   ask </a:t>
            </a:r>
            <a:r>
              <a:rPr lang="en-US" dirty="0">
                <a:solidFill>
                  <a:srgbClr val="00B050"/>
                </a:solidFill>
                <a:latin typeface="Calibri" pitchFamily="34" charset="0"/>
              </a:rPr>
              <a:t>for clarification </a:t>
            </a:r>
          </a:p>
          <a:p>
            <a:r>
              <a:rPr lang="en-US" sz="2400" dirty="0">
                <a:solidFill>
                  <a:srgbClr val="00B050"/>
                </a:solidFill>
                <a:latin typeface="Calibri" pitchFamily="34" charset="0"/>
              </a:rPr>
              <a:t>       ask </a:t>
            </a:r>
            <a:r>
              <a:rPr lang="en-US" dirty="0">
                <a:solidFill>
                  <a:srgbClr val="00B050"/>
                </a:solidFill>
                <a:latin typeface="Calibri" pitchFamily="34" charset="0"/>
              </a:rPr>
              <a:t>for agreement  </a:t>
            </a:r>
          </a:p>
        </p:txBody>
      </p:sp>
      <p:sp>
        <p:nvSpPr>
          <p:cNvPr id="16" name="TextBox 15"/>
          <p:cNvSpPr txBox="1">
            <a:spLocks noChangeArrowheads="1"/>
          </p:cNvSpPr>
          <p:nvPr/>
        </p:nvSpPr>
        <p:spPr bwMode="auto">
          <a:xfrm>
            <a:off x="5029200" y="3849688"/>
            <a:ext cx="1752600" cy="1201737"/>
          </a:xfrm>
          <a:prstGeom prst="rect">
            <a:avLst/>
          </a:prstGeom>
          <a:noFill/>
          <a:ln w="9525">
            <a:noFill/>
            <a:miter lim="800000"/>
            <a:headEnd/>
            <a:tailEnd/>
          </a:ln>
        </p:spPr>
        <p:txBody>
          <a:bodyPr>
            <a:spAutoFit/>
          </a:bodyPr>
          <a:lstStyle/>
          <a:p>
            <a:pPr algn="ctr"/>
            <a:r>
              <a:rPr lang="en-US" sz="2400" dirty="0">
                <a:solidFill>
                  <a:srgbClr val="00B0F0"/>
                </a:solidFill>
                <a:latin typeface="Calibri" pitchFamily="34" charset="0"/>
              </a:rPr>
              <a:t>summon</a:t>
            </a:r>
          </a:p>
          <a:p>
            <a:pPr algn="ctr"/>
            <a:r>
              <a:rPr lang="en-US" sz="2400" dirty="0">
                <a:solidFill>
                  <a:srgbClr val="00B0F0"/>
                </a:solidFill>
                <a:latin typeface="Calibri" pitchFamily="34" charset="0"/>
              </a:rPr>
              <a:t>greet </a:t>
            </a:r>
          </a:p>
          <a:p>
            <a:pPr algn="ctr"/>
            <a:r>
              <a:rPr lang="en-US" sz="2400" dirty="0">
                <a:solidFill>
                  <a:srgbClr val="00B0F0"/>
                </a:solidFill>
                <a:latin typeface="Calibri" pitchFamily="34" charset="0"/>
              </a:rPr>
              <a:t>conclude   </a:t>
            </a:r>
          </a:p>
        </p:txBody>
      </p:sp>
      <p:sp>
        <p:nvSpPr>
          <p:cNvPr id="19" name="TextBox 18"/>
          <p:cNvSpPr txBox="1"/>
          <p:nvPr/>
        </p:nvSpPr>
        <p:spPr>
          <a:xfrm>
            <a:off x="2286000" y="1792288"/>
            <a:ext cx="1831975" cy="1568450"/>
          </a:xfrm>
          <a:prstGeom prst="rect">
            <a:avLst/>
          </a:prstGeom>
          <a:noFill/>
        </p:spPr>
        <p:txBody>
          <a:bodyPr>
            <a:spAutoFit/>
          </a:bodyPr>
          <a:lstStyle/>
          <a:p>
            <a:pPr fontAlgn="auto">
              <a:spcBef>
                <a:spcPts val="0"/>
              </a:spcBef>
              <a:spcAft>
                <a:spcPts val="0"/>
              </a:spcAft>
              <a:defRPr/>
            </a:pPr>
            <a:r>
              <a:rPr lang="en-US" sz="2400" dirty="0">
                <a:solidFill>
                  <a:schemeClr val="accent6">
                    <a:lumMod val="75000"/>
                  </a:schemeClr>
                </a:solidFill>
                <a:latin typeface="+mn-lt"/>
              </a:rPr>
              <a:t>         narrate</a:t>
            </a:r>
          </a:p>
          <a:p>
            <a:pPr fontAlgn="auto">
              <a:spcBef>
                <a:spcPts val="0"/>
              </a:spcBef>
              <a:spcAft>
                <a:spcPts val="0"/>
              </a:spcAft>
              <a:defRPr/>
            </a:pPr>
            <a:r>
              <a:rPr lang="en-US" sz="2400" dirty="0">
                <a:solidFill>
                  <a:schemeClr val="accent6">
                    <a:lumMod val="75000"/>
                  </a:schemeClr>
                </a:solidFill>
                <a:latin typeface="+mn-lt"/>
              </a:rPr>
              <a:t>    persuade</a:t>
            </a:r>
          </a:p>
          <a:p>
            <a:pPr fontAlgn="auto">
              <a:spcBef>
                <a:spcPts val="0"/>
              </a:spcBef>
              <a:spcAft>
                <a:spcPts val="0"/>
              </a:spcAft>
              <a:defRPr/>
            </a:pPr>
            <a:r>
              <a:rPr lang="en-US" sz="2400" dirty="0">
                <a:solidFill>
                  <a:schemeClr val="accent6">
                    <a:lumMod val="75000"/>
                  </a:schemeClr>
                </a:solidFill>
                <a:latin typeface="+mn-lt"/>
              </a:rPr>
              <a:t>  inform</a:t>
            </a:r>
          </a:p>
          <a:p>
            <a:pPr fontAlgn="auto">
              <a:spcBef>
                <a:spcPts val="0"/>
              </a:spcBef>
              <a:spcAft>
                <a:spcPts val="0"/>
              </a:spcAft>
              <a:defRPr/>
            </a:pPr>
            <a:r>
              <a:rPr lang="en-US" sz="2400" dirty="0">
                <a:solidFill>
                  <a:schemeClr val="accent6">
                    <a:lumMod val="75000"/>
                  </a:schemeClr>
                </a:solidFill>
                <a:latin typeface="+mn-lt"/>
              </a:rPr>
              <a:t>describe</a:t>
            </a:r>
            <a:endParaRPr lang="en-US" dirty="0">
              <a:solidFill>
                <a:schemeClr val="accent6">
                  <a:lumMod val="75000"/>
                </a:schemeClr>
              </a:solidFill>
              <a:latin typeface="+mn-lt"/>
            </a:endParaRPr>
          </a:p>
        </p:txBody>
      </p:sp>
      <p:sp>
        <p:nvSpPr>
          <p:cNvPr id="20" name="TextBox 19"/>
          <p:cNvSpPr txBox="1"/>
          <p:nvPr/>
        </p:nvSpPr>
        <p:spPr>
          <a:xfrm>
            <a:off x="3505200" y="2736850"/>
            <a:ext cx="1752600" cy="1570038"/>
          </a:xfrm>
          <a:prstGeom prst="rect">
            <a:avLst/>
          </a:prstGeom>
          <a:noFill/>
        </p:spPr>
        <p:txBody>
          <a:bodyPr>
            <a:spAutoFit/>
          </a:bodyPr>
          <a:lstStyle/>
          <a:p>
            <a:pPr algn="ctr" fontAlgn="auto">
              <a:spcBef>
                <a:spcPts val="0"/>
              </a:spcBef>
              <a:spcAft>
                <a:spcPts val="0"/>
              </a:spcAft>
              <a:defRPr/>
            </a:pPr>
            <a:r>
              <a:rPr lang="en-US" sz="2400" dirty="0">
                <a:solidFill>
                  <a:schemeClr val="accent5">
                    <a:lumMod val="50000"/>
                  </a:schemeClr>
                </a:solidFill>
                <a:latin typeface="+mn-lt"/>
              </a:rPr>
              <a:t>interpret</a:t>
            </a:r>
          </a:p>
          <a:p>
            <a:pPr algn="ctr" fontAlgn="auto">
              <a:spcBef>
                <a:spcPts val="0"/>
              </a:spcBef>
              <a:spcAft>
                <a:spcPts val="0"/>
              </a:spcAft>
              <a:defRPr/>
            </a:pPr>
            <a:r>
              <a:rPr lang="en-US" sz="2400" dirty="0">
                <a:solidFill>
                  <a:schemeClr val="accent5">
                    <a:lumMod val="50000"/>
                  </a:schemeClr>
                </a:solidFill>
                <a:latin typeface="+mn-lt"/>
              </a:rPr>
              <a:t>evaluate</a:t>
            </a:r>
          </a:p>
          <a:p>
            <a:pPr algn="ctr" fontAlgn="auto">
              <a:spcBef>
                <a:spcPts val="0"/>
              </a:spcBef>
              <a:spcAft>
                <a:spcPts val="0"/>
              </a:spcAft>
              <a:defRPr/>
            </a:pPr>
            <a:r>
              <a:rPr lang="en-US" sz="2400" dirty="0">
                <a:solidFill>
                  <a:schemeClr val="accent5">
                    <a:lumMod val="50000"/>
                  </a:schemeClr>
                </a:solidFill>
                <a:latin typeface="+mn-lt"/>
              </a:rPr>
              <a:t>summarize</a:t>
            </a:r>
          </a:p>
          <a:p>
            <a:pPr algn="ctr" fontAlgn="auto">
              <a:spcBef>
                <a:spcPts val="0"/>
              </a:spcBef>
              <a:spcAft>
                <a:spcPts val="0"/>
              </a:spcAft>
              <a:defRPr/>
            </a:pPr>
            <a:r>
              <a:rPr lang="en-US" sz="2400" dirty="0">
                <a:solidFill>
                  <a:schemeClr val="accent5">
                    <a:lumMod val="50000"/>
                  </a:schemeClr>
                </a:solidFill>
                <a:latin typeface="+mn-lt"/>
              </a:rPr>
              <a:t>generalize</a:t>
            </a:r>
            <a:endParaRPr lang="en-US" dirty="0">
              <a:solidFill>
                <a:schemeClr val="accent5">
                  <a:lumMod val="50000"/>
                </a:schemeClr>
              </a:solidFill>
              <a:latin typeface="+mn-lt"/>
            </a:endParaRPr>
          </a:p>
        </p:txBody>
      </p:sp>
      <p:sp>
        <p:nvSpPr>
          <p:cNvPr id="22" name="TextBox 21"/>
          <p:cNvSpPr txBox="1"/>
          <p:nvPr/>
        </p:nvSpPr>
        <p:spPr>
          <a:xfrm>
            <a:off x="5029200" y="5076825"/>
            <a:ext cx="1984375" cy="1200150"/>
          </a:xfrm>
          <a:prstGeom prst="rect">
            <a:avLst/>
          </a:prstGeom>
          <a:noFill/>
        </p:spPr>
        <p:txBody>
          <a:bodyPr>
            <a:spAutoFit/>
          </a:bodyPr>
          <a:lstStyle/>
          <a:p>
            <a:pPr algn="ctr" fontAlgn="auto">
              <a:spcBef>
                <a:spcPts val="0"/>
              </a:spcBef>
              <a:spcAft>
                <a:spcPts val="0"/>
              </a:spcAft>
              <a:defRPr/>
            </a:pPr>
            <a:r>
              <a:rPr lang="en-US" sz="2400" dirty="0">
                <a:solidFill>
                  <a:schemeClr val="accent3">
                    <a:lumMod val="50000"/>
                  </a:schemeClr>
                </a:solidFill>
                <a:latin typeface="+mn-lt"/>
              </a:rPr>
              <a:t>refuse</a:t>
            </a:r>
          </a:p>
          <a:p>
            <a:pPr algn="ctr" fontAlgn="auto">
              <a:spcBef>
                <a:spcPts val="0"/>
              </a:spcBef>
              <a:spcAft>
                <a:spcPts val="0"/>
              </a:spcAft>
              <a:defRPr/>
            </a:pPr>
            <a:r>
              <a:rPr lang="en-US" sz="2400" dirty="0">
                <a:solidFill>
                  <a:schemeClr val="accent3">
                    <a:lumMod val="50000"/>
                  </a:schemeClr>
                </a:solidFill>
                <a:latin typeface="+mn-lt"/>
              </a:rPr>
              <a:t>complain</a:t>
            </a:r>
          </a:p>
          <a:p>
            <a:pPr algn="ctr" fontAlgn="auto">
              <a:spcBef>
                <a:spcPts val="0"/>
              </a:spcBef>
              <a:spcAft>
                <a:spcPts val="0"/>
              </a:spcAft>
              <a:defRPr/>
            </a:pPr>
            <a:r>
              <a:rPr lang="en-US" sz="2400" dirty="0" smtClean="0">
                <a:solidFill>
                  <a:schemeClr val="accent3">
                    <a:lumMod val="50000"/>
                  </a:schemeClr>
                </a:solidFill>
                <a:latin typeface="+mn-lt"/>
              </a:rPr>
              <a:t>compliment</a:t>
            </a:r>
            <a:endParaRPr lang="en-US" sz="2400" dirty="0">
              <a:solidFill>
                <a:schemeClr val="accent3">
                  <a:lumMod val="50000"/>
                </a:schemeClr>
              </a:solidFill>
              <a:latin typeface="+mn-lt"/>
            </a:endParaRPr>
          </a:p>
        </p:txBody>
      </p:sp>
      <p:sp>
        <p:nvSpPr>
          <p:cNvPr id="23" name="TextBox 22"/>
          <p:cNvSpPr txBox="1"/>
          <p:nvPr/>
        </p:nvSpPr>
        <p:spPr>
          <a:xfrm>
            <a:off x="1676400" y="3522663"/>
            <a:ext cx="1752600" cy="1568450"/>
          </a:xfrm>
          <a:prstGeom prst="rect">
            <a:avLst/>
          </a:prstGeom>
          <a:noFill/>
        </p:spPr>
        <p:txBody>
          <a:bodyPr>
            <a:spAutoFit/>
          </a:bodyPr>
          <a:lstStyle/>
          <a:p>
            <a:pPr algn="ctr" fontAlgn="auto">
              <a:spcBef>
                <a:spcPts val="0"/>
              </a:spcBef>
              <a:spcAft>
                <a:spcPts val="0"/>
              </a:spcAft>
              <a:defRPr/>
            </a:pPr>
            <a:r>
              <a:rPr lang="en-US" sz="2400" dirty="0">
                <a:solidFill>
                  <a:schemeClr val="tx2">
                    <a:lumMod val="75000"/>
                  </a:schemeClr>
                </a:solidFill>
                <a:latin typeface="+mn-lt"/>
              </a:rPr>
              <a:t>paraphrase</a:t>
            </a:r>
          </a:p>
          <a:p>
            <a:pPr algn="ctr" fontAlgn="auto">
              <a:spcBef>
                <a:spcPts val="0"/>
              </a:spcBef>
              <a:spcAft>
                <a:spcPts val="0"/>
              </a:spcAft>
              <a:defRPr/>
            </a:pPr>
            <a:r>
              <a:rPr lang="en-US" sz="2400" dirty="0">
                <a:solidFill>
                  <a:schemeClr val="tx2">
                    <a:lumMod val="75000"/>
                  </a:schemeClr>
                </a:solidFill>
                <a:latin typeface="+mn-lt"/>
              </a:rPr>
              <a:t>introduce</a:t>
            </a:r>
            <a:endParaRPr lang="en-US" dirty="0">
              <a:solidFill>
                <a:schemeClr val="tx2">
                  <a:lumMod val="75000"/>
                </a:schemeClr>
              </a:solidFill>
              <a:latin typeface="+mn-lt"/>
            </a:endParaRPr>
          </a:p>
          <a:p>
            <a:pPr algn="ctr" fontAlgn="auto">
              <a:spcBef>
                <a:spcPts val="0"/>
              </a:spcBef>
              <a:spcAft>
                <a:spcPts val="0"/>
              </a:spcAft>
              <a:defRPr/>
            </a:pPr>
            <a:r>
              <a:rPr lang="en-US" sz="2400" dirty="0">
                <a:solidFill>
                  <a:schemeClr val="tx2">
                    <a:lumMod val="75000"/>
                  </a:schemeClr>
                </a:solidFill>
                <a:latin typeface="+mn-lt"/>
              </a:rPr>
              <a:t>predict</a:t>
            </a:r>
          </a:p>
          <a:p>
            <a:pPr algn="ctr" fontAlgn="auto">
              <a:spcBef>
                <a:spcPts val="0"/>
              </a:spcBef>
              <a:spcAft>
                <a:spcPts val="0"/>
              </a:spcAft>
              <a:defRPr/>
            </a:pPr>
            <a:r>
              <a:rPr lang="en-US" sz="2400" dirty="0">
                <a:solidFill>
                  <a:schemeClr val="tx2">
                    <a:lumMod val="75000"/>
                  </a:schemeClr>
                </a:solidFill>
                <a:latin typeface="+mn-lt"/>
              </a:rPr>
              <a:t>hypothesize</a:t>
            </a:r>
          </a:p>
        </p:txBody>
      </p:sp>
      <p:grpSp>
        <p:nvGrpSpPr>
          <p:cNvPr id="8" name="Group 8"/>
          <p:cNvGrpSpPr>
            <a:grpSpLocks/>
          </p:cNvGrpSpPr>
          <p:nvPr/>
        </p:nvGrpSpPr>
        <p:grpSpPr bwMode="auto">
          <a:xfrm>
            <a:off x="8153400" y="4763"/>
            <a:ext cx="1020763" cy="6858000"/>
            <a:chOff x="7891160" y="-176561"/>
            <a:chExt cx="1020335" cy="6858000"/>
          </a:xfrm>
        </p:grpSpPr>
        <p:pic>
          <p:nvPicPr>
            <p:cNvPr id="17"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5" name="Rectangle 4"/>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 name="TextBox 3"/>
          <p:cNvSpPr txBox="1">
            <a:spLocks noChangeArrowheads="1"/>
          </p:cNvSpPr>
          <p:nvPr/>
        </p:nvSpPr>
        <p:spPr bwMode="auto">
          <a:xfrm>
            <a:off x="6934200" y="2782888"/>
            <a:ext cx="1447800" cy="739775"/>
          </a:xfrm>
          <a:prstGeom prst="rect">
            <a:avLst/>
          </a:prstGeom>
          <a:noFill/>
          <a:ln w="9525">
            <a:noFill/>
            <a:miter lim="800000"/>
            <a:headEnd/>
            <a:tailEnd/>
          </a:ln>
        </p:spPr>
        <p:txBody>
          <a:bodyPr>
            <a:spAutoFit/>
          </a:bodyPr>
          <a:lstStyle/>
          <a:p>
            <a:pPr algn="ctr"/>
            <a:r>
              <a:rPr lang="en-US" sz="2400" dirty="0">
                <a:latin typeface="Calibri" pitchFamily="34" charset="0"/>
              </a:rPr>
              <a:t>interact</a:t>
            </a:r>
            <a:r>
              <a:rPr lang="en-US" dirty="0">
                <a:latin typeface="Calibri" pitchFamily="34" charset="0"/>
              </a:rPr>
              <a:t>  socially</a:t>
            </a:r>
          </a:p>
        </p:txBody>
      </p:sp>
      <p:sp>
        <p:nvSpPr>
          <p:cNvPr id="21" name="TextBox 20"/>
          <p:cNvSpPr txBox="1"/>
          <p:nvPr/>
        </p:nvSpPr>
        <p:spPr>
          <a:xfrm>
            <a:off x="6705600" y="3733800"/>
            <a:ext cx="1752600" cy="1570038"/>
          </a:xfrm>
          <a:prstGeom prst="rect">
            <a:avLst/>
          </a:prstGeom>
          <a:noFill/>
        </p:spPr>
        <p:txBody>
          <a:bodyPr>
            <a:spAutoFit/>
          </a:bodyPr>
          <a:lstStyle/>
          <a:p>
            <a:pPr algn="ctr" fontAlgn="auto">
              <a:spcBef>
                <a:spcPts val="0"/>
              </a:spcBef>
              <a:spcAft>
                <a:spcPts val="0"/>
              </a:spcAft>
              <a:defRPr/>
            </a:pPr>
            <a:r>
              <a:rPr lang="en-US" sz="2400" dirty="0">
                <a:solidFill>
                  <a:schemeClr val="accent6">
                    <a:lumMod val="50000"/>
                  </a:schemeClr>
                </a:solidFill>
                <a:latin typeface="+mn-lt"/>
              </a:rPr>
              <a:t>thank</a:t>
            </a:r>
          </a:p>
          <a:p>
            <a:pPr algn="ctr" fontAlgn="auto">
              <a:spcBef>
                <a:spcPts val="0"/>
              </a:spcBef>
              <a:spcAft>
                <a:spcPts val="0"/>
              </a:spcAft>
              <a:defRPr/>
            </a:pPr>
            <a:r>
              <a:rPr lang="en-US" sz="2400" dirty="0">
                <a:solidFill>
                  <a:schemeClr val="accent6">
                    <a:lumMod val="50000"/>
                  </a:schemeClr>
                </a:solidFill>
                <a:latin typeface="+mn-lt"/>
              </a:rPr>
              <a:t>forgive</a:t>
            </a:r>
          </a:p>
          <a:p>
            <a:pPr algn="ctr" fontAlgn="auto">
              <a:spcBef>
                <a:spcPts val="0"/>
              </a:spcBef>
              <a:spcAft>
                <a:spcPts val="0"/>
              </a:spcAft>
              <a:defRPr/>
            </a:pPr>
            <a:r>
              <a:rPr lang="en-US" sz="2400" dirty="0">
                <a:solidFill>
                  <a:schemeClr val="accent6">
                    <a:lumMod val="50000"/>
                  </a:schemeClr>
                </a:solidFill>
                <a:latin typeface="+mn-lt"/>
              </a:rPr>
              <a:t>apologize</a:t>
            </a:r>
          </a:p>
          <a:p>
            <a:pPr algn="ctr" fontAlgn="auto">
              <a:spcBef>
                <a:spcPts val="0"/>
              </a:spcBef>
              <a:spcAft>
                <a:spcPts val="0"/>
              </a:spcAft>
              <a:defRPr/>
            </a:pPr>
            <a:r>
              <a:rPr lang="en-US" sz="2400" dirty="0">
                <a:solidFill>
                  <a:schemeClr val="accent6">
                    <a:lumMod val="50000"/>
                  </a:schemeClr>
                </a:solidFill>
                <a:latin typeface="+mn-lt"/>
              </a:rPr>
              <a:t>congratulate</a:t>
            </a:r>
          </a:p>
        </p:txBody>
      </p:sp>
      <p:sp>
        <p:nvSpPr>
          <p:cNvPr id="24" name="TextBox 16"/>
          <p:cNvSpPr txBox="1">
            <a:spLocks noChangeArrowheads="1"/>
          </p:cNvSpPr>
          <p:nvPr/>
        </p:nvSpPr>
        <p:spPr bwMode="auto">
          <a:xfrm>
            <a:off x="1050925" y="0"/>
            <a:ext cx="7483475" cy="584775"/>
          </a:xfrm>
          <a:prstGeom prst="rect">
            <a:avLst/>
          </a:prstGeom>
          <a:noFill/>
          <a:ln w="9525">
            <a:noFill/>
            <a:miter lim="800000"/>
            <a:headEnd/>
            <a:tailEnd/>
          </a:ln>
        </p:spPr>
        <p:txBody>
          <a:bodyPr>
            <a:spAutoFit/>
          </a:bodyPr>
          <a:lstStyle/>
          <a:p>
            <a:r>
              <a:rPr lang="en-US" sz="3200" dirty="0">
                <a:solidFill>
                  <a:srgbClr val="C00000"/>
                </a:solidFill>
                <a:latin typeface="Calibri" pitchFamily="34" charset="0"/>
              </a:rPr>
              <a:t>Which Functions do we need to teach?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8153400" y="4763"/>
            <a:ext cx="1020763" cy="6858000"/>
            <a:chOff x="7891160" y="-176561"/>
            <a:chExt cx="1020335" cy="6858000"/>
          </a:xfrm>
        </p:grpSpPr>
        <p:pic>
          <p:nvPicPr>
            <p:cNvPr id="13" name="Picture 2" descr="C:\Users\Rob\AppData\Local\Microsoft\Windows\Temporary Internet Files\Content.IE5\FVXFMXHO\MP900439527[1].jpg"/>
            <p:cNvPicPr>
              <a:picLocks noChangeAspect="1" noChangeArrowheads="1"/>
            </p:cNvPicPr>
            <p:nvPr/>
          </p:nvPicPr>
          <p:blipFill rotWithShape="1">
            <a:blip r:embed="rId2" cstate="print">
              <a:extLst/>
            </a:blip>
            <a:srcRect l="44325"/>
            <a:stretch/>
          </p:blipFill>
          <p:spPr bwMode="auto">
            <a:xfrm>
              <a:off x="7891160" y="-176561"/>
              <a:ext cx="988740" cy="6852424"/>
            </a:xfrm>
            <a:prstGeom prst="rect">
              <a:avLst/>
            </a:prstGeom>
            <a:blipFill dpi="0" rotWithShape="1">
              <a:blip r:embed="rId3" cstate="print"/>
              <a:srcRect/>
              <a:tile tx="0" ty="0" sx="100000" sy="100000" flip="none" algn="tl"/>
            </a:blipFill>
            <a:effectLst>
              <a:glow>
                <a:schemeClr val="accent1"/>
              </a:glow>
              <a:softEdge rad="0"/>
            </a:effectLst>
          </p:spPr>
        </p:pic>
        <p:sp>
          <p:nvSpPr>
            <p:cNvPr id="14" name="Rectangle 13"/>
            <p:cNvSpPr/>
            <p:nvPr/>
          </p:nvSpPr>
          <p:spPr>
            <a:xfrm>
              <a:off x="7921310" y="-176561"/>
              <a:ext cx="990185" cy="6858000"/>
            </a:xfrm>
            <a:prstGeom prst="rect">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458" name="TextBox 1"/>
          <p:cNvSpPr txBox="1">
            <a:spLocks noChangeArrowheads="1"/>
          </p:cNvSpPr>
          <p:nvPr/>
        </p:nvSpPr>
        <p:spPr bwMode="auto">
          <a:xfrm>
            <a:off x="76200" y="76200"/>
            <a:ext cx="8229600" cy="584775"/>
          </a:xfrm>
          <a:prstGeom prst="rect">
            <a:avLst/>
          </a:prstGeom>
          <a:noFill/>
          <a:ln w="9525">
            <a:noFill/>
            <a:miter lim="800000"/>
            <a:headEnd/>
            <a:tailEnd/>
          </a:ln>
        </p:spPr>
        <p:txBody>
          <a:bodyPr>
            <a:spAutoFit/>
          </a:bodyPr>
          <a:lstStyle/>
          <a:p>
            <a:r>
              <a:rPr lang="en-US" sz="3200" dirty="0">
                <a:latin typeface="Calibri" pitchFamily="34" charset="0"/>
              </a:rPr>
              <a:t>Language Functions </a:t>
            </a:r>
            <a:r>
              <a:rPr lang="en-US" sz="3200" dirty="0" smtClean="0">
                <a:latin typeface="Calibri" pitchFamily="34" charset="0"/>
              </a:rPr>
              <a:t>in the ELP Standards</a:t>
            </a:r>
            <a:endParaRPr lang="en-US" sz="3200" dirty="0">
              <a:latin typeface="Calibri" pitchFamily="34" charset="0"/>
            </a:endParaRPr>
          </a:p>
        </p:txBody>
      </p:sp>
      <p:sp>
        <p:nvSpPr>
          <p:cNvPr id="7" name="TextBox 6"/>
          <p:cNvSpPr txBox="1"/>
          <p:nvPr/>
        </p:nvSpPr>
        <p:spPr>
          <a:xfrm>
            <a:off x="533400" y="660975"/>
            <a:ext cx="7467600" cy="646331"/>
          </a:xfrm>
          <a:prstGeom prst="rect">
            <a:avLst/>
          </a:prstGeom>
          <a:noFill/>
        </p:spPr>
        <p:txBody>
          <a:bodyPr wrap="square" rtlCol="0">
            <a:spAutoFit/>
          </a:bodyPr>
          <a:lstStyle/>
          <a:p>
            <a:r>
              <a:rPr lang="en-US" dirty="0" smtClean="0"/>
              <a:t>There is not an official list of 23 functions as in the previous ODE requirements. The new ELP standards use the following words more freely:</a:t>
            </a:r>
          </a:p>
        </p:txBody>
      </p:sp>
      <p:sp>
        <p:nvSpPr>
          <p:cNvPr id="4" name="TextBox 3"/>
          <p:cNvSpPr txBox="1"/>
          <p:nvPr/>
        </p:nvSpPr>
        <p:spPr>
          <a:xfrm>
            <a:off x="533400" y="1676400"/>
            <a:ext cx="1981200" cy="3046988"/>
          </a:xfrm>
          <a:prstGeom prst="rect">
            <a:avLst/>
          </a:prstGeom>
          <a:noFill/>
        </p:spPr>
        <p:txBody>
          <a:bodyPr wrap="square" rtlCol="0">
            <a:spAutoFit/>
          </a:bodyPr>
          <a:lstStyle/>
          <a:p>
            <a:r>
              <a:rPr lang="en-US" sz="2400" dirty="0" smtClean="0"/>
              <a:t>Identify, </a:t>
            </a:r>
            <a:endParaRPr lang="en-US" sz="2400" dirty="0"/>
          </a:p>
          <a:p>
            <a:r>
              <a:rPr lang="en-US" sz="2400" dirty="0" smtClean="0"/>
              <a:t>Determine</a:t>
            </a:r>
          </a:p>
          <a:p>
            <a:endParaRPr lang="en-US" sz="2400" dirty="0"/>
          </a:p>
          <a:p>
            <a:pPr marL="114300" indent="-114300"/>
            <a:r>
              <a:rPr lang="en-US" sz="2400" dirty="0"/>
              <a:t>Gather, </a:t>
            </a:r>
          </a:p>
          <a:p>
            <a:pPr marL="114300" indent="-114300"/>
            <a:r>
              <a:rPr lang="en-US" sz="2400" dirty="0"/>
              <a:t>Label, </a:t>
            </a:r>
          </a:p>
          <a:p>
            <a:pPr marL="114300" indent="-114300"/>
            <a:r>
              <a:rPr lang="en-US" sz="2400" dirty="0"/>
              <a:t>Record, </a:t>
            </a:r>
          </a:p>
          <a:p>
            <a:pPr marL="114300" indent="-114300"/>
            <a:r>
              <a:rPr lang="en-US" sz="2400" dirty="0"/>
              <a:t>and Sort </a:t>
            </a:r>
            <a:r>
              <a:rPr lang="en-US" sz="2400" dirty="0" smtClean="0"/>
              <a:t>information</a:t>
            </a:r>
            <a:endParaRPr lang="en-US" sz="2400" dirty="0"/>
          </a:p>
        </p:txBody>
      </p:sp>
      <p:sp>
        <p:nvSpPr>
          <p:cNvPr id="5" name="Rectangle 4"/>
          <p:cNvSpPr/>
          <p:nvPr/>
        </p:nvSpPr>
        <p:spPr>
          <a:xfrm>
            <a:off x="2971800" y="1676400"/>
            <a:ext cx="2133600" cy="2677656"/>
          </a:xfrm>
          <a:prstGeom prst="rect">
            <a:avLst/>
          </a:prstGeom>
        </p:spPr>
        <p:txBody>
          <a:bodyPr wrap="square">
            <a:spAutoFit/>
          </a:bodyPr>
          <a:lstStyle/>
          <a:p>
            <a:r>
              <a:rPr lang="en-US" sz="2400" dirty="0"/>
              <a:t>Participate</a:t>
            </a:r>
          </a:p>
          <a:p>
            <a:r>
              <a:rPr lang="en-US" sz="2400" dirty="0"/>
              <a:t>Follow rules </a:t>
            </a:r>
          </a:p>
          <a:p>
            <a:r>
              <a:rPr lang="en-US" sz="2400" dirty="0" smtClean="0"/>
              <a:t>Answer </a:t>
            </a:r>
            <a:endParaRPr lang="en-US" sz="2400" dirty="0"/>
          </a:p>
          <a:p>
            <a:r>
              <a:rPr lang="en-US" sz="2400" dirty="0"/>
              <a:t>Ask questions </a:t>
            </a:r>
          </a:p>
          <a:p>
            <a:r>
              <a:rPr lang="en-US" sz="2400" dirty="0"/>
              <a:t>Contribute </a:t>
            </a:r>
          </a:p>
          <a:p>
            <a:r>
              <a:rPr lang="en-US" sz="2400" dirty="0"/>
              <a:t>Build </a:t>
            </a:r>
          </a:p>
          <a:p>
            <a:r>
              <a:rPr lang="en-US" sz="2400" dirty="0" smtClean="0"/>
              <a:t>Respond</a:t>
            </a:r>
            <a:endParaRPr lang="en-US" sz="2400" dirty="0"/>
          </a:p>
        </p:txBody>
      </p:sp>
      <p:sp>
        <p:nvSpPr>
          <p:cNvPr id="8" name="Rectangle 7"/>
          <p:cNvSpPr/>
          <p:nvPr/>
        </p:nvSpPr>
        <p:spPr>
          <a:xfrm>
            <a:off x="5334000" y="1676400"/>
            <a:ext cx="2971800" cy="3046988"/>
          </a:xfrm>
          <a:prstGeom prst="rect">
            <a:avLst/>
          </a:prstGeom>
        </p:spPr>
        <p:txBody>
          <a:bodyPr wrap="square">
            <a:spAutoFit/>
          </a:bodyPr>
          <a:lstStyle/>
          <a:p>
            <a:pPr marL="228600" indent="-228600"/>
            <a:r>
              <a:rPr lang="en-US" sz="2400" dirty="0"/>
              <a:t>Express </a:t>
            </a:r>
          </a:p>
          <a:p>
            <a:pPr marL="228600" indent="-228600"/>
            <a:r>
              <a:rPr lang="en-US" sz="2400" dirty="0"/>
              <a:t>Explain </a:t>
            </a:r>
          </a:p>
          <a:p>
            <a:pPr marL="228600" indent="-228600"/>
            <a:r>
              <a:rPr lang="en-US" sz="2400" dirty="0"/>
              <a:t>Introduce &amp;</a:t>
            </a:r>
            <a:r>
              <a:rPr lang="en-US" sz="2400" dirty="0" smtClean="0"/>
              <a:t> Conclude </a:t>
            </a:r>
            <a:endParaRPr lang="en-US" sz="2400" dirty="0"/>
          </a:p>
          <a:p>
            <a:pPr marL="228600" indent="-228600"/>
            <a:r>
              <a:rPr lang="en-US" sz="2400" dirty="0" smtClean="0"/>
              <a:t>Compose written narratives &amp; informational texts</a:t>
            </a:r>
          </a:p>
          <a:p>
            <a:r>
              <a:rPr lang="en-US" sz="2400" dirty="0" smtClean="0"/>
              <a:t>Deliver </a:t>
            </a:r>
            <a:endParaRPr lang="en-US" sz="2400" dirty="0"/>
          </a:p>
          <a:p>
            <a:r>
              <a:rPr lang="en-US" sz="2400" dirty="0" smtClean="0"/>
              <a:t>Retell/recount</a:t>
            </a:r>
            <a:endParaRPr lang="en-US" sz="2400" dirty="0"/>
          </a:p>
        </p:txBody>
      </p:sp>
      <p:sp>
        <p:nvSpPr>
          <p:cNvPr id="10" name="Rectangle 9"/>
          <p:cNvSpPr/>
          <p:nvPr/>
        </p:nvSpPr>
        <p:spPr>
          <a:xfrm>
            <a:off x="3886200" y="4800600"/>
            <a:ext cx="4509088" cy="1569660"/>
          </a:xfrm>
          <a:prstGeom prst="rect">
            <a:avLst/>
          </a:prstGeom>
        </p:spPr>
        <p:txBody>
          <a:bodyPr wrap="square">
            <a:spAutoFit/>
          </a:bodyPr>
          <a:lstStyle/>
          <a:p>
            <a:pPr marL="461963" indent="-461963"/>
            <a:r>
              <a:rPr lang="en-US" sz="2400" dirty="0"/>
              <a:t>Adapt language choices </a:t>
            </a:r>
          </a:p>
          <a:p>
            <a:pPr marL="461963" indent="-461963"/>
            <a:r>
              <a:rPr lang="en-US" sz="2400" dirty="0" smtClean="0"/>
              <a:t>Expand </a:t>
            </a:r>
            <a:r>
              <a:rPr lang="en-US" sz="2400" dirty="0"/>
              <a:t>and rearrange sentences</a:t>
            </a:r>
          </a:p>
          <a:p>
            <a:pPr marL="461963" indent="-461963"/>
            <a:r>
              <a:rPr lang="en-US" sz="2400" dirty="0" smtClean="0"/>
              <a:t>Link </a:t>
            </a:r>
            <a:r>
              <a:rPr lang="en-US" sz="2400" dirty="0"/>
              <a:t>text using temporal and cohesive </a:t>
            </a:r>
            <a:r>
              <a:rPr lang="en-US" sz="2400" dirty="0" smtClean="0"/>
              <a:t>words</a:t>
            </a:r>
            <a:endParaRPr lang="en-US" sz="2400" dirty="0"/>
          </a:p>
        </p:txBody>
      </p:sp>
      <p:sp>
        <p:nvSpPr>
          <p:cNvPr id="3" name="TextBox 2"/>
          <p:cNvSpPr txBox="1"/>
          <p:nvPr/>
        </p:nvSpPr>
        <p:spPr>
          <a:xfrm>
            <a:off x="533400" y="1295400"/>
            <a:ext cx="7620000" cy="461665"/>
          </a:xfrm>
          <a:prstGeom prst="rect">
            <a:avLst/>
          </a:prstGeom>
          <a:noFill/>
        </p:spPr>
        <p:txBody>
          <a:bodyPr wrap="square" rtlCol="0">
            <a:spAutoFit/>
          </a:bodyPr>
          <a:lstStyle/>
          <a:p>
            <a:pPr>
              <a:tabLst>
                <a:tab pos="2452688" algn="l"/>
                <a:tab pos="5033963" algn="l"/>
              </a:tabLst>
            </a:pPr>
            <a:r>
              <a:rPr lang="en-US" sz="2400" b="1" u="sng" dirty="0" smtClean="0"/>
              <a:t>Receptive	Interactive	Productive</a:t>
            </a:r>
            <a:endParaRPr lang="en-US" sz="2400" b="1" u="sng" dirty="0"/>
          </a:p>
        </p:txBody>
      </p:sp>
    </p:spTree>
    <p:extLst>
      <p:ext uri="{BB962C8B-B14F-4D97-AF65-F5344CB8AC3E}">
        <p14:creationId xmlns:p14="http://schemas.microsoft.com/office/powerpoint/2010/main" val="259420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P spid="10"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1249</Words>
  <Application>Microsoft Office PowerPoint</Application>
  <PresentationFormat>On-screen Show (4:3)</PresentationFormat>
  <Paragraphs>371</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Graduate Credit </vt:lpstr>
      <vt:lpstr>Looking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2014-08-13T00:16:12Z</dcterms:created>
  <dcterms:modified xsi:type="dcterms:W3CDTF">2014-09-12T05:55:42Z</dcterms:modified>
</cp:coreProperties>
</file>