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7" r:id="rId2"/>
    <p:sldId id="419" r:id="rId3"/>
    <p:sldId id="334" r:id="rId4"/>
    <p:sldId id="420" r:id="rId5"/>
    <p:sldId id="421" r:id="rId6"/>
    <p:sldId id="381" r:id="rId7"/>
    <p:sldId id="382" r:id="rId8"/>
    <p:sldId id="383" r:id="rId9"/>
    <p:sldId id="384" r:id="rId10"/>
    <p:sldId id="328" r:id="rId11"/>
    <p:sldId id="329" r:id="rId12"/>
    <p:sldId id="330" r:id="rId13"/>
    <p:sldId id="331" r:id="rId14"/>
    <p:sldId id="385" r:id="rId15"/>
    <p:sldId id="415" r:id="rId16"/>
    <p:sldId id="398" r:id="rId17"/>
    <p:sldId id="399" r:id="rId18"/>
    <p:sldId id="402" r:id="rId19"/>
    <p:sldId id="404" r:id="rId20"/>
    <p:sldId id="387" r:id="rId21"/>
    <p:sldId id="388" r:id="rId22"/>
    <p:sldId id="391" r:id="rId23"/>
    <p:sldId id="33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94660"/>
  </p:normalViewPr>
  <p:slideViewPr>
    <p:cSldViewPr>
      <p:cViewPr>
        <p:scale>
          <a:sx n="54" d="100"/>
          <a:sy n="54" d="100"/>
        </p:scale>
        <p:origin x="-13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FA977-5D28-4ABA-88B1-CF51FAA2AE75}" type="doc">
      <dgm:prSet loTypeId="urn:microsoft.com/office/officeart/2005/8/layout/process5" loCatId="process" qsTypeId="urn:microsoft.com/office/officeart/2005/8/quickstyle/simple3" qsCatId="simple" csTypeId="urn:microsoft.com/office/officeart/2005/8/colors/accent1_2#1" csCatId="accent1" phldr="1"/>
      <dgm:spPr/>
      <dgm:t>
        <a:bodyPr/>
        <a:lstStyle/>
        <a:p>
          <a:endParaRPr lang="en-US"/>
        </a:p>
      </dgm:t>
    </dgm:pt>
    <dgm:pt modelId="{D9F83416-E631-4897-B12E-E3636E21F481}">
      <dgm:prSet phldrT="[Text]">
        <dgm:style>
          <a:lnRef idx="3">
            <a:schemeClr val="lt1"/>
          </a:lnRef>
          <a:fillRef idx="1">
            <a:schemeClr val="accent2"/>
          </a:fillRef>
          <a:effectRef idx="1">
            <a:schemeClr val="accent2"/>
          </a:effectRef>
          <a:fontRef idx="minor">
            <a:schemeClr val="lt1"/>
          </a:fontRef>
        </dgm:style>
      </dgm:prSet>
      <dgm:spPr>
        <a:ln/>
      </dgm:spPr>
      <dgm:t>
        <a:bodyPr/>
        <a:lstStyle/>
        <a:p>
          <a:r>
            <a:rPr lang="en-US" dirty="0" smtClean="0"/>
            <a:t>Literacy block</a:t>
          </a:r>
          <a:endParaRPr lang="en-US" dirty="0"/>
        </a:p>
      </dgm:t>
    </dgm:pt>
    <dgm:pt modelId="{D451D225-2FE5-4420-A7D4-0F64509F97F5}" type="parTrans" cxnId="{3ADC39FD-8DAE-4CDD-AD3E-6022101F6C26}">
      <dgm:prSet/>
      <dgm:spPr/>
      <dgm:t>
        <a:bodyPr/>
        <a:lstStyle/>
        <a:p>
          <a:endParaRPr lang="en-US"/>
        </a:p>
      </dgm:t>
    </dgm:pt>
    <dgm:pt modelId="{84B7EA02-197E-469C-8C36-EFE7CCAB5A79}" type="sibTrans" cxnId="{3ADC39FD-8DAE-4CDD-AD3E-6022101F6C26}">
      <dgm:prSet/>
      <dgm:spPr/>
      <dgm:t>
        <a:bodyPr/>
        <a:lstStyle/>
        <a:p>
          <a:endParaRPr lang="en-US"/>
        </a:p>
      </dgm:t>
    </dgm:pt>
    <dgm:pt modelId="{A824C257-69DD-47A3-8672-95596144BB99}">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ELD block</a:t>
          </a:r>
          <a:endParaRPr lang="en-US" dirty="0"/>
        </a:p>
      </dgm:t>
    </dgm:pt>
    <dgm:pt modelId="{764A8EAA-7A59-4546-9F3C-212AF184C6D2}" type="parTrans" cxnId="{230C937A-2A61-43DC-A4E2-4967C3DC0085}">
      <dgm:prSet/>
      <dgm:spPr/>
      <dgm:t>
        <a:bodyPr/>
        <a:lstStyle/>
        <a:p>
          <a:endParaRPr lang="en-US"/>
        </a:p>
      </dgm:t>
    </dgm:pt>
    <dgm:pt modelId="{0EDE52EE-BF73-4831-A823-2EEC42F64295}" type="sibTrans" cxnId="{230C937A-2A61-43DC-A4E2-4967C3DC0085}">
      <dgm:prSet/>
      <dgm:spPr/>
      <dgm:t>
        <a:bodyPr/>
        <a:lstStyle/>
        <a:p>
          <a:endParaRPr lang="en-US"/>
        </a:p>
      </dgm:t>
    </dgm:pt>
    <dgm:pt modelId="{A00C6F82-90DD-452C-8483-F5BF69EB3B5A}" type="pres">
      <dgm:prSet presAssocID="{49CFA977-5D28-4ABA-88B1-CF51FAA2AE75}" presName="diagram" presStyleCnt="0">
        <dgm:presLayoutVars>
          <dgm:dir/>
          <dgm:resizeHandles val="exact"/>
        </dgm:presLayoutVars>
      </dgm:prSet>
      <dgm:spPr/>
      <dgm:t>
        <a:bodyPr/>
        <a:lstStyle/>
        <a:p>
          <a:endParaRPr lang="en-US"/>
        </a:p>
      </dgm:t>
    </dgm:pt>
    <dgm:pt modelId="{1FED5128-DB93-47BD-8364-FA8C641C3B5E}" type="pres">
      <dgm:prSet presAssocID="{D9F83416-E631-4897-B12E-E3636E21F481}" presName="node" presStyleLbl="node1" presStyleIdx="0" presStyleCnt="2" custLinFactNeighborX="-2270" custLinFactNeighborY="-45215">
        <dgm:presLayoutVars>
          <dgm:bulletEnabled val="1"/>
        </dgm:presLayoutVars>
      </dgm:prSet>
      <dgm:spPr/>
      <dgm:t>
        <a:bodyPr/>
        <a:lstStyle/>
        <a:p>
          <a:endParaRPr lang="en-US"/>
        </a:p>
      </dgm:t>
    </dgm:pt>
    <dgm:pt modelId="{F6E6D6A0-6BF5-403E-825E-A63A98D27949}" type="pres">
      <dgm:prSet presAssocID="{84B7EA02-197E-469C-8C36-EFE7CCAB5A79}" presName="sibTrans" presStyleLbl="sibTrans2D1" presStyleIdx="0" presStyleCnt="1"/>
      <dgm:spPr/>
      <dgm:t>
        <a:bodyPr/>
        <a:lstStyle/>
        <a:p>
          <a:endParaRPr lang="en-US"/>
        </a:p>
      </dgm:t>
    </dgm:pt>
    <dgm:pt modelId="{9DD463A9-3F99-4F1B-A079-AA3D48D132B5}" type="pres">
      <dgm:prSet presAssocID="{84B7EA02-197E-469C-8C36-EFE7CCAB5A79}" presName="connectorText" presStyleLbl="sibTrans2D1" presStyleIdx="0" presStyleCnt="1"/>
      <dgm:spPr/>
      <dgm:t>
        <a:bodyPr/>
        <a:lstStyle/>
        <a:p>
          <a:endParaRPr lang="en-US"/>
        </a:p>
      </dgm:t>
    </dgm:pt>
    <dgm:pt modelId="{40816116-43CD-4F25-8475-26B0D4C733EC}" type="pres">
      <dgm:prSet presAssocID="{A824C257-69DD-47A3-8672-95596144BB99}" presName="node" presStyleLbl="node1" presStyleIdx="1" presStyleCnt="2" custLinFactNeighborX="-15554" custLinFactNeighborY="-48920">
        <dgm:presLayoutVars>
          <dgm:bulletEnabled val="1"/>
        </dgm:presLayoutVars>
      </dgm:prSet>
      <dgm:spPr/>
      <dgm:t>
        <a:bodyPr/>
        <a:lstStyle/>
        <a:p>
          <a:endParaRPr lang="en-US"/>
        </a:p>
      </dgm:t>
    </dgm:pt>
  </dgm:ptLst>
  <dgm:cxnLst>
    <dgm:cxn modelId="{CED25045-C45F-42F0-BB75-D0C618988D7C}" type="presOf" srcId="{84B7EA02-197E-469C-8C36-EFE7CCAB5A79}" destId="{9DD463A9-3F99-4F1B-A079-AA3D48D132B5}" srcOrd="1" destOrd="0" presId="urn:microsoft.com/office/officeart/2005/8/layout/process5"/>
    <dgm:cxn modelId="{5FF8D8B1-EE40-4A3B-9669-A0D170046BC6}" type="presOf" srcId="{D9F83416-E631-4897-B12E-E3636E21F481}" destId="{1FED5128-DB93-47BD-8364-FA8C641C3B5E}" srcOrd="0" destOrd="0" presId="urn:microsoft.com/office/officeart/2005/8/layout/process5"/>
    <dgm:cxn modelId="{11130CEB-A663-4080-81E7-6C52AFC91E3E}" type="presOf" srcId="{49CFA977-5D28-4ABA-88B1-CF51FAA2AE75}" destId="{A00C6F82-90DD-452C-8483-F5BF69EB3B5A}" srcOrd="0" destOrd="0" presId="urn:microsoft.com/office/officeart/2005/8/layout/process5"/>
    <dgm:cxn modelId="{BCBC6022-ACE0-4AFA-B639-0069682653F7}" type="presOf" srcId="{84B7EA02-197E-469C-8C36-EFE7CCAB5A79}" destId="{F6E6D6A0-6BF5-403E-825E-A63A98D27949}" srcOrd="0" destOrd="0" presId="urn:microsoft.com/office/officeart/2005/8/layout/process5"/>
    <dgm:cxn modelId="{06C88B1C-9F75-4757-887B-E74F15A461F2}" type="presOf" srcId="{A824C257-69DD-47A3-8672-95596144BB99}" destId="{40816116-43CD-4F25-8475-26B0D4C733EC}" srcOrd="0" destOrd="0" presId="urn:microsoft.com/office/officeart/2005/8/layout/process5"/>
    <dgm:cxn modelId="{230C937A-2A61-43DC-A4E2-4967C3DC0085}" srcId="{49CFA977-5D28-4ABA-88B1-CF51FAA2AE75}" destId="{A824C257-69DD-47A3-8672-95596144BB99}" srcOrd="1" destOrd="0" parTransId="{764A8EAA-7A59-4546-9F3C-212AF184C6D2}" sibTransId="{0EDE52EE-BF73-4831-A823-2EEC42F64295}"/>
    <dgm:cxn modelId="{3ADC39FD-8DAE-4CDD-AD3E-6022101F6C26}" srcId="{49CFA977-5D28-4ABA-88B1-CF51FAA2AE75}" destId="{D9F83416-E631-4897-B12E-E3636E21F481}" srcOrd="0" destOrd="0" parTransId="{D451D225-2FE5-4420-A7D4-0F64509F97F5}" sibTransId="{84B7EA02-197E-469C-8C36-EFE7CCAB5A79}"/>
    <dgm:cxn modelId="{5CA1471A-4480-433C-8A69-B44D64EE9F44}" type="presParOf" srcId="{A00C6F82-90DD-452C-8483-F5BF69EB3B5A}" destId="{1FED5128-DB93-47BD-8364-FA8C641C3B5E}" srcOrd="0" destOrd="0" presId="urn:microsoft.com/office/officeart/2005/8/layout/process5"/>
    <dgm:cxn modelId="{876B3F7F-0599-4A51-919C-0EDAECA011B5}" type="presParOf" srcId="{A00C6F82-90DD-452C-8483-F5BF69EB3B5A}" destId="{F6E6D6A0-6BF5-403E-825E-A63A98D27949}" srcOrd="1" destOrd="0" presId="urn:microsoft.com/office/officeart/2005/8/layout/process5"/>
    <dgm:cxn modelId="{1043692D-5DBC-4E3C-BF73-8855CDE50FFB}" type="presParOf" srcId="{F6E6D6A0-6BF5-403E-825E-A63A98D27949}" destId="{9DD463A9-3F99-4F1B-A079-AA3D48D132B5}" srcOrd="0" destOrd="0" presId="urn:microsoft.com/office/officeart/2005/8/layout/process5"/>
    <dgm:cxn modelId="{8E5D65A9-99BE-472C-90B4-A6D424B8FC09}" type="presParOf" srcId="{A00C6F82-90DD-452C-8483-F5BF69EB3B5A}" destId="{40816116-43CD-4F25-8475-26B0D4C733EC}"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FA977-5D28-4ABA-88B1-CF51FAA2AE75}" type="doc">
      <dgm:prSet loTypeId="urn:microsoft.com/office/officeart/2005/8/layout/process5" loCatId="process" qsTypeId="urn:microsoft.com/office/officeart/2005/8/quickstyle/simple3" qsCatId="simple" csTypeId="urn:microsoft.com/office/officeart/2005/8/colors/accent1_2#1" csCatId="accent1" phldr="1"/>
      <dgm:spPr/>
      <dgm:t>
        <a:bodyPr/>
        <a:lstStyle/>
        <a:p>
          <a:endParaRPr lang="en-US"/>
        </a:p>
      </dgm:t>
    </dgm:pt>
    <dgm:pt modelId="{D9F83416-E631-4897-B12E-E3636E21F481}">
      <dgm:prSet phldrT="[Text]">
        <dgm:style>
          <a:lnRef idx="3">
            <a:schemeClr val="lt1"/>
          </a:lnRef>
          <a:fillRef idx="1">
            <a:schemeClr val="accent2"/>
          </a:fillRef>
          <a:effectRef idx="1">
            <a:schemeClr val="accent2"/>
          </a:effectRef>
          <a:fontRef idx="minor">
            <a:schemeClr val="lt1"/>
          </a:fontRef>
        </dgm:style>
      </dgm:prSet>
      <dgm:spPr>
        <a:ln/>
      </dgm:spPr>
      <dgm:t>
        <a:bodyPr/>
        <a:lstStyle/>
        <a:p>
          <a:r>
            <a:rPr lang="en-US" dirty="0" smtClean="0"/>
            <a:t>Whole-group instruction</a:t>
          </a:r>
        </a:p>
        <a:p>
          <a:r>
            <a:rPr lang="en-US" dirty="0" smtClean="0"/>
            <a:t>(e.g., GLAD unit) </a:t>
          </a:r>
          <a:endParaRPr lang="en-US" dirty="0"/>
        </a:p>
      </dgm:t>
    </dgm:pt>
    <dgm:pt modelId="{D451D225-2FE5-4420-A7D4-0F64509F97F5}" type="parTrans" cxnId="{3ADC39FD-8DAE-4CDD-AD3E-6022101F6C26}">
      <dgm:prSet/>
      <dgm:spPr/>
      <dgm:t>
        <a:bodyPr/>
        <a:lstStyle/>
        <a:p>
          <a:endParaRPr lang="en-US"/>
        </a:p>
      </dgm:t>
    </dgm:pt>
    <dgm:pt modelId="{84B7EA02-197E-469C-8C36-EFE7CCAB5A79}" type="sibTrans" cxnId="{3ADC39FD-8DAE-4CDD-AD3E-6022101F6C26}">
      <dgm:prSet/>
      <dgm:spPr/>
      <dgm:t>
        <a:bodyPr/>
        <a:lstStyle/>
        <a:p>
          <a:endParaRPr lang="en-US"/>
        </a:p>
      </dgm:t>
    </dgm:pt>
    <dgm:pt modelId="{A824C257-69DD-47A3-8672-95596144BB99}">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ELD block</a:t>
          </a:r>
          <a:endParaRPr lang="en-US" dirty="0"/>
        </a:p>
      </dgm:t>
    </dgm:pt>
    <dgm:pt modelId="{764A8EAA-7A59-4546-9F3C-212AF184C6D2}" type="parTrans" cxnId="{230C937A-2A61-43DC-A4E2-4967C3DC0085}">
      <dgm:prSet/>
      <dgm:spPr/>
      <dgm:t>
        <a:bodyPr/>
        <a:lstStyle/>
        <a:p>
          <a:endParaRPr lang="en-US"/>
        </a:p>
      </dgm:t>
    </dgm:pt>
    <dgm:pt modelId="{0EDE52EE-BF73-4831-A823-2EEC42F64295}" type="sibTrans" cxnId="{230C937A-2A61-43DC-A4E2-4967C3DC0085}">
      <dgm:prSet/>
      <dgm:spPr/>
      <dgm:t>
        <a:bodyPr/>
        <a:lstStyle/>
        <a:p>
          <a:endParaRPr lang="en-US"/>
        </a:p>
      </dgm:t>
    </dgm:pt>
    <dgm:pt modelId="{A00C6F82-90DD-452C-8483-F5BF69EB3B5A}" type="pres">
      <dgm:prSet presAssocID="{49CFA977-5D28-4ABA-88B1-CF51FAA2AE75}" presName="diagram" presStyleCnt="0">
        <dgm:presLayoutVars>
          <dgm:dir/>
          <dgm:resizeHandles val="exact"/>
        </dgm:presLayoutVars>
      </dgm:prSet>
      <dgm:spPr/>
      <dgm:t>
        <a:bodyPr/>
        <a:lstStyle/>
        <a:p>
          <a:endParaRPr lang="en-US"/>
        </a:p>
      </dgm:t>
    </dgm:pt>
    <dgm:pt modelId="{1FED5128-DB93-47BD-8364-FA8C641C3B5E}" type="pres">
      <dgm:prSet presAssocID="{D9F83416-E631-4897-B12E-E3636E21F481}" presName="node" presStyleLbl="node1" presStyleIdx="0" presStyleCnt="2" custLinFactNeighborX="-2270" custLinFactNeighborY="-45215">
        <dgm:presLayoutVars>
          <dgm:bulletEnabled val="1"/>
        </dgm:presLayoutVars>
      </dgm:prSet>
      <dgm:spPr/>
      <dgm:t>
        <a:bodyPr/>
        <a:lstStyle/>
        <a:p>
          <a:endParaRPr lang="en-US"/>
        </a:p>
      </dgm:t>
    </dgm:pt>
    <dgm:pt modelId="{F6E6D6A0-6BF5-403E-825E-A63A98D27949}" type="pres">
      <dgm:prSet presAssocID="{84B7EA02-197E-469C-8C36-EFE7CCAB5A79}" presName="sibTrans" presStyleLbl="sibTrans2D1" presStyleIdx="0" presStyleCnt="1"/>
      <dgm:spPr/>
      <dgm:t>
        <a:bodyPr/>
        <a:lstStyle/>
        <a:p>
          <a:endParaRPr lang="en-US"/>
        </a:p>
      </dgm:t>
    </dgm:pt>
    <dgm:pt modelId="{9DD463A9-3F99-4F1B-A079-AA3D48D132B5}" type="pres">
      <dgm:prSet presAssocID="{84B7EA02-197E-469C-8C36-EFE7CCAB5A79}" presName="connectorText" presStyleLbl="sibTrans2D1" presStyleIdx="0" presStyleCnt="1"/>
      <dgm:spPr/>
      <dgm:t>
        <a:bodyPr/>
        <a:lstStyle/>
        <a:p>
          <a:endParaRPr lang="en-US"/>
        </a:p>
      </dgm:t>
    </dgm:pt>
    <dgm:pt modelId="{40816116-43CD-4F25-8475-26B0D4C733EC}" type="pres">
      <dgm:prSet presAssocID="{A824C257-69DD-47A3-8672-95596144BB99}" presName="node" presStyleLbl="node1" presStyleIdx="1" presStyleCnt="2" custLinFactNeighborX="-15554" custLinFactNeighborY="-48920">
        <dgm:presLayoutVars>
          <dgm:bulletEnabled val="1"/>
        </dgm:presLayoutVars>
      </dgm:prSet>
      <dgm:spPr/>
      <dgm:t>
        <a:bodyPr/>
        <a:lstStyle/>
        <a:p>
          <a:endParaRPr lang="en-US"/>
        </a:p>
      </dgm:t>
    </dgm:pt>
  </dgm:ptLst>
  <dgm:cxnLst>
    <dgm:cxn modelId="{F47DF198-A9AD-40EE-ADFD-A2D88CB45FD1}" type="presOf" srcId="{84B7EA02-197E-469C-8C36-EFE7CCAB5A79}" destId="{F6E6D6A0-6BF5-403E-825E-A63A98D27949}" srcOrd="0" destOrd="0" presId="urn:microsoft.com/office/officeart/2005/8/layout/process5"/>
    <dgm:cxn modelId="{C577139C-48EB-478C-87E6-DB5FDE00D5AC}" type="presOf" srcId="{A824C257-69DD-47A3-8672-95596144BB99}" destId="{40816116-43CD-4F25-8475-26B0D4C733EC}" srcOrd="0" destOrd="0" presId="urn:microsoft.com/office/officeart/2005/8/layout/process5"/>
    <dgm:cxn modelId="{C5B1BA4F-69C3-4EFC-B961-9B80378E100D}" type="presOf" srcId="{D9F83416-E631-4897-B12E-E3636E21F481}" destId="{1FED5128-DB93-47BD-8364-FA8C641C3B5E}" srcOrd="0" destOrd="0" presId="urn:microsoft.com/office/officeart/2005/8/layout/process5"/>
    <dgm:cxn modelId="{6AB78E1A-6C44-47FA-99BA-7DAA941B58FA}" type="presOf" srcId="{84B7EA02-197E-469C-8C36-EFE7CCAB5A79}" destId="{9DD463A9-3F99-4F1B-A079-AA3D48D132B5}" srcOrd="1" destOrd="0" presId="urn:microsoft.com/office/officeart/2005/8/layout/process5"/>
    <dgm:cxn modelId="{5EC3E0D5-100A-4DF3-8E1E-799283D043E7}" type="presOf" srcId="{49CFA977-5D28-4ABA-88B1-CF51FAA2AE75}" destId="{A00C6F82-90DD-452C-8483-F5BF69EB3B5A}" srcOrd="0" destOrd="0" presId="urn:microsoft.com/office/officeart/2005/8/layout/process5"/>
    <dgm:cxn modelId="{230C937A-2A61-43DC-A4E2-4967C3DC0085}" srcId="{49CFA977-5D28-4ABA-88B1-CF51FAA2AE75}" destId="{A824C257-69DD-47A3-8672-95596144BB99}" srcOrd="1" destOrd="0" parTransId="{764A8EAA-7A59-4546-9F3C-212AF184C6D2}" sibTransId="{0EDE52EE-BF73-4831-A823-2EEC42F64295}"/>
    <dgm:cxn modelId="{3ADC39FD-8DAE-4CDD-AD3E-6022101F6C26}" srcId="{49CFA977-5D28-4ABA-88B1-CF51FAA2AE75}" destId="{D9F83416-E631-4897-B12E-E3636E21F481}" srcOrd="0" destOrd="0" parTransId="{D451D225-2FE5-4420-A7D4-0F64509F97F5}" sibTransId="{84B7EA02-197E-469C-8C36-EFE7CCAB5A79}"/>
    <dgm:cxn modelId="{0A49452F-29EA-4F56-9EF8-DBF04044AE00}" type="presParOf" srcId="{A00C6F82-90DD-452C-8483-F5BF69EB3B5A}" destId="{1FED5128-DB93-47BD-8364-FA8C641C3B5E}" srcOrd="0" destOrd="0" presId="urn:microsoft.com/office/officeart/2005/8/layout/process5"/>
    <dgm:cxn modelId="{0C4E9857-8A49-42AA-935F-44F57A127F96}" type="presParOf" srcId="{A00C6F82-90DD-452C-8483-F5BF69EB3B5A}" destId="{F6E6D6A0-6BF5-403E-825E-A63A98D27949}" srcOrd="1" destOrd="0" presId="urn:microsoft.com/office/officeart/2005/8/layout/process5"/>
    <dgm:cxn modelId="{F92E1B1F-D87A-46E8-995E-B33445435D62}" type="presParOf" srcId="{F6E6D6A0-6BF5-403E-825E-A63A98D27949}" destId="{9DD463A9-3F99-4F1B-A079-AA3D48D132B5}" srcOrd="0" destOrd="0" presId="urn:microsoft.com/office/officeart/2005/8/layout/process5"/>
    <dgm:cxn modelId="{B4C259B4-7C80-4121-82AF-76AB95EA90E4}" type="presParOf" srcId="{A00C6F82-90DD-452C-8483-F5BF69EB3B5A}" destId="{40816116-43CD-4F25-8475-26B0D4C733EC}"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5128-DB93-47BD-8364-FA8C641C3B5E}">
      <dsp:nvSpPr>
        <dsp:cNvPr id="0" name=""/>
        <dsp:cNvSpPr/>
      </dsp:nvSpPr>
      <dsp:spPr>
        <a:xfrm>
          <a:off x="0" y="304793"/>
          <a:ext cx="3427660" cy="2056596"/>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Literacy block</a:t>
          </a:r>
          <a:endParaRPr lang="en-US" sz="5400" kern="1200" dirty="0"/>
        </a:p>
      </dsp:txBody>
      <dsp:txXfrm>
        <a:off x="60236" y="365029"/>
        <a:ext cx="3307188" cy="1936124"/>
      </dsp:txXfrm>
    </dsp:sp>
    <dsp:sp modelId="{F6E6D6A0-6BF5-403E-825E-A63A98D27949}">
      <dsp:nvSpPr>
        <dsp:cNvPr id="0" name=""/>
        <dsp:cNvSpPr/>
      </dsp:nvSpPr>
      <dsp:spPr>
        <a:xfrm rot="21538621">
          <a:off x="3612322" y="870187"/>
          <a:ext cx="445023" cy="85005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612333" y="1041391"/>
        <a:ext cx="311516" cy="510035"/>
      </dsp:txXfrm>
    </dsp:sp>
    <dsp:sp modelId="{40816116-43CD-4F25-8475-26B0D4C733EC}">
      <dsp:nvSpPr>
        <dsp:cNvPr id="0" name=""/>
        <dsp:cNvSpPr/>
      </dsp:nvSpPr>
      <dsp:spPr>
        <a:xfrm>
          <a:off x="4267193" y="228596"/>
          <a:ext cx="3427660" cy="2056596"/>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ELD block</a:t>
          </a:r>
          <a:endParaRPr lang="en-US" sz="5400" kern="1200" dirty="0"/>
        </a:p>
      </dsp:txBody>
      <dsp:txXfrm>
        <a:off x="4327429" y="288832"/>
        <a:ext cx="3307188" cy="1936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5128-DB93-47BD-8364-FA8C641C3B5E}">
      <dsp:nvSpPr>
        <dsp:cNvPr id="0" name=""/>
        <dsp:cNvSpPr/>
      </dsp:nvSpPr>
      <dsp:spPr>
        <a:xfrm>
          <a:off x="0" y="304793"/>
          <a:ext cx="3427660" cy="2056596"/>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Whole-group instruction</a:t>
          </a:r>
        </a:p>
        <a:p>
          <a:pPr lvl="0" algn="ctr" defTabSz="1555750">
            <a:lnSpc>
              <a:spcPct val="90000"/>
            </a:lnSpc>
            <a:spcBef>
              <a:spcPct val="0"/>
            </a:spcBef>
            <a:spcAft>
              <a:spcPct val="35000"/>
            </a:spcAft>
          </a:pPr>
          <a:r>
            <a:rPr lang="en-US" sz="3500" kern="1200" dirty="0" smtClean="0"/>
            <a:t>(e.g., GLAD unit) </a:t>
          </a:r>
          <a:endParaRPr lang="en-US" sz="3500" kern="1200" dirty="0"/>
        </a:p>
      </dsp:txBody>
      <dsp:txXfrm>
        <a:off x="60236" y="365029"/>
        <a:ext cx="3307188" cy="1936124"/>
      </dsp:txXfrm>
    </dsp:sp>
    <dsp:sp modelId="{F6E6D6A0-6BF5-403E-825E-A63A98D27949}">
      <dsp:nvSpPr>
        <dsp:cNvPr id="0" name=""/>
        <dsp:cNvSpPr/>
      </dsp:nvSpPr>
      <dsp:spPr>
        <a:xfrm rot="21538621">
          <a:off x="3612322" y="870187"/>
          <a:ext cx="445023" cy="85005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612333" y="1041391"/>
        <a:ext cx="311516" cy="510035"/>
      </dsp:txXfrm>
    </dsp:sp>
    <dsp:sp modelId="{40816116-43CD-4F25-8475-26B0D4C733EC}">
      <dsp:nvSpPr>
        <dsp:cNvPr id="0" name=""/>
        <dsp:cNvSpPr/>
      </dsp:nvSpPr>
      <dsp:spPr>
        <a:xfrm>
          <a:off x="4267193" y="228596"/>
          <a:ext cx="3427660" cy="2056596"/>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ELD block</a:t>
          </a:r>
          <a:endParaRPr lang="en-US" sz="3500" kern="1200" dirty="0"/>
        </a:p>
      </dsp:txBody>
      <dsp:txXfrm>
        <a:off x="4327429" y="288832"/>
        <a:ext cx="3307188" cy="19361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F3346-314A-48B5-A709-81556376B629}" type="datetimeFigureOut">
              <a:rPr lang="en-US" smtClean="0"/>
              <a:pPr/>
              <a:t>9/11/2014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D2816-FBD5-43D1-93AF-F5440C76EE50}" type="slidenum">
              <a:rPr lang="en-US" smtClean="0"/>
              <a:pPr/>
              <a:t>‹#›</a:t>
            </a:fld>
            <a:endParaRPr lang="en-US"/>
          </a:p>
        </p:txBody>
      </p:sp>
    </p:spTree>
    <p:extLst>
      <p:ext uri="{BB962C8B-B14F-4D97-AF65-F5344CB8AC3E}">
        <p14:creationId xmlns:p14="http://schemas.microsoft.com/office/powerpoint/2010/main" val="1466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2ECB-E465-4749-A4CD-7146F9737BDF}" type="slidenum">
              <a:rPr lang="en-US" smtClean="0"/>
              <a:pPr/>
              <a:t>19</a:t>
            </a:fld>
            <a:endParaRPr lang="en-US"/>
          </a:p>
        </p:txBody>
      </p:sp>
    </p:spTree>
    <p:extLst>
      <p:ext uri="{BB962C8B-B14F-4D97-AF65-F5344CB8AC3E}">
        <p14:creationId xmlns:p14="http://schemas.microsoft.com/office/powerpoint/2010/main" val="157231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002BC-C3C4-4ED3-AB6D-B3DCCCE7FBBE}"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002BC-C3C4-4ED3-AB6D-B3DCCCE7FBBE}"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002BC-C3C4-4ED3-AB6D-B3DCCCE7FBBE}" type="datetimeFigureOut">
              <a:rPr lang="en-US" smtClean="0"/>
              <a:pPr/>
              <a:t>9/11/2014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002BC-C3C4-4ED3-AB6D-B3DCCCE7FBBE}" type="datetimeFigureOut">
              <a:rPr lang="en-US" smtClean="0"/>
              <a:pPr/>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002BC-C3C4-4ED3-AB6D-B3DCCCE7FBBE}" type="datetimeFigureOut">
              <a:rPr lang="en-US" smtClean="0"/>
              <a:pPr/>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002BC-C3C4-4ED3-AB6D-B3DCCCE7FBBE}" type="datetimeFigureOut">
              <a:rPr lang="en-US" smtClean="0"/>
              <a:pPr/>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AE978-04A0-4BBC-B3E9-DD25215445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jpe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ob\AppData\Local\Microsoft\Windows\Temporary Internet Files\Content.IE5\FVXFMXHO\MP900439527[1].jpg"/>
          <p:cNvPicPr>
            <a:picLocks noChangeAspect="1" noChangeArrowheads="1"/>
          </p:cNvPicPr>
          <p:nvPr/>
        </p:nvPicPr>
        <p:blipFill>
          <a:blip r:embed="rId2" cstate="print"/>
          <a:srcRect/>
          <a:stretch>
            <a:fillRect/>
          </a:stretch>
        </p:blipFill>
        <p:spPr bwMode="auto">
          <a:xfrm>
            <a:off x="8153400" y="6350"/>
            <a:ext cx="989013" cy="6851650"/>
          </a:xfrm>
          <a:prstGeom prst="rect">
            <a:avLst/>
          </a:prstGeom>
          <a:noFill/>
          <a:ln w="9525">
            <a:noFill/>
            <a:miter lim="800000"/>
            <a:headEnd/>
            <a:tailEnd/>
          </a:ln>
        </p:spPr>
      </p:pic>
      <p:sp>
        <p:nvSpPr>
          <p:cNvPr id="8" name="TextBox 7"/>
          <p:cNvSpPr txBox="1"/>
          <p:nvPr/>
        </p:nvSpPr>
        <p:spPr>
          <a:xfrm>
            <a:off x="375138" y="1905000"/>
            <a:ext cx="7406908" cy="4154984"/>
          </a:xfrm>
          <a:prstGeom prst="rect">
            <a:avLst/>
          </a:prstGeom>
          <a:noFill/>
        </p:spPr>
        <p:txBody>
          <a:bodyPr wrap="square">
            <a:spAutoFit/>
          </a:bodyPr>
          <a:lstStyle/>
          <a:p>
            <a:pPr fontAlgn="auto">
              <a:spcBef>
                <a:spcPts val="0"/>
              </a:spcBef>
              <a:spcAft>
                <a:spcPts val="600"/>
              </a:spcAft>
              <a:defRPr/>
            </a:pPr>
            <a:r>
              <a:rPr lang="en-US" sz="2400" b="1" dirty="0">
                <a:latin typeface="+mn-lt"/>
              </a:rPr>
              <a:t>Session 1. </a:t>
            </a:r>
            <a:r>
              <a:rPr lang="en-US" sz="2400" b="1" dirty="0" smtClean="0">
                <a:latin typeface="+mn-lt"/>
              </a:rPr>
              <a:t>Friday, Sept. 12, 2014</a:t>
            </a:r>
          </a:p>
          <a:p>
            <a:pPr fontAlgn="auto">
              <a:spcBef>
                <a:spcPts val="0"/>
              </a:spcBef>
              <a:spcAft>
                <a:spcPts val="600"/>
              </a:spcAft>
              <a:defRPr/>
            </a:pPr>
            <a:r>
              <a:rPr lang="en-US" sz="2000" dirty="0"/>
              <a:t> </a:t>
            </a:r>
            <a:r>
              <a:rPr lang="en-US" sz="2000" dirty="0" smtClean="0"/>
              <a:t>       </a:t>
            </a:r>
            <a:r>
              <a:rPr lang="en-US" sz="2000" dirty="0" smtClean="0"/>
              <a:t>1. Introductions</a:t>
            </a:r>
          </a:p>
          <a:p>
            <a:pPr marL="914400" indent="-457200" fontAlgn="auto">
              <a:spcAft>
                <a:spcPts val="600"/>
              </a:spcAft>
              <a:defRPr/>
            </a:pPr>
            <a:r>
              <a:rPr lang="en-US" sz="2000" dirty="0" smtClean="0"/>
              <a:t>2. Reflection and </a:t>
            </a:r>
            <a:r>
              <a:rPr lang="en-US" sz="2000" dirty="0" smtClean="0"/>
              <a:t>Discussion: Previous ELD Model</a:t>
            </a:r>
          </a:p>
          <a:p>
            <a:pPr marL="914400" indent="-457200" fontAlgn="auto">
              <a:spcAft>
                <a:spcPts val="600"/>
              </a:spcAft>
              <a:defRPr/>
            </a:pPr>
            <a:r>
              <a:rPr lang="en-US" sz="2000" dirty="0" smtClean="0"/>
              <a:t>3. Overview of Research on Pull-out ELD</a:t>
            </a:r>
            <a:endParaRPr lang="en-US" sz="2000" dirty="0"/>
          </a:p>
          <a:p>
            <a:pPr marL="457200" fontAlgn="auto">
              <a:spcAft>
                <a:spcPts val="600"/>
              </a:spcAft>
              <a:defRPr/>
            </a:pPr>
            <a:r>
              <a:rPr lang="en-US" sz="2000" dirty="0"/>
              <a:t>3. </a:t>
            </a:r>
            <a:r>
              <a:rPr lang="en-US" sz="2000" dirty="0" smtClean="0"/>
              <a:t>ELLs in the classroom: Sheltered Instruction &amp; ELD/ELP</a:t>
            </a:r>
            <a:endParaRPr lang="en-US" sz="2000" dirty="0"/>
          </a:p>
          <a:p>
            <a:pPr marL="457200" fontAlgn="auto">
              <a:spcAft>
                <a:spcPts val="600"/>
              </a:spcAft>
              <a:defRPr/>
            </a:pPr>
            <a:r>
              <a:rPr lang="en-US" sz="2000" dirty="0"/>
              <a:t>4. </a:t>
            </a:r>
            <a:r>
              <a:rPr lang="en-US" sz="2000" dirty="0" smtClean="0"/>
              <a:t>Guiding principles for the new ELP Standards</a:t>
            </a:r>
          </a:p>
          <a:p>
            <a:pPr marL="457200" fontAlgn="auto">
              <a:spcAft>
                <a:spcPts val="600"/>
              </a:spcAft>
              <a:defRPr/>
            </a:pPr>
            <a:r>
              <a:rPr lang="en-US" sz="2000" dirty="0" smtClean="0"/>
              <a:t>6</a:t>
            </a:r>
            <a:r>
              <a:rPr lang="en-US" sz="2000" dirty="0"/>
              <a:t>. ELP </a:t>
            </a:r>
            <a:r>
              <a:rPr lang="en-US" sz="2000" dirty="0" smtClean="0"/>
              <a:t>Standards: Practices - Functions - Forms</a:t>
            </a:r>
            <a:endParaRPr lang="en-US" sz="2000" dirty="0"/>
          </a:p>
          <a:p>
            <a:pPr marL="457200" fontAlgn="auto">
              <a:spcAft>
                <a:spcPts val="600"/>
              </a:spcAft>
              <a:defRPr/>
            </a:pPr>
            <a:r>
              <a:rPr lang="en-US" sz="2000" dirty="0"/>
              <a:t>7. Example </a:t>
            </a:r>
            <a:r>
              <a:rPr lang="en-US" sz="2000" dirty="0" smtClean="0"/>
              <a:t>of Contextualized ELD Lesson</a:t>
            </a:r>
            <a:endParaRPr lang="en-US" sz="2000" dirty="0"/>
          </a:p>
          <a:p>
            <a:pPr marL="457200" fontAlgn="auto">
              <a:defRPr/>
            </a:pPr>
            <a:r>
              <a:rPr lang="en-US" sz="2000" dirty="0" smtClean="0"/>
              <a:t>8</a:t>
            </a:r>
            <a:r>
              <a:rPr lang="en-US" sz="2000" dirty="0"/>
              <a:t>. Steps in Lesson Plan Creation </a:t>
            </a:r>
            <a:endParaRPr lang="en-US" sz="2000" dirty="0" smtClean="0"/>
          </a:p>
          <a:p>
            <a:pPr marL="457200" fontAlgn="auto">
              <a:defRPr/>
            </a:pPr>
            <a:r>
              <a:rPr lang="en-US" sz="2000" dirty="0" smtClean="0"/>
              <a:t>9</a:t>
            </a:r>
            <a:r>
              <a:rPr lang="en-US" sz="2000" dirty="0"/>
              <a:t>. ED </a:t>
            </a:r>
            <a:r>
              <a:rPr lang="en-US" sz="2000" dirty="0" smtClean="0"/>
              <a:t>638 Syllabus </a:t>
            </a:r>
            <a:endParaRPr lang="en-US" sz="2000" dirty="0" smtClean="0"/>
          </a:p>
          <a:p>
            <a:pPr marL="457200" fontAlgn="auto">
              <a:spcAft>
                <a:spcPts val="600"/>
              </a:spcAft>
              <a:defRPr/>
            </a:pPr>
            <a:r>
              <a:rPr lang="en-US" sz="2000" dirty="0" smtClean="0"/>
              <a:t>10. </a:t>
            </a:r>
            <a:r>
              <a:rPr lang="en-US" sz="2000" dirty="0"/>
              <a:t>Looking Forward</a:t>
            </a:r>
          </a:p>
        </p:txBody>
      </p:sp>
      <p:pic>
        <p:nvPicPr>
          <p:cNvPr id="10" name="Picture 9" descr="WOU logo.jpg"/>
          <p:cNvPicPr>
            <a:picLocks noChangeAspect="1"/>
          </p:cNvPicPr>
          <p:nvPr/>
        </p:nvPicPr>
        <p:blipFill>
          <a:blip r:embed="rId3" cstate="print"/>
          <a:stretch>
            <a:fillRect/>
          </a:stretch>
        </p:blipFill>
        <p:spPr>
          <a:xfrm>
            <a:off x="1441938" y="249177"/>
            <a:ext cx="2667000" cy="73599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538" y="249177"/>
            <a:ext cx="2438400" cy="70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41938" y="948770"/>
            <a:ext cx="533400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smtClean="0"/>
              <a:t>Push-in Contextualized ELD</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8153400" y="5346"/>
            <a:ext cx="1020335" cy="6858000"/>
            <a:chOff x="7891160" y="-176561"/>
            <a:chExt cx="1020335" cy="6858000"/>
          </a:xfrm>
        </p:grpSpPr>
        <p:pic>
          <p:nvPicPr>
            <p:cNvPr id="10" name="Picture 2" descr="C:\Users\Rob\AppData\Local\Microsoft\Windows\Temporary Internet Files\Content.IE5\FVXFMXHO\MP90043952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1" name="Rectangle 10"/>
            <p:cNvSpPr/>
            <p:nvPr/>
          </p:nvSpPr>
          <p:spPr>
            <a:xfrm>
              <a:off x="7920895" y="-176561"/>
              <a:ext cx="9906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52400" y="0"/>
            <a:ext cx="7848600" cy="792162"/>
          </a:xfrm>
        </p:spPr>
        <p:txBody>
          <a:bodyPr>
            <a:normAutofit/>
          </a:bodyPr>
          <a:lstStyle/>
          <a:p>
            <a:pPr algn="l"/>
            <a:r>
              <a:rPr lang="en-US" sz="3200" dirty="0" smtClean="0"/>
              <a:t>Models for </a:t>
            </a:r>
            <a:r>
              <a:rPr lang="en-US" sz="3200" dirty="0" err="1" smtClean="0"/>
              <a:t>ELD</a:t>
            </a:r>
            <a:r>
              <a:rPr lang="en-US" sz="3200" dirty="0" smtClean="0"/>
              <a:t> in the Content Classroom</a:t>
            </a:r>
            <a:endParaRPr lang="en-US" sz="3200" dirty="0"/>
          </a:p>
        </p:txBody>
      </p:sp>
      <p:sp>
        <p:nvSpPr>
          <p:cNvPr id="3" name="Text Placeholder 2"/>
          <p:cNvSpPr>
            <a:spLocks noGrp="1"/>
          </p:cNvSpPr>
          <p:nvPr>
            <p:ph type="body" idx="1"/>
          </p:nvPr>
        </p:nvSpPr>
        <p:spPr>
          <a:xfrm>
            <a:off x="381000" y="1274559"/>
            <a:ext cx="4040188" cy="639762"/>
          </a:xfrm>
        </p:spPr>
        <p:txBody>
          <a:bodyPr>
            <a:noAutofit/>
          </a:bodyPr>
          <a:lstStyle/>
          <a:p>
            <a:pPr algn="ctr"/>
            <a:r>
              <a:rPr lang="en-US" sz="3800" dirty="0" smtClean="0"/>
              <a:t>ELD</a:t>
            </a:r>
            <a:endParaRPr lang="en-US" sz="3800" dirty="0"/>
          </a:p>
        </p:txBody>
      </p:sp>
      <p:sp>
        <p:nvSpPr>
          <p:cNvPr id="4" name="Content Placeholder 3"/>
          <p:cNvSpPr>
            <a:spLocks noGrp="1"/>
          </p:cNvSpPr>
          <p:nvPr>
            <p:ph sz="half" idx="2"/>
          </p:nvPr>
        </p:nvSpPr>
        <p:spPr>
          <a:xfrm>
            <a:off x="381000" y="1914321"/>
            <a:ext cx="4040188" cy="3951288"/>
          </a:xfrm>
        </p:spPr>
        <p:txBody>
          <a:bodyPr>
            <a:normAutofit/>
          </a:bodyPr>
          <a:lstStyle/>
          <a:p>
            <a:r>
              <a:rPr lang="en-US" sz="2000" dirty="0" smtClean="0"/>
              <a:t>Teach </a:t>
            </a:r>
            <a:r>
              <a:rPr lang="en-US" sz="2000" b="1" dirty="0" smtClean="0">
                <a:solidFill>
                  <a:srgbClr val="CC6600"/>
                </a:solidFill>
              </a:rPr>
              <a:t>new language</a:t>
            </a:r>
          </a:p>
          <a:p>
            <a:r>
              <a:rPr lang="en-US" sz="2000" dirty="0" smtClean="0"/>
              <a:t>Recycle/review/practice </a:t>
            </a:r>
            <a:r>
              <a:rPr lang="en-US" sz="2000" b="1" dirty="0" smtClean="0">
                <a:solidFill>
                  <a:srgbClr val="CC6600"/>
                </a:solidFill>
              </a:rPr>
              <a:t>familiar content</a:t>
            </a:r>
          </a:p>
          <a:p>
            <a:r>
              <a:rPr lang="en-US" sz="2000" dirty="0" smtClean="0"/>
              <a:t>Use </a:t>
            </a:r>
            <a:r>
              <a:rPr lang="en-US" sz="2000" b="1" dirty="0" smtClean="0">
                <a:solidFill>
                  <a:srgbClr val="CC6600"/>
                </a:solidFill>
              </a:rPr>
              <a:t>ELP standards </a:t>
            </a:r>
            <a:r>
              <a:rPr lang="en-US" sz="2000" dirty="0" smtClean="0"/>
              <a:t>to guide instruction</a:t>
            </a:r>
          </a:p>
          <a:p>
            <a:pPr lvl="1"/>
            <a:r>
              <a:rPr lang="en-US" sz="1800" dirty="0" smtClean="0"/>
              <a:t>Forms and Functions</a:t>
            </a:r>
          </a:p>
          <a:p>
            <a:pPr lvl="1"/>
            <a:r>
              <a:rPr lang="en-US" sz="1800" dirty="0" smtClean="0"/>
              <a:t>Differentiated instruction according to proficiency levels of ELL students</a:t>
            </a:r>
            <a:endParaRPr lang="en-US" sz="1800" dirty="0"/>
          </a:p>
        </p:txBody>
      </p:sp>
      <p:sp>
        <p:nvSpPr>
          <p:cNvPr id="5" name="Text Placeholder 4"/>
          <p:cNvSpPr>
            <a:spLocks noGrp="1"/>
          </p:cNvSpPr>
          <p:nvPr>
            <p:ph type="body" sz="quarter" idx="3"/>
          </p:nvPr>
        </p:nvSpPr>
        <p:spPr>
          <a:xfrm>
            <a:off x="4495800" y="1274559"/>
            <a:ext cx="4041775" cy="639762"/>
          </a:xfrm>
        </p:spPr>
        <p:txBody>
          <a:bodyPr>
            <a:normAutofit lnSpcReduction="10000"/>
          </a:bodyPr>
          <a:lstStyle/>
          <a:p>
            <a:pPr algn="ctr"/>
            <a:r>
              <a:rPr lang="en-US" sz="3800" dirty="0" smtClean="0"/>
              <a:t>Content </a:t>
            </a:r>
          </a:p>
        </p:txBody>
      </p:sp>
      <p:sp>
        <p:nvSpPr>
          <p:cNvPr id="6" name="Content Placeholder 5"/>
          <p:cNvSpPr>
            <a:spLocks noGrp="1"/>
          </p:cNvSpPr>
          <p:nvPr>
            <p:ph sz="quarter" idx="4"/>
          </p:nvPr>
        </p:nvSpPr>
        <p:spPr>
          <a:xfrm>
            <a:off x="4495800" y="1914321"/>
            <a:ext cx="4041775" cy="3951288"/>
          </a:xfrm>
        </p:spPr>
        <p:txBody>
          <a:bodyPr/>
          <a:lstStyle/>
          <a:p>
            <a:r>
              <a:rPr lang="en-US" sz="2000" dirty="0" smtClean="0"/>
              <a:t>Teach </a:t>
            </a:r>
            <a:r>
              <a:rPr lang="en-US" sz="2000" b="1" dirty="0" smtClean="0">
                <a:solidFill>
                  <a:srgbClr val="CC6600"/>
                </a:solidFill>
              </a:rPr>
              <a:t>new content</a:t>
            </a:r>
          </a:p>
          <a:p>
            <a:r>
              <a:rPr lang="en-US" sz="2000" dirty="0" smtClean="0"/>
              <a:t>Recycle/review/practice </a:t>
            </a:r>
            <a:r>
              <a:rPr lang="en-US" sz="2000" b="1" dirty="0" smtClean="0">
                <a:solidFill>
                  <a:srgbClr val="CC6600"/>
                </a:solidFill>
              </a:rPr>
              <a:t>familiar language</a:t>
            </a:r>
          </a:p>
          <a:p>
            <a:r>
              <a:rPr lang="en-US" sz="2000" dirty="0" smtClean="0"/>
              <a:t>Use </a:t>
            </a:r>
            <a:r>
              <a:rPr lang="en-US" sz="2000" b="1" dirty="0" smtClean="0">
                <a:solidFill>
                  <a:srgbClr val="CC6600"/>
                </a:solidFill>
              </a:rPr>
              <a:t>content standards </a:t>
            </a:r>
            <a:r>
              <a:rPr lang="en-US" sz="2000" dirty="0" smtClean="0"/>
              <a:t>to guide instruction</a:t>
            </a:r>
          </a:p>
          <a:p>
            <a:pPr lvl="1"/>
            <a:r>
              <a:rPr lang="en-US" sz="1800" dirty="0"/>
              <a:t>L</a:t>
            </a:r>
            <a:r>
              <a:rPr lang="en-US" sz="1800" dirty="0" smtClean="0"/>
              <a:t>iteracy, Science, Social </a:t>
            </a:r>
            <a:r>
              <a:rPr lang="en-US" sz="1800" dirty="0"/>
              <a:t>S</a:t>
            </a:r>
            <a:r>
              <a:rPr lang="en-US" sz="1800" dirty="0" smtClean="0"/>
              <a:t>tudies, Math</a:t>
            </a:r>
          </a:p>
          <a:p>
            <a:pPr lvl="1"/>
            <a:r>
              <a:rPr lang="en-US" sz="1800" dirty="0" smtClean="0"/>
              <a:t>“Sheltered strategies” used to make content accessible</a:t>
            </a:r>
          </a:p>
          <a:p>
            <a:pPr lvl="1"/>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917704"/>
            <a:ext cx="2365375" cy="152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4997245"/>
            <a:ext cx="2590800" cy="136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097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153400" y="5346"/>
            <a:ext cx="1020335"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0895" y="-176561"/>
              <a:ext cx="9906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p:cNvSpPr>
            <a:spLocks noGrp="1"/>
          </p:cNvSpPr>
          <p:nvPr>
            <p:ph idx="1"/>
          </p:nvPr>
        </p:nvSpPr>
        <p:spPr>
          <a:xfrm>
            <a:off x="457200" y="1143000"/>
            <a:ext cx="7924800" cy="5181600"/>
          </a:xfrm>
        </p:spPr>
        <p:txBody>
          <a:bodyPr>
            <a:normAutofit fontScale="92500"/>
          </a:bodyPr>
          <a:lstStyle/>
          <a:p>
            <a:pPr>
              <a:spcAft>
                <a:spcPts val="1200"/>
              </a:spcAft>
            </a:pPr>
            <a:r>
              <a:rPr lang="en-US" dirty="0" smtClean="0">
                <a:solidFill>
                  <a:srgbClr val="FF0000"/>
                </a:solidFill>
              </a:rPr>
              <a:t>During the ELD block…</a:t>
            </a:r>
          </a:p>
          <a:p>
            <a:pPr lvl="1">
              <a:spcAft>
                <a:spcPts val="1200"/>
              </a:spcAft>
            </a:pPr>
            <a:r>
              <a:rPr lang="en-US" dirty="0" smtClean="0"/>
              <a:t>ELL students will stay in their homeroom</a:t>
            </a:r>
          </a:p>
          <a:p>
            <a:pPr lvl="1">
              <a:spcAft>
                <a:spcPts val="1200"/>
              </a:spcAft>
            </a:pPr>
            <a:r>
              <a:rPr lang="en-US" dirty="0" smtClean="0"/>
              <a:t>ELD </a:t>
            </a:r>
            <a:r>
              <a:rPr lang="en-US" dirty="0" smtClean="0"/>
              <a:t>teacher will design </a:t>
            </a:r>
            <a:r>
              <a:rPr lang="en-US" dirty="0" smtClean="0"/>
              <a:t>lessons </a:t>
            </a:r>
            <a:r>
              <a:rPr lang="en-US" dirty="0" smtClean="0"/>
              <a:t>for ELLs in </a:t>
            </a:r>
            <a:r>
              <a:rPr lang="en-US" dirty="0" smtClean="0"/>
              <a:t>collaboration with classroom teachers</a:t>
            </a:r>
            <a:endParaRPr lang="en-US" dirty="0" smtClean="0"/>
          </a:p>
          <a:p>
            <a:pPr lvl="1">
              <a:spcAft>
                <a:spcPts val="1200"/>
              </a:spcAft>
            </a:pPr>
            <a:r>
              <a:rPr lang="en-US" dirty="0" smtClean="0"/>
              <a:t>ELD lessons will be developed using the ELP standards &amp; utilizing content from </a:t>
            </a:r>
            <a:r>
              <a:rPr lang="en-US" dirty="0"/>
              <a:t>other areas of the curriculum (e.g., literacy, science, social studies)</a:t>
            </a:r>
          </a:p>
          <a:p>
            <a:pPr lvl="1">
              <a:spcAft>
                <a:spcPts val="1200"/>
              </a:spcAft>
            </a:pPr>
            <a:r>
              <a:rPr lang="en-US" dirty="0" smtClean="0"/>
              <a:t>Non-ELL students will be grouped in appropriate ways and work on relevant tasks during this period</a:t>
            </a:r>
          </a:p>
        </p:txBody>
      </p:sp>
      <p:sp>
        <p:nvSpPr>
          <p:cNvPr id="10" name="Title 1"/>
          <p:cNvSpPr>
            <a:spLocks noGrp="1"/>
          </p:cNvSpPr>
          <p:nvPr>
            <p:ph type="title"/>
          </p:nvPr>
        </p:nvSpPr>
        <p:spPr>
          <a:xfrm>
            <a:off x="152400" y="0"/>
            <a:ext cx="7848600" cy="792162"/>
          </a:xfrm>
        </p:spPr>
        <p:txBody>
          <a:bodyPr>
            <a:normAutofit/>
          </a:bodyPr>
          <a:lstStyle/>
          <a:p>
            <a:pPr algn="l"/>
            <a:r>
              <a:rPr lang="en-US" sz="3200" dirty="0" smtClean="0"/>
              <a:t>Push-in ELD Model</a:t>
            </a:r>
            <a:endParaRPr lang="en-US" sz="3200" dirty="0"/>
          </a:p>
        </p:txBody>
      </p:sp>
    </p:spTree>
    <p:extLst>
      <p:ext uri="{BB962C8B-B14F-4D97-AF65-F5344CB8AC3E}">
        <p14:creationId xmlns:p14="http://schemas.microsoft.com/office/powerpoint/2010/main" val="3976244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13" name="Content Placeholder 12"/>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5181600" y="39624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ELLs receive ELD </a:t>
            </a:r>
            <a:r>
              <a:rPr lang="en-US" dirty="0" smtClean="0"/>
              <a:t>contextualized instruction</a:t>
            </a:r>
            <a:endParaRPr lang="en-US" dirty="0"/>
          </a:p>
        </p:txBody>
      </p:sp>
      <p:pic>
        <p:nvPicPr>
          <p:cNvPr id="1026" name="Picture 2"/>
          <p:cNvPicPr>
            <a:picLocks noChangeAspect="1" noChangeArrowheads="1"/>
          </p:cNvPicPr>
          <p:nvPr/>
        </p:nvPicPr>
        <p:blipFill>
          <a:blip r:embed="rId9" cstate="print"/>
          <a:srcRect/>
          <a:stretch>
            <a:fillRect/>
          </a:stretch>
        </p:blipFill>
        <p:spPr bwMode="auto">
          <a:xfrm>
            <a:off x="990600" y="3998913"/>
            <a:ext cx="2462213" cy="1317625"/>
          </a:xfrm>
          <a:prstGeom prst="rect">
            <a:avLst/>
          </a:prstGeom>
          <a:noFill/>
          <a:ln w="9525">
            <a:noFill/>
            <a:miter lim="800000"/>
            <a:headEnd/>
            <a:tailEnd/>
          </a:ln>
        </p:spPr>
      </p:pic>
      <p:sp>
        <p:nvSpPr>
          <p:cNvPr id="16" name="Rectangle 15"/>
          <p:cNvSpPr/>
          <p:nvPr/>
        </p:nvSpPr>
        <p:spPr>
          <a:xfrm>
            <a:off x="5181600" y="52578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All other students continue literacy </a:t>
            </a:r>
            <a:r>
              <a:rPr lang="en-US" dirty="0" smtClean="0"/>
              <a:t>rotations independently</a:t>
            </a:r>
            <a:endParaRPr lang="en-US" dirty="0"/>
          </a:p>
        </p:txBody>
      </p:sp>
      <p:sp>
        <p:nvSpPr>
          <p:cNvPr id="12" name="Title 6"/>
          <p:cNvSpPr txBox="1">
            <a:spLocks/>
          </p:cNvSpPr>
          <p:nvPr/>
        </p:nvSpPr>
        <p:spPr>
          <a:xfrm>
            <a:off x="152400" y="0"/>
            <a:ext cx="7848600" cy="7159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Possible class formats…</a:t>
            </a:r>
          </a:p>
        </p:txBody>
      </p:sp>
    </p:spTree>
    <p:extLst>
      <p:ext uri="{BB962C8B-B14F-4D97-AF65-F5344CB8AC3E}">
        <p14:creationId xmlns:p14="http://schemas.microsoft.com/office/powerpoint/2010/main" val="1075488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Title 6"/>
          <p:cNvSpPr>
            <a:spLocks noGrp="1"/>
          </p:cNvSpPr>
          <p:nvPr>
            <p:ph type="title"/>
          </p:nvPr>
        </p:nvSpPr>
        <p:spPr>
          <a:xfrm>
            <a:off x="152400" y="0"/>
            <a:ext cx="7848600" cy="715962"/>
          </a:xfrm>
        </p:spPr>
        <p:txBody>
          <a:bodyPr>
            <a:normAutofit/>
          </a:bodyPr>
          <a:lstStyle/>
          <a:p>
            <a:pPr algn="l"/>
            <a:r>
              <a:rPr lang="en-US" sz="3200" dirty="0" smtClean="0"/>
              <a:t>Possible class formats…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3688213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5181600" y="39624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ELLs receive </a:t>
            </a:r>
            <a:r>
              <a:rPr lang="en-US" dirty="0" smtClean="0"/>
              <a:t>contextualized ELD instruction</a:t>
            </a:r>
            <a:endParaRPr lang="en-US" dirty="0"/>
          </a:p>
        </p:txBody>
      </p:sp>
      <p:sp>
        <p:nvSpPr>
          <p:cNvPr id="16" name="Rectangle 15"/>
          <p:cNvSpPr/>
          <p:nvPr/>
        </p:nvSpPr>
        <p:spPr>
          <a:xfrm>
            <a:off x="5181600" y="52578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All other </a:t>
            </a:r>
            <a:r>
              <a:rPr lang="en-US" dirty="0" smtClean="0"/>
              <a:t>students work on relevant group tasks independently</a:t>
            </a:r>
            <a:endParaRPr lang="en-US" dirty="0"/>
          </a:p>
        </p:txBody>
      </p:sp>
      <p:sp>
        <p:nvSpPr>
          <p:cNvPr id="11" name="Rectangle 10"/>
          <p:cNvSpPr/>
          <p:nvPr/>
        </p:nvSpPr>
        <p:spPr>
          <a:xfrm>
            <a:off x="914400" y="40386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All students participate</a:t>
            </a:r>
            <a:endParaRPr lang="en-US" dirty="0"/>
          </a:p>
        </p:txBody>
      </p:sp>
    </p:spTree>
    <p:extLst>
      <p:ext uri="{BB962C8B-B14F-4D97-AF65-F5344CB8AC3E}">
        <p14:creationId xmlns:p14="http://schemas.microsoft.com/office/powerpoint/2010/main" val="1031778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4763"/>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 name="TextBox 4"/>
          <p:cNvSpPr txBox="1"/>
          <p:nvPr/>
        </p:nvSpPr>
        <p:spPr>
          <a:xfrm>
            <a:off x="228600" y="152400"/>
            <a:ext cx="7848600" cy="584775"/>
          </a:xfrm>
          <a:prstGeom prst="rect">
            <a:avLst/>
          </a:prstGeom>
          <a:noFill/>
        </p:spPr>
        <p:txBody>
          <a:bodyPr>
            <a:spAutoFit/>
          </a:bodyPr>
          <a:lstStyle/>
          <a:p>
            <a:r>
              <a:rPr lang="en-US" sz="3200" dirty="0" smtClean="0">
                <a:latin typeface="Calibri" pitchFamily="34" charset="0"/>
              </a:rPr>
              <a:t>Guiding Principles for the new ELP Standards</a:t>
            </a:r>
            <a:endParaRPr lang="en-US" sz="2400" dirty="0">
              <a:latin typeface="Calibri" pitchFamily="34" charset="0"/>
            </a:endParaRPr>
          </a:p>
        </p:txBody>
      </p:sp>
      <p:sp>
        <p:nvSpPr>
          <p:cNvPr id="6" name="Content Placeholder 2"/>
          <p:cNvSpPr txBox="1">
            <a:spLocks/>
          </p:cNvSpPr>
          <p:nvPr/>
        </p:nvSpPr>
        <p:spPr>
          <a:xfrm>
            <a:off x="685800" y="1015593"/>
            <a:ext cx="7315200" cy="53090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600"/>
              </a:spcBef>
              <a:spcAft>
                <a:spcPts val="1200"/>
              </a:spcAft>
              <a:buFont typeface="+mj-lt"/>
              <a:buAutoNum type="arabicPeriod"/>
            </a:pPr>
            <a:r>
              <a:rPr lang="en-US" sz="2800" dirty="0" smtClean="0"/>
              <a:t>Potential of English Learners</a:t>
            </a:r>
          </a:p>
          <a:p>
            <a:pPr marL="514350" indent="-514350">
              <a:spcBef>
                <a:spcPts val="600"/>
              </a:spcBef>
              <a:spcAft>
                <a:spcPts val="1200"/>
              </a:spcAft>
              <a:buFont typeface="+mj-lt"/>
              <a:buAutoNum type="arabicPeriod"/>
            </a:pPr>
            <a:r>
              <a:rPr lang="en-US" sz="2800" dirty="0" smtClean="0">
                <a:solidFill>
                  <a:srgbClr val="C00000"/>
                </a:solidFill>
              </a:rPr>
              <a:t>Funds of Knowledge</a:t>
            </a:r>
          </a:p>
          <a:p>
            <a:pPr marL="514350" indent="-514350">
              <a:spcBef>
                <a:spcPts val="600"/>
              </a:spcBef>
              <a:spcAft>
                <a:spcPts val="1200"/>
              </a:spcAft>
              <a:buFont typeface="+mj-lt"/>
              <a:buAutoNum type="arabicPeriod"/>
            </a:pPr>
            <a:r>
              <a:rPr lang="en-US" sz="2800" dirty="0" smtClean="0">
                <a:solidFill>
                  <a:srgbClr val="C00000"/>
                </a:solidFill>
              </a:rPr>
              <a:t>Diversity in ELL Progress in Acquiring English Language Proficiency</a:t>
            </a:r>
          </a:p>
          <a:p>
            <a:pPr marL="514350" indent="-514350">
              <a:spcBef>
                <a:spcPts val="600"/>
              </a:spcBef>
              <a:spcAft>
                <a:spcPts val="1200"/>
              </a:spcAft>
              <a:buFont typeface="+mj-lt"/>
              <a:buAutoNum type="arabicPeriod"/>
            </a:pPr>
            <a:r>
              <a:rPr lang="en-US" sz="2800" dirty="0" smtClean="0"/>
              <a:t>Scaffolding</a:t>
            </a:r>
          </a:p>
          <a:p>
            <a:pPr marL="514350" indent="-514350">
              <a:spcBef>
                <a:spcPts val="600"/>
              </a:spcBef>
              <a:spcAft>
                <a:spcPts val="1200"/>
              </a:spcAft>
              <a:buFont typeface="+mj-lt"/>
              <a:buAutoNum type="arabicPeriod"/>
            </a:pPr>
            <a:r>
              <a:rPr lang="en-US" sz="2800" dirty="0" smtClean="0"/>
              <a:t>Students with Limited or Interrupted Formal Education</a:t>
            </a:r>
          </a:p>
          <a:p>
            <a:pPr marL="514350" indent="-514350">
              <a:spcBef>
                <a:spcPts val="600"/>
              </a:spcBef>
              <a:spcAft>
                <a:spcPts val="1200"/>
              </a:spcAft>
              <a:buFont typeface="+mj-lt"/>
              <a:buAutoNum type="arabicPeriod"/>
            </a:pPr>
            <a:r>
              <a:rPr lang="en-US" sz="2800" dirty="0" smtClean="0"/>
              <a:t>Special Needs</a:t>
            </a:r>
          </a:p>
          <a:p>
            <a:pPr marL="514350" indent="-514350">
              <a:spcBef>
                <a:spcPts val="600"/>
              </a:spcBef>
              <a:spcAft>
                <a:spcPts val="1200"/>
              </a:spcAft>
              <a:buFont typeface="+mj-lt"/>
              <a:buAutoNum type="arabicPeriod"/>
            </a:pPr>
            <a:r>
              <a:rPr lang="en-US" sz="2800" dirty="0" smtClean="0"/>
              <a:t>Access Supports and Accommodations</a:t>
            </a:r>
          </a:p>
        </p:txBody>
      </p:sp>
    </p:spTree>
    <p:extLst>
      <p:ext uri="{BB962C8B-B14F-4D97-AF65-F5344CB8AC3E}">
        <p14:creationId xmlns:p14="http://schemas.microsoft.com/office/powerpoint/2010/main" val="475985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96200" cy="5029200"/>
          </a:xfrm>
        </p:spPr>
        <p:txBody>
          <a:bodyPr>
            <a:normAutofit fontScale="92500" lnSpcReduction="20000"/>
          </a:bodyPr>
          <a:lstStyle/>
          <a:p>
            <a:pPr>
              <a:spcAft>
                <a:spcPts val="1200"/>
              </a:spcAft>
            </a:pPr>
            <a:r>
              <a:rPr lang="en-US" sz="3000" dirty="0" smtClean="0"/>
              <a:t>Gonzalez and her colleagues believe that the secret to quality instruction is for schools to investigate and tap into the "hidden" home and community resources of their students</a:t>
            </a:r>
          </a:p>
          <a:p>
            <a:pPr>
              <a:spcAft>
                <a:spcPts val="1200"/>
              </a:spcAft>
            </a:pPr>
            <a:r>
              <a:rPr lang="en-US" sz="3000" dirty="0" smtClean="0"/>
              <a:t>The team of elementary teachers conducted a research project to uncover these resources in students’ homes</a:t>
            </a:r>
          </a:p>
          <a:p>
            <a:pPr lvl="1">
              <a:spcAft>
                <a:spcPts val="1200"/>
              </a:spcAft>
            </a:pPr>
            <a:r>
              <a:rPr lang="en-US" sz="2600" dirty="0" smtClean="0"/>
              <a:t>Teachers went to students’ homes in order to </a:t>
            </a:r>
            <a:r>
              <a:rPr lang="en-US" sz="2600" b="1" dirty="0" smtClean="0"/>
              <a:t>learn</a:t>
            </a:r>
            <a:r>
              <a:rPr lang="en-US" sz="2600" dirty="0" smtClean="0"/>
              <a:t> (rather than to teach or for disciplinary reasons)</a:t>
            </a:r>
          </a:p>
          <a:p>
            <a:pPr lvl="1"/>
            <a:r>
              <a:rPr lang="en-US" sz="2600" dirty="0" smtClean="0"/>
              <a:t>Teachers met with university researchers in study groups to reflect on visits and develop relevant curriculum based on findings</a:t>
            </a:r>
            <a:endParaRPr lang="en-US" sz="2600" dirty="0"/>
          </a:p>
        </p:txBody>
      </p:sp>
      <p:sp>
        <p:nvSpPr>
          <p:cNvPr id="2" name="Title 1"/>
          <p:cNvSpPr>
            <a:spLocks noGrp="1"/>
          </p:cNvSpPr>
          <p:nvPr>
            <p:ph type="title"/>
          </p:nvPr>
        </p:nvSpPr>
        <p:spPr>
          <a:xfrm>
            <a:off x="76200" y="76200"/>
            <a:ext cx="8229600" cy="1143000"/>
          </a:xfrm>
        </p:spPr>
        <p:txBody>
          <a:bodyPr>
            <a:normAutofit/>
          </a:bodyPr>
          <a:lstStyle/>
          <a:p>
            <a:pPr algn="l"/>
            <a:r>
              <a:rPr lang="en-US" sz="3200" dirty="0" smtClean="0"/>
              <a:t>Funds of Knowledge Research: </a:t>
            </a:r>
            <a:br>
              <a:rPr lang="en-US" sz="3200" dirty="0" smtClean="0"/>
            </a:br>
            <a:r>
              <a:rPr lang="en-US" sz="3200" dirty="0" smtClean="0"/>
              <a:t>	The Project (Gonzalez, et al., 1993)</a:t>
            </a:r>
            <a:endParaRPr lang="en-US" sz="3200" dirty="0"/>
          </a:p>
        </p:txBody>
      </p:sp>
      <p:grpSp>
        <p:nvGrpSpPr>
          <p:cNvPr id="4" name="Group 3"/>
          <p:cNvGrpSpPr>
            <a:grpSpLocks/>
          </p:cNvGrpSpPr>
          <p:nvPr/>
        </p:nvGrpSpPr>
        <p:grpSpPr bwMode="auto">
          <a:xfrm>
            <a:off x="8153400" y="4763"/>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483086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620000" cy="4525963"/>
          </a:xfrm>
        </p:spPr>
        <p:txBody>
          <a:bodyPr>
            <a:normAutofit/>
          </a:bodyPr>
          <a:lstStyle/>
          <a:p>
            <a:r>
              <a:rPr lang="en-US" sz="2800" dirty="0" smtClean="0"/>
              <a:t>The home investigations revealed that many families had abundant knowledge that the schools did not know about--and therefore did not use in order to teach academic skills</a:t>
            </a:r>
          </a:p>
          <a:p>
            <a:endParaRPr lang="en-US" sz="2800" dirty="0" smtClean="0"/>
          </a:p>
          <a:p>
            <a:r>
              <a:rPr lang="en-US" sz="2800" dirty="0" smtClean="0"/>
              <a:t>The project made them look at the local households as “repositories of important social and intellectual resources for teaching” (p. 2).</a:t>
            </a:r>
            <a:endParaRPr lang="en-US" sz="2800" dirty="0"/>
          </a:p>
        </p:txBody>
      </p:sp>
      <p:sp>
        <p:nvSpPr>
          <p:cNvPr id="2" name="Title 1"/>
          <p:cNvSpPr>
            <a:spLocks noGrp="1"/>
          </p:cNvSpPr>
          <p:nvPr>
            <p:ph type="title"/>
          </p:nvPr>
        </p:nvSpPr>
        <p:spPr>
          <a:xfrm>
            <a:off x="76200" y="46038"/>
            <a:ext cx="8229600" cy="639762"/>
          </a:xfrm>
        </p:spPr>
        <p:txBody>
          <a:bodyPr>
            <a:normAutofit/>
          </a:bodyPr>
          <a:lstStyle/>
          <a:p>
            <a:pPr algn="l"/>
            <a:r>
              <a:rPr lang="en-US" sz="3200" dirty="0" smtClean="0"/>
              <a:t>The Findings</a:t>
            </a:r>
            <a:endParaRPr lang="en-US" sz="3200" dirty="0"/>
          </a:p>
        </p:txBody>
      </p:sp>
      <p:grpSp>
        <p:nvGrpSpPr>
          <p:cNvPr id="4" name="Group 3"/>
          <p:cNvGrpSpPr>
            <a:grpSpLocks/>
          </p:cNvGrpSpPr>
          <p:nvPr/>
        </p:nvGrpSpPr>
        <p:grpSpPr bwMode="auto">
          <a:xfrm>
            <a:off x="8153400" y="4763"/>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3677850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nds_of_knowledge.png"/>
          <p:cNvPicPr>
            <a:picLocks noGrp="1" noChangeAspect="1"/>
          </p:cNvPicPr>
          <p:nvPr>
            <p:ph sz="quarter" idx="4294967295"/>
          </p:nvPr>
        </p:nvPicPr>
        <p:blipFill>
          <a:blip r:embed="rId2" cstate="print">
            <a:lum bright="-10000" contrast="10000"/>
          </a:blip>
          <a:srcRect/>
          <a:stretch>
            <a:fillRect/>
          </a:stretch>
        </p:blipFill>
        <p:spPr>
          <a:xfrm>
            <a:off x="76200" y="838200"/>
            <a:ext cx="2743200" cy="4146176"/>
          </a:xfrm>
          <a:ln>
            <a:solidFill>
              <a:schemeClr val="tx1"/>
            </a:solidFill>
          </a:ln>
        </p:spPr>
      </p:pic>
      <p:grpSp>
        <p:nvGrpSpPr>
          <p:cNvPr id="3" name="Group 2"/>
          <p:cNvGrpSpPr>
            <a:grpSpLocks/>
          </p:cNvGrpSpPr>
          <p:nvPr/>
        </p:nvGrpSpPr>
        <p:grpSpPr bwMode="auto">
          <a:xfrm>
            <a:off x="8153400" y="4763"/>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3" cstate="print">
              <a:extLst/>
            </a:blip>
            <a:srcRect l="44325"/>
            <a:stretch/>
          </p:blipFill>
          <p:spPr bwMode="auto">
            <a:xfrm>
              <a:off x="7891160" y="-176561"/>
              <a:ext cx="988740" cy="6852424"/>
            </a:xfrm>
            <a:prstGeom prst="rect">
              <a:avLst/>
            </a:prstGeom>
            <a:blipFill dpi="0" rotWithShape="1">
              <a:blip r:embed="rId4"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7" name="Content Placeholder 3" descr="funds_of_knowledge.png"/>
          <p:cNvPicPr>
            <a:picLocks noChangeAspect="1"/>
          </p:cNvPicPr>
          <p:nvPr/>
        </p:nvPicPr>
        <p:blipFill>
          <a:blip r:embed="rId5" cstate="print">
            <a:lum bright="-10000" contrast="10000"/>
          </a:blip>
          <a:srcRect/>
          <a:stretch>
            <a:fillRect/>
          </a:stretch>
        </p:blipFill>
        <p:spPr>
          <a:xfrm>
            <a:off x="76200" y="5105400"/>
            <a:ext cx="2743200" cy="1371600"/>
          </a:xfrm>
          <a:prstGeom prst="rect">
            <a:avLst/>
          </a:prstGeom>
          <a:ln>
            <a:solidFill>
              <a:schemeClr val="tx1"/>
            </a:solidFill>
          </a:ln>
        </p:spPr>
      </p:pic>
      <p:sp>
        <p:nvSpPr>
          <p:cNvPr id="8" name="TextBox 7"/>
          <p:cNvSpPr txBox="1"/>
          <p:nvPr/>
        </p:nvSpPr>
        <p:spPr>
          <a:xfrm>
            <a:off x="76200" y="24825"/>
            <a:ext cx="8153400" cy="584775"/>
          </a:xfrm>
          <a:prstGeom prst="rect">
            <a:avLst/>
          </a:prstGeom>
          <a:noFill/>
        </p:spPr>
        <p:txBody>
          <a:bodyPr wrap="square" rtlCol="0">
            <a:spAutoFit/>
          </a:bodyPr>
          <a:lstStyle/>
          <a:p>
            <a:r>
              <a:rPr lang="en-US" sz="3200" dirty="0" smtClean="0"/>
              <a:t>Table 1: </a:t>
            </a:r>
            <a:r>
              <a:rPr lang="en-US" sz="2800" dirty="0" smtClean="0"/>
              <a:t>A Sample of Household Funds of Knowledge</a:t>
            </a:r>
            <a:endParaRPr lang="en-US" sz="2800" dirty="0"/>
          </a:p>
        </p:txBody>
      </p:sp>
      <p:cxnSp>
        <p:nvCxnSpPr>
          <p:cNvPr id="21" name="Straight Connector 20"/>
          <p:cNvCxnSpPr/>
          <p:nvPr/>
        </p:nvCxnSpPr>
        <p:spPr>
          <a:xfrm>
            <a:off x="76200" y="1447800"/>
            <a:ext cx="2743200" cy="0"/>
          </a:xfrm>
          <a:prstGeom prst="line">
            <a:avLst/>
          </a:prstGeom>
          <a:ln w="381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5486400"/>
            <a:ext cx="2743200" cy="0"/>
          </a:xfrm>
          <a:prstGeom prst="line">
            <a:avLst/>
          </a:prstGeom>
          <a:ln w="38100" cmpd="sng">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5554579" y="838200"/>
            <a:ext cx="2675021" cy="5360670"/>
            <a:chOff x="2971799" y="838200"/>
            <a:chExt cx="2675021" cy="5360670"/>
          </a:xfrm>
        </p:grpSpPr>
        <p:pic>
          <p:nvPicPr>
            <p:cNvPr id="9" name="Content Placeholder 3" descr="funds_of_knowledge.png"/>
            <p:cNvPicPr>
              <a:picLocks noChangeAspect="1"/>
            </p:cNvPicPr>
            <p:nvPr/>
          </p:nvPicPr>
          <p:blipFill>
            <a:blip r:embed="rId6" cstate="print">
              <a:lum bright="-10000" contrast="10000"/>
            </a:blip>
            <a:srcRect/>
            <a:stretch>
              <a:fillRect/>
            </a:stretch>
          </p:blipFill>
          <p:spPr>
            <a:xfrm>
              <a:off x="2971799" y="3657600"/>
              <a:ext cx="2675021" cy="2541270"/>
            </a:xfrm>
            <a:prstGeom prst="rect">
              <a:avLst/>
            </a:prstGeom>
            <a:ln>
              <a:solidFill>
                <a:schemeClr val="tx1"/>
              </a:solidFill>
            </a:ln>
          </p:spPr>
        </p:pic>
        <p:pic>
          <p:nvPicPr>
            <p:cNvPr id="10" name="Content Placeholder 3" descr="funds_of_knowledge.png"/>
            <p:cNvPicPr>
              <a:picLocks noChangeAspect="1"/>
            </p:cNvPicPr>
            <p:nvPr/>
          </p:nvPicPr>
          <p:blipFill>
            <a:blip r:embed="rId7" cstate="print">
              <a:lum bright="-10000" contrast="10000"/>
            </a:blip>
            <a:srcRect/>
            <a:stretch>
              <a:fillRect/>
            </a:stretch>
          </p:blipFill>
          <p:spPr>
            <a:xfrm>
              <a:off x="2971800" y="838200"/>
              <a:ext cx="2667000" cy="2667000"/>
            </a:xfrm>
            <a:prstGeom prst="rect">
              <a:avLst/>
            </a:prstGeom>
            <a:ln>
              <a:solidFill>
                <a:schemeClr val="tx1"/>
              </a:solidFill>
            </a:ln>
          </p:spPr>
        </p:pic>
        <p:cxnSp>
          <p:nvCxnSpPr>
            <p:cNvPr id="26" name="Straight Connector 25"/>
            <p:cNvCxnSpPr/>
            <p:nvPr/>
          </p:nvCxnSpPr>
          <p:spPr>
            <a:xfrm>
              <a:off x="2971800" y="1143000"/>
              <a:ext cx="2651760" cy="0"/>
            </a:xfrm>
            <a:prstGeom prst="line">
              <a:avLst/>
            </a:prstGeom>
            <a:ln w="381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71800" y="3962400"/>
              <a:ext cx="2651760" cy="0"/>
            </a:xfrm>
            <a:prstGeom prst="line">
              <a:avLst/>
            </a:prstGeom>
            <a:ln w="38100" cmpd="sng">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987039" y="838200"/>
            <a:ext cx="2423161" cy="5181600"/>
            <a:chOff x="5806440" y="838200"/>
            <a:chExt cx="2423161" cy="5181600"/>
          </a:xfrm>
        </p:grpSpPr>
        <p:pic>
          <p:nvPicPr>
            <p:cNvPr id="11" name="Content Placeholder 3" descr="funds_of_knowledge.png"/>
            <p:cNvPicPr>
              <a:picLocks noChangeAspect="1"/>
            </p:cNvPicPr>
            <p:nvPr/>
          </p:nvPicPr>
          <p:blipFill>
            <a:blip r:embed="rId8" cstate="print">
              <a:lum bright="-10000" contrast="10000"/>
            </a:blip>
            <a:srcRect/>
            <a:stretch>
              <a:fillRect/>
            </a:stretch>
          </p:blipFill>
          <p:spPr>
            <a:xfrm>
              <a:off x="5806889" y="838200"/>
              <a:ext cx="2422712" cy="3581400"/>
            </a:xfrm>
            <a:prstGeom prst="rect">
              <a:avLst/>
            </a:prstGeom>
            <a:ln>
              <a:solidFill>
                <a:schemeClr val="tx1"/>
              </a:solidFill>
            </a:ln>
          </p:spPr>
        </p:pic>
        <p:pic>
          <p:nvPicPr>
            <p:cNvPr id="13" name="Content Placeholder 3" descr="funds_of_knowledge.png"/>
            <p:cNvPicPr>
              <a:picLocks noChangeAspect="1"/>
            </p:cNvPicPr>
            <p:nvPr/>
          </p:nvPicPr>
          <p:blipFill>
            <a:blip r:embed="rId9" cstate="print">
              <a:lum bright="-10000" contrast="10000"/>
            </a:blip>
            <a:srcRect/>
            <a:stretch>
              <a:fillRect/>
            </a:stretch>
          </p:blipFill>
          <p:spPr>
            <a:xfrm>
              <a:off x="5816600" y="4572000"/>
              <a:ext cx="2413000" cy="1447800"/>
            </a:xfrm>
            <a:prstGeom prst="rect">
              <a:avLst/>
            </a:prstGeom>
            <a:ln>
              <a:solidFill>
                <a:schemeClr val="tx1"/>
              </a:solidFill>
            </a:ln>
          </p:spPr>
        </p:pic>
        <p:cxnSp>
          <p:nvCxnSpPr>
            <p:cNvPr id="28" name="Straight Connector 27"/>
            <p:cNvCxnSpPr/>
            <p:nvPr/>
          </p:nvCxnSpPr>
          <p:spPr>
            <a:xfrm>
              <a:off x="5806440" y="1371600"/>
              <a:ext cx="2423160" cy="0"/>
            </a:xfrm>
            <a:prstGeom prst="line">
              <a:avLst/>
            </a:prstGeom>
            <a:ln w="381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06440" y="4953000"/>
              <a:ext cx="2423160" cy="0"/>
            </a:xfrm>
            <a:prstGeom prst="line">
              <a:avLst/>
            </a:prstGeom>
            <a:ln w="38100" cmpd="sng">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514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p>
            <a:pPr algn="l"/>
            <a:r>
              <a:rPr lang="en-US" sz="3200" dirty="0">
                <a:solidFill>
                  <a:prstClr val="black"/>
                </a:solidFill>
              </a:rPr>
              <a:t>Ideas for Building the Home-School Connection </a:t>
            </a:r>
            <a:r>
              <a:rPr lang="en-US" sz="3200" dirty="0" smtClean="0">
                <a:solidFill>
                  <a:prstClr val="black"/>
                </a:solidFill>
              </a:rPr>
              <a:t/>
            </a:r>
            <a:br>
              <a:rPr lang="en-US" sz="3200" dirty="0" smtClean="0">
                <a:solidFill>
                  <a:prstClr val="black"/>
                </a:solidFill>
              </a:rPr>
            </a:br>
            <a:r>
              <a:rPr lang="en-US" sz="3200" dirty="0" smtClean="0">
                <a:solidFill>
                  <a:prstClr val="black"/>
                </a:solidFill>
              </a:rPr>
              <a:t>	by </a:t>
            </a:r>
            <a:r>
              <a:rPr lang="en-US" sz="3200" dirty="0">
                <a:solidFill>
                  <a:prstClr val="black"/>
                </a:solidFill>
              </a:rPr>
              <a:t>Tapping Funds of Knowledge </a:t>
            </a:r>
            <a:endParaRPr lang="en-US" dirty="0"/>
          </a:p>
        </p:txBody>
      </p:sp>
      <p:sp>
        <p:nvSpPr>
          <p:cNvPr id="3" name="Content Placeholder 2"/>
          <p:cNvSpPr>
            <a:spLocks noGrp="1"/>
          </p:cNvSpPr>
          <p:nvPr>
            <p:ph idx="1"/>
          </p:nvPr>
        </p:nvSpPr>
        <p:spPr>
          <a:xfrm>
            <a:off x="457200" y="1524000"/>
            <a:ext cx="7772400" cy="1828800"/>
          </a:xfrm>
        </p:spPr>
        <p:txBody>
          <a:bodyPr>
            <a:noAutofit/>
          </a:bodyPr>
          <a:lstStyle/>
          <a:p>
            <a:pPr marL="0" lvl="0" indent="0">
              <a:spcBef>
                <a:spcPts val="0"/>
              </a:spcBef>
              <a:spcAft>
                <a:spcPts val="600"/>
              </a:spcAft>
              <a:buClr>
                <a:srgbClr val="31B6FD"/>
              </a:buClr>
              <a:buNone/>
            </a:pPr>
            <a:r>
              <a:rPr lang="en-US" sz="2800" dirty="0" smtClean="0"/>
              <a:t>Teachers can be the “bridge” </a:t>
            </a:r>
          </a:p>
          <a:p>
            <a:pPr marL="0" lvl="0" indent="0">
              <a:spcBef>
                <a:spcPts val="0"/>
              </a:spcBef>
              <a:spcAft>
                <a:spcPts val="600"/>
              </a:spcAft>
              <a:buClr>
                <a:srgbClr val="31B6FD"/>
              </a:buClr>
              <a:buNone/>
            </a:pPr>
            <a:r>
              <a:rPr lang="en-US" sz="2800" dirty="0" smtClean="0"/>
              <a:t>between the school and the </a:t>
            </a:r>
          </a:p>
          <a:p>
            <a:pPr marL="0" lvl="0" indent="0">
              <a:spcBef>
                <a:spcPts val="0"/>
              </a:spcBef>
              <a:spcAft>
                <a:spcPts val="600"/>
              </a:spcAft>
              <a:buClr>
                <a:srgbClr val="31B6FD"/>
              </a:buClr>
              <a:buNone/>
            </a:pPr>
            <a:r>
              <a:rPr lang="en-US" sz="2800" dirty="0" smtClean="0"/>
              <a:t>home by validating their </a:t>
            </a:r>
          </a:p>
          <a:p>
            <a:pPr marL="0" lvl="0" indent="0">
              <a:spcBef>
                <a:spcPts val="0"/>
              </a:spcBef>
              <a:spcAft>
                <a:spcPts val="600"/>
              </a:spcAft>
              <a:buClr>
                <a:srgbClr val="31B6FD"/>
              </a:buClr>
              <a:buNone/>
            </a:pPr>
            <a:r>
              <a:rPr lang="en-US" sz="2800" dirty="0" smtClean="0"/>
              <a:t>students’ families and their funds of knowledge.</a:t>
            </a:r>
          </a:p>
        </p:txBody>
      </p:sp>
      <p:grpSp>
        <p:nvGrpSpPr>
          <p:cNvPr id="4" name="Group 3"/>
          <p:cNvGrpSpPr>
            <a:grpSpLocks/>
          </p:cNvGrpSpPr>
          <p:nvPr/>
        </p:nvGrpSpPr>
        <p:grpSpPr bwMode="auto">
          <a:xfrm>
            <a:off x="8153400" y="4763"/>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Content Placeholder 2"/>
          <p:cNvSpPr txBox="1">
            <a:spLocks/>
          </p:cNvSpPr>
          <p:nvPr/>
        </p:nvSpPr>
        <p:spPr>
          <a:xfrm>
            <a:off x="1143000" y="3856037"/>
            <a:ext cx="6705600" cy="2773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180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“Artist- or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Craftperson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-in-Residence” Programs (Ladson-Billings, 1995)</a:t>
            </a:r>
          </a:p>
          <a:p>
            <a:pPr marL="342900" marR="0" lvl="0" indent="-342900" algn="l" defTabSz="914400" rtl="0" eaLnBrk="1" fontAlgn="auto" latinLnBrk="0" hangingPunct="1">
              <a:lnSpc>
                <a:spcPct val="100000"/>
              </a:lnSpc>
              <a:spcBef>
                <a:spcPct val="20000"/>
              </a:spcBef>
              <a:spcAft>
                <a:spcPts val="180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Parent-and-Child Co-authored Books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1999)</a:t>
            </a:r>
          </a:p>
          <a:p>
            <a:pPr marL="342900" marR="0" lvl="0" indent="-342900" algn="l" defTabSz="914400" rtl="0" eaLnBrk="1" fontAlgn="auto" latinLnBrk="0" hangingPunct="1">
              <a:lnSpc>
                <a:spcPct val="100000"/>
              </a:lnSpc>
              <a:spcBef>
                <a:spcPct val="20000"/>
              </a:spcBef>
              <a:spcAft>
                <a:spcPts val="180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Identity Texts (Cummins, 2006)</a:t>
            </a:r>
          </a:p>
          <a:p>
            <a:pPr marL="0" marR="0" lvl="0" indent="0" algn="l" defTabSz="914400" rtl="0" eaLnBrk="1" fontAlgn="auto" latinLnBrk="0" hangingPunct="1">
              <a:lnSpc>
                <a:spcPct val="100000"/>
              </a:lnSpc>
              <a:spcBef>
                <a:spcPct val="20000"/>
              </a:spcBef>
              <a:spcAft>
                <a:spcPts val="120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descr="C:\Users\Anne\AppData\Local\Microsoft\Windows\Temporary Internet Files\Content.IE5\PDFY3CEB\MC90023364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5085" y="1371600"/>
            <a:ext cx="331211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179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153400" cy="715962"/>
          </a:xfrm>
        </p:spPr>
        <p:txBody>
          <a:bodyPr>
            <a:normAutofit/>
          </a:bodyPr>
          <a:lstStyle/>
          <a:p>
            <a:pPr algn="l"/>
            <a:r>
              <a:rPr lang="en-US" sz="3200" dirty="0"/>
              <a:t>Family Journals </a:t>
            </a:r>
            <a:r>
              <a:rPr lang="en-US" sz="3200" dirty="0" smtClean="0"/>
              <a:t>to </a:t>
            </a:r>
            <a:r>
              <a:rPr lang="en-US" sz="3200" dirty="0"/>
              <a:t>affirm </a:t>
            </a:r>
            <a:r>
              <a:rPr lang="en-US" sz="3200" dirty="0" smtClean="0"/>
              <a:t>Funds </a:t>
            </a:r>
            <a:r>
              <a:rPr lang="en-US" sz="3200" dirty="0"/>
              <a:t>of </a:t>
            </a:r>
            <a:r>
              <a:rPr lang="en-US" sz="3200" dirty="0" smtClean="0"/>
              <a:t>Knowledge</a:t>
            </a:r>
            <a:endParaRPr lang="en-US" sz="3200" dirty="0"/>
          </a:p>
        </p:txBody>
      </p:sp>
      <p:pic>
        <p:nvPicPr>
          <p:cNvPr id="5" name="Content Placeholder 4"/>
          <p:cNvPicPr>
            <a:picLocks noGrp="1" noChangeAspect="1"/>
          </p:cNvPicPr>
          <p:nvPr>
            <p:ph idx="1"/>
          </p:nvPr>
        </p:nvPicPr>
        <p:blipFill rotWithShape="1">
          <a:blip r:embed="rId3" cstate="print">
            <a:lum bright="-30000" contrast="40000"/>
          </a:blip>
          <a:srcRect r="-1468"/>
          <a:stretch/>
        </p:blipFill>
        <p:spPr>
          <a:xfrm>
            <a:off x="152400" y="1371600"/>
            <a:ext cx="4183529" cy="4572000"/>
          </a:xfrm>
        </p:spPr>
      </p:pic>
      <p:grpSp>
        <p:nvGrpSpPr>
          <p:cNvPr id="7" name="Group 6"/>
          <p:cNvGrpSpPr>
            <a:grpSpLocks/>
          </p:cNvGrpSpPr>
          <p:nvPr/>
        </p:nvGrpSpPr>
        <p:grpSpPr bwMode="auto">
          <a:xfrm>
            <a:off x="8153400" y="4763"/>
            <a:ext cx="1020763" cy="6858000"/>
            <a:chOff x="7891160" y="-176561"/>
            <a:chExt cx="1020335" cy="6858000"/>
          </a:xfrm>
        </p:grpSpPr>
        <p:pic>
          <p:nvPicPr>
            <p:cNvPr id="8" name="Picture 7" descr="C:\Users\Rob\AppData\Local\Microsoft\Windows\Temporary Internet Files\Content.IE5\FVXFMXHO\MP900439527[1].jpg"/>
            <p:cNvPicPr>
              <a:picLocks noChangeAspect="1" noChangeArrowheads="1"/>
            </p:cNvPicPr>
            <p:nvPr/>
          </p:nvPicPr>
          <p:blipFill rotWithShape="1">
            <a:blip r:embed="rId4" cstate="print">
              <a:extLst/>
            </a:blip>
            <a:srcRect l="44325"/>
            <a:stretch/>
          </p:blipFill>
          <p:spPr bwMode="auto">
            <a:xfrm>
              <a:off x="7891160" y="-176561"/>
              <a:ext cx="988740" cy="6852424"/>
            </a:xfrm>
            <a:prstGeom prst="rect">
              <a:avLst/>
            </a:prstGeom>
            <a:blipFill dpi="0" rotWithShape="1">
              <a:blip r:embed="rId5" cstate="print"/>
              <a:srcRect/>
              <a:tile tx="0" ty="0" sx="100000" sy="100000" flip="none" algn="tl"/>
            </a:blipFill>
            <a:effectLst>
              <a:glow>
                <a:schemeClr val="accent1"/>
              </a:glow>
              <a:softEdge rad="0"/>
            </a:effectLst>
          </p:spPr>
        </p:pic>
        <p:sp>
          <p:nvSpPr>
            <p:cNvPr id="9" name="Rectangle 8"/>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6" name="Picture 5"/>
          <p:cNvPicPr>
            <a:picLocks noChangeAspect="1"/>
          </p:cNvPicPr>
          <p:nvPr/>
        </p:nvPicPr>
        <p:blipFill>
          <a:blip r:embed="rId6" cstate="print">
            <a:lum bright="-30000" contrast="40000"/>
          </a:blip>
          <a:stretch>
            <a:fillRect/>
          </a:stretch>
        </p:blipFill>
        <p:spPr>
          <a:xfrm>
            <a:off x="4495800" y="2457168"/>
            <a:ext cx="4401994" cy="3486432"/>
          </a:xfrm>
          <a:prstGeom prst="rect">
            <a:avLst/>
          </a:prstGeom>
        </p:spPr>
      </p:pic>
    </p:spTree>
    <p:extLst>
      <p:ext uri="{BB962C8B-B14F-4D97-AF65-F5344CB8AC3E}">
        <p14:creationId xmlns:p14="http://schemas.microsoft.com/office/powerpoint/2010/main" val="194898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76200"/>
            <a:ext cx="7464670" cy="1077218"/>
          </a:xfrm>
          <a:prstGeom prst="rect">
            <a:avLst/>
          </a:prstGeom>
          <a:noFill/>
        </p:spPr>
        <p:txBody>
          <a:bodyPr wrap="square">
            <a:spAutoFit/>
          </a:bodyPr>
          <a:lstStyle/>
          <a:p>
            <a:r>
              <a:rPr lang="en-US" sz="3200" dirty="0" smtClean="0">
                <a:latin typeface="Calibri" pitchFamily="34" charset="0"/>
              </a:rPr>
              <a:t>Reflection and Discussion:</a:t>
            </a:r>
          </a:p>
          <a:p>
            <a:r>
              <a:rPr lang="en-US" sz="3200" dirty="0" smtClean="0">
                <a:latin typeface="Calibri" pitchFamily="34" charset="0"/>
              </a:rPr>
              <a:t>	</a:t>
            </a:r>
            <a:r>
              <a:rPr lang="en-US" sz="2400" dirty="0" smtClean="0">
                <a:latin typeface="Calibri" pitchFamily="34" charset="0"/>
              </a:rPr>
              <a:t>Previous ELD Model at Stayton Elementary School</a:t>
            </a:r>
            <a:endParaRPr lang="en-US" dirty="0">
              <a:latin typeface="Calibri" pitchFamily="34" charset="0"/>
            </a:endParaRPr>
          </a:p>
        </p:txBody>
      </p:sp>
      <p:pic>
        <p:nvPicPr>
          <p:cNvPr id="12" name="Picture 11" descr="8589130423268-lake-reflection-wallpaper-hd.jpg"/>
          <p:cNvPicPr>
            <a:picLocks noChangeAspect="1"/>
          </p:cNvPicPr>
          <p:nvPr/>
        </p:nvPicPr>
        <p:blipFill>
          <a:blip r:embed="rId3" cstate="print"/>
          <a:stretch>
            <a:fillRect/>
          </a:stretch>
        </p:blipFill>
        <p:spPr>
          <a:xfrm>
            <a:off x="152400" y="1143000"/>
            <a:ext cx="8001000" cy="5619750"/>
          </a:xfrm>
          <a:prstGeom prst="roundRect">
            <a:avLst>
              <a:gd name="adj" fmla="val 693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3" name="Group 3"/>
          <p:cNvGrpSpPr>
            <a:grpSpLocks/>
          </p:cNvGrpSpPr>
          <p:nvPr/>
        </p:nvGrpSpPr>
        <p:grpSpPr bwMode="auto">
          <a:xfrm>
            <a:off x="8153400" y="4763"/>
            <a:ext cx="1020763" cy="6858000"/>
            <a:chOff x="7891160" y="-176561"/>
            <a:chExt cx="1020335" cy="6858000"/>
          </a:xfrm>
        </p:grpSpPr>
        <p:pic>
          <p:nvPicPr>
            <p:cNvPr id="14" name="Picture 13" descr="C:\Users\Rob\AppData\Local\Microsoft\Windows\Temporary Internet Files\Content.IE5\FVXFMXHO\MP900439527[1].jpg"/>
            <p:cNvPicPr>
              <a:picLocks noChangeAspect="1" noChangeArrowheads="1"/>
            </p:cNvPicPr>
            <p:nvPr/>
          </p:nvPicPr>
          <p:blipFill rotWithShape="1">
            <a:blip r:embed="rId4" cstate="print">
              <a:extLst/>
            </a:blip>
            <a:srcRect l="44325"/>
            <a:stretch/>
          </p:blipFill>
          <p:spPr bwMode="auto">
            <a:xfrm>
              <a:off x="7891160" y="-176561"/>
              <a:ext cx="988740" cy="6852424"/>
            </a:xfrm>
            <a:prstGeom prst="rect">
              <a:avLst/>
            </a:prstGeom>
            <a:blipFill dpi="0" rotWithShape="1">
              <a:blip r:embed="rId5" cstate="print"/>
              <a:srcRect/>
              <a:tile tx="0" ty="0" sx="100000" sy="100000" flip="none" algn="tl"/>
            </a:blipFill>
            <a:effectLst>
              <a:glow>
                <a:schemeClr val="accent1"/>
              </a:glow>
              <a:softEdge rad="0"/>
            </a:effectLst>
          </p:spPr>
        </p:pic>
        <p:sp>
          <p:nvSpPr>
            <p:cNvPr id="15" name="Rectangle 1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3984206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76200" y="76200"/>
            <a:ext cx="8229600" cy="715962"/>
          </a:xfrm>
        </p:spPr>
        <p:txBody>
          <a:bodyPr>
            <a:normAutofit/>
          </a:bodyPr>
          <a:lstStyle/>
          <a:p>
            <a:pPr algn="l"/>
            <a:r>
              <a:rPr lang="en-US" altLang="en-US" sz="3200" dirty="0"/>
              <a:t>Language Acquisition</a:t>
            </a:r>
          </a:p>
        </p:txBody>
      </p:sp>
      <p:sp>
        <p:nvSpPr>
          <p:cNvPr id="172035" name="Rectangle 3"/>
          <p:cNvSpPr>
            <a:spLocks noGrp="1" noChangeArrowheads="1"/>
          </p:cNvSpPr>
          <p:nvPr>
            <p:ph type="body" idx="1"/>
          </p:nvPr>
        </p:nvSpPr>
        <p:spPr>
          <a:xfrm>
            <a:off x="457200" y="1295400"/>
            <a:ext cx="7772400" cy="5334000"/>
          </a:xfrm>
        </p:spPr>
        <p:txBody>
          <a:bodyPr>
            <a:normAutofit/>
          </a:bodyPr>
          <a:lstStyle/>
          <a:p>
            <a:pPr>
              <a:lnSpc>
                <a:spcPct val="90000"/>
              </a:lnSpc>
              <a:spcAft>
                <a:spcPts val="1800"/>
              </a:spcAft>
            </a:pPr>
            <a:r>
              <a:rPr lang="en-US" altLang="en-US" sz="2800" dirty="0"/>
              <a:t>We learn a language by unconsciously generating rules, not by imitating others.</a:t>
            </a:r>
          </a:p>
          <a:p>
            <a:pPr>
              <a:lnSpc>
                <a:spcPct val="90000"/>
              </a:lnSpc>
              <a:spcAft>
                <a:spcPts val="1800"/>
              </a:spcAft>
            </a:pPr>
            <a:r>
              <a:rPr lang="en-US" altLang="en-US" sz="2800" dirty="0"/>
              <a:t>Errors often indicate that learning is taking place.</a:t>
            </a:r>
          </a:p>
          <a:p>
            <a:pPr>
              <a:lnSpc>
                <a:spcPct val="90000"/>
              </a:lnSpc>
              <a:spcAft>
                <a:spcPts val="1800"/>
              </a:spcAft>
            </a:pPr>
            <a:r>
              <a:rPr lang="en-US" altLang="en-US" sz="2800" dirty="0"/>
              <a:t>Language is learned in meaningful, supportive and communicative settings.</a:t>
            </a:r>
          </a:p>
          <a:p>
            <a:pPr>
              <a:lnSpc>
                <a:spcPct val="90000"/>
              </a:lnSpc>
              <a:spcAft>
                <a:spcPts val="1800"/>
              </a:spcAft>
            </a:pPr>
            <a:r>
              <a:rPr lang="en-US" altLang="en-US" sz="2800" dirty="0"/>
              <a:t>We often understand more than we can say.</a:t>
            </a:r>
          </a:p>
          <a:p>
            <a:pPr>
              <a:lnSpc>
                <a:spcPct val="90000"/>
              </a:lnSpc>
              <a:spcAft>
                <a:spcPts val="1800"/>
              </a:spcAft>
            </a:pPr>
            <a:r>
              <a:rPr lang="en-US" altLang="en-US" sz="2800" dirty="0"/>
              <a:t>It takes a lot of time for us to become fluent.</a:t>
            </a:r>
          </a:p>
          <a:p>
            <a:pPr algn="r">
              <a:lnSpc>
                <a:spcPct val="90000"/>
              </a:lnSpc>
              <a:spcAft>
                <a:spcPts val="1800"/>
              </a:spcAft>
              <a:buFont typeface="Wingdings" pitchFamily="2" charset="2"/>
              <a:buNone/>
            </a:pPr>
            <a:r>
              <a:rPr lang="en-US" altLang="en-US" sz="2800" dirty="0"/>
              <a:t>Center for Applied Linguistics, 1999</a:t>
            </a:r>
          </a:p>
        </p:txBody>
      </p:sp>
      <p:grpSp>
        <p:nvGrpSpPr>
          <p:cNvPr id="4" name="Group 3"/>
          <p:cNvGrpSpPr>
            <a:grpSpLocks/>
          </p:cNvGrpSpPr>
          <p:nvPr/>
        </p:nvGrpSpPr>
        <p:grpSpPr bwMode="auto">
          <a:xfrm>
            <a:off x="8153400" y="4763"/>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3723598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p:cNvGrpSpPr>
          <p:nvPr/>
        </p:nvGrpSpPr>
        <p:grpSpPr bwMode="auto">
          <a:xfrm>
            <a:off x="8153400" y="4763"/>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76200" y="46038"/>
            <a:ext cx="8686800" cy="563562"/>
          </a:xfrm>
        </p:spPr>
        <p:txBody>
          <a:bodyPr>
            <a:noAutofit/>
          </a:bodyPr>
          <a:lstStyle/>
          <a:p>
            <a:pPr algn="l"/>
            <a:r>
              <a:rPr lang="en-US" sz="3200" dirty="0" smtClean="0"/>
              <a:t/>
            </a:r>
            <a:br>
              <a:rPr lang="en-US" sz="3200" dirty="0" smtClean="0"/>
            </a:br>
            <a:r>
              <a:rPr lang="en-US" sz="3200" dirty="0" smtClean="0"/>
              <a:t>Factors Influencing Second Language Acquisition</a:t>
            </a:r>
            <a:br>
              <a:rPr lang="en-US" sz="3200" dirty="0" smtClean="0"/>
            </a:br>
            <a:endParaRPr lang="en-US" sz="3200" dirty="0"/>
          </a:p>
        </p:txBody>
      </p:sp>
      <p:sp>
        <p:nvSpPr>
          <p:cNvPr id="4" name="Text Placeholder 3"/>
          <p:cNvSpPr>
            <a:spLocks noGrp="1"/>
          </p:cNvSpPr>
          <p:nvPr>
            <p:ph type="body" idx="1"/>
          </p:nvPr>
        </p:nvSpPr>
        <p:spPr>
          <a:xfrm>
            <a:off x="304800" y="1066800"/>
            <a:ext cx="4040188" cy="639762"/>
          </a:xfrm>
        </p:spPr>
        <p:txBody>
          <a:bodyPr/>
          <a:lstStyle/>
          <a:p>
            <a:r>
              <a:rPr lang="en-US" dirty="0" smtClean="0"/>
              <a:t>Psychological</a:t>
            </a:r>
            <a:endParaRPr lang="en-US" dirty="0"/>
          </a:p>
        </p:txBody>
      </p:sp>
      <p:sp>
        <p:nvSpPr>
          <p:cNvPr id="5" name="Content Placeholder 4"/>
          <p:cNvSpPr>
            <a:spLocks noGrp="1"/>
          </p:cNvSpPr>
          <p:nvPr>
            <p:ph sz="half" idx="2"/>
          </p:nvPr>
        </p:nvSpPr>
        <p:spPr>
          <a:xfrm>
            <a:off x="304800" y="1839912"/>
            <a:ext cx="4040188" cy="3951288"/>
          </a:xfrm>
        </p:spPr>
        <p:txBody>
          <a:bodyPr/>
          <a:lstStyle/>
          <a:p>
            <a:pPr>
              <a:spcAft>
                <a:spcPts val="600"/>
              </a:spcAft>
            </a:pPr>
            <a:r>
              <a:rPr lang="en-US" dirty="0" smtClean="0"/>
              <a:t>Age</a:t>
            </a:r>
          </a:p>
          <a:p>
            <a:pPr>
              <a:spcAft>
                <a:spcPts val="600"/>
              </a:spcAft>
            </a:pPr>
            <a:r>
              <a:rPr lang="en-US" dirty="0" smtClean="0"/>
              <a:t>L1 proficiency</a:t>
            </a:r>
          </a:p>
          <a:p>
            <a:pPr>
              <a:spcAft>
                <a:spcPts val="600"/>
              </a:spcAft>
            </a:pPr>
            <a:r>
              <a:rPr lang="en-US" dirty="0" smtClean="0"/>
              <a:t>Previous L2 experience</a:t>
            </a:r>
          </a:p>
          <a:p>
            <a:pPr>
              <a:spcAft>
                <a:spcPts val="600"/>
              </a:spcAft>
            </a:pPr>
            <a:r>
              <a:rPr lang="en-US" dirty="0" smtClean="0"/>
              <a:t>Personality (anxiety, confidence, self-esteem)</a:t>
            </a:r>
          </a:p>
          <a:p>
            <a:pPr>
              <a:spcAft>
                <a:spcPts val="600"/>
              </a:spcAft>
            </a:pPr>
            <a:r>
              <a:rPr lang="en-US" dirty="0" smtClean="0"/>
              <a:t>Motivation</a:t>
            </a:r>
          </a:p>
          <a:p>
            <a:pPr>
              <a:spcAft>
                <a:spcPts val="600"/>
              </a:spcAft>
            </a:pPr>
            <a:r>
              <a:rPr lang="en-US" dirty="0" smtClean="0"/>
              <a:t>Learning styles and strategies</a:t>
            </a:r>
            <a:endParaRPr lang="en-US" dirty="0"/>
          </a:p>
        </p:txBody>
      </p:sp>
      <p:sp>
        <p:nvSpPr>
          <p:cNvPr id="6" name="Text Placeholder 5"/>
          <p:cNvSpPr>
            <a:spLocks noGrp="1"/>
          </p:cNvSpPr>
          <p:nvPr>
            <p:ph type="body" sz="quarter" idx="3"/>
          </p:nvPr>
        </p:nvSpPr>
        <p:spPr>
          <a:xfrm>
            <a:off x="4492625" y="1066800"/>
            <a:ext cx="4041775" cy="639762"/>
          </a:xfrm>
        </p:spPr>
        <p:txBody>
          <a:bodyPr/>
          <a:lstStyle/>
          <a:p>
            <a:r>
              <a:rPr lang="en-US" dirty="0" smtClean="0"/>
              <a:t>Sociocultural</a:t>
            </a:r>
            <a:endParaRPr lang="en-US" dirty="0"/>
          </a:p>
        </p:txBody>
      </p:sp>
      <p:sp>
        <p:nvSpPr>
          <p:cNvPr id="7" name="Content Placeholder 6"/>
          <p:cNvSpPr>
            <a:spLocks noGrp="1"/>
          </p:cNvSpPr>
          <p:nvPr>
            <p:ph sz="quarter" idx="4"/>
          </p:nvPr>
        </p:nvSpPr>
        <p:spPr>
          <a:xfrm>
            <a:off x="4492625" y="1839912"/>
            <a:ext cx="4041775" cy="3951288"/>
          </a:xfrm>
        </p:spPr>
        <p:txBody>
          <a:bodyPr>
            <a:normAutofit fontScale="85000" lnSpcReduction="10000"/>
          </a:bodyPr>
          <a:lstStyle/>
          <a:p>
            <a:r>
              <a:rPr lang="en-US" dirty="0" smtClean="0"/>
              <a:t>Culture and status</a:t>
            </a:r>
          </a:p>
          <a:p>
            <a:r>
              <a:rPr lang="en-US" dirty="0" smtClean="0"/>
              <a:t>Socioeconomic level</a:t>
            </a:r>
          </a:p>
          <a:p>
            <a:r>
              <a:rPr lang="en-US" dirty="0" smtClean="0"/>
              <a:t>Parents’ literacy levels</a:t>
            </a:r>
          </a:p>
          <a:p>
            <a:r>
              <a:rPr lang="en-US" dirty="0" smtClean="0"/>
              <a:t>Family/community involvement</a:t>
            </a:r>
          </a:p>
          <a:p>
            <a:r>
              <a:rPr lang="en-US" dirty="0" smtClean="0"/>
              <a:t>Extra-curricular involvement</a:t>
            </a:r>
          </a:p>
          <a:p>
            <a:r>
              <a:rPr lang="en-US" dirty="0" smtClean="0"/>
              <a:t>Peer group</a:t>
            </a:r>
            <a:endParaRPr lang="en-US" dirty="0"/>
          </a:p>
          <a:p>
            <a:r>
              <a:rPr lang="en-US" dirty="0" smtClean="0"/>
              <a:t>Curriculum and instruction</a:t>
            </a:r>
          </a:p>
          <a:p>
            <a:r>
              <a:rPr lang="en-US" dirty="0" smtClean="0"/>
              <a:t>Institutional policies</a:t>
            </a:r>
          </a:p>
          <a:p>
            <a:pPr lvl="1">
              <a:lnSpc>
                <a:spcPct val="90000"/>
              </a:lnSpc>
            </a:pPr>
            <a:r>
              <a:rPr lang="en-US" altLang="en-US" sz="2400" dirty="0" smtClean="0"/>
              <a:t>Tracking</a:t>
            </a:r>
          </a:p>
          <a:p>
            <a:pPr lvl="1">
              <a:lnSpc>
                <a:spcPct val="90000"/>
              </a:lnSpc>
            </a:pPr>
            <a:r>
              <a:rPr lang="en-US" altLang="en-US" sz="2400" dirty="0" smtClean="0"/>
              <a:t>Testing</a:t>
            </a:r>
          </a:p>
          <a:p>
            <a:pPr lvl="1">
              <a:lnSpc>
                <a:spcPct val="90000"/>
              </a:lnSpc>
            </a:pPr>
            <a:r>
              <a:rPr lang="en-US" altLang="en-US" sz="2400" dirty="0" smtClean="0"/>
              <a:t>Physical Environment</a:t>
            </a:r>
          </a:p>
          <a:p>
            <a:pPr lvl="1">
              <a:lnSpc>
                <a:spcPct val="90000"/>
              </a:lnSpc>
            </a:pPr>
            <a:r>
              <a:rPr lang="en-US" altLang="en-US" sz="2400" dirty="0" smtClean="0"/>
              <a:t>Disciplinary Policies</a:t>
            </a:r>
          </a:p>
        </p:txBody>
      </p:sp>
      <p:sp>
        <p:nvSpPr>
          <p:cNvPr id="9" name="Left-Right Arrow 8"/>
          <p:cNvSpPr/>
          <p:nvPr/>
        </p:nvSpPr>
        <p:spPr>
          <a:xfrm>
            <a:off x="2819400" y="1219200"/>
            <a:ext cx="1447800" cy="56605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8613" y="5334000"/>
            <a:ext cx="14747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95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8153400" y="4763"/>
            <a:ext cx="1020763" cy="6858000"/>
            <a:chOff x="7891160" y="-176561"/>
            <a:chExt cx="1020335" cy="6858000"/>
          </a:xfrm>
        </p:grpSpPr>
        <p:pic>
          <p:nvPicPr>
            <p:cNvPr id="7" name="Picture 6"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506" name="Rectangle 2"/>
          <p:cNvSpPr>
            <a:spLocks noGrp="1" noChangeArrowheads="1"/>
          </p:cNvSpPr>
          <p:nvPr>
            <p:ph type="title"/>
          </p:nvPr>
        </p:nvSpPr>
        <p:spPr>
          <a:xfrm>
            <a:off x="76200" y="76200"/>
            <a:ext cx="8229600" cy="639762"/>
          </a:xfrm>
        </p:spPr>
        <p:txBody>
          <a:bodyPr>
            <a:normAutofit/>
          </a:bodyPr>
          <a:lstStyle/>
          <a:p>
            <a:pPr algn="l"/>
            <a:r>
              <a:rPr lang="en-US" altLang="en-US" sz="3200" dirty="0"/>
              <a:t>Additive vs. Subtractive Acculturation</a:t>
            </a:r>
          </a:p>
        </p:txBody>
      </p:sp>
      <p:sp>
        <p:nvSpPr>
          <p:cNvPr id="21508" name="Rectangle 4"/>
          <p:cNvSpPr>
            <a:spLocks noGrp="1" noChangeArrowheads="1"/>
          </p:cNvSpPr>
          <p:nvPr>
            <p:ph type="body" sz="half" idx="1"/>
          </p:nvPr>
        </p:nvSpPr>
        <p:spPr>
          <a:xfrm>
            <a:off x="228600" y="1371600"/>
            <a:ext cx="3962400" cy="4724400"/>
          </a:xfrm>
          <a:noFill/>
          <a:ln>
            <a:solidFill>
              <a:schemeClr val="tx1"/>
            </a:solidFill>
            <a:miter lim="800000"/>
            <a:headEnd/>
            <a:tailEnd/>
          </a:ln>
        </p:spPr>
        <p:txBody>
          <a:bodyPr/>
          <a:lstStyle/>
          <a:p>
            <a:pPr>
              <a:spcBef>
                <a:spcPts val="0"/>
              </a:spcBef>
              <a:spcAft>
                <a:spcPts val="1200"/>
              </a:spcAft>
              <a:buFontTx/>
              <a:buNone/>
            </a:pPr>
            <a:r>
              <a:rPr lang="en-US" altLang="en-US" sz="2400" b="1" dirty="0">
                <a:solidFill>
                  <a:srgbClr val="C00000"/>
                </a:solidFill>
              </a:rPr>
              <a:t>Subtractive (assimilation)</a:t>
            </a:r>
          </a:p>
          <a:p>
            <a:pPr>
              <a:spcBef>
                <a:spcPts val="0"/>
              </a:spcBef>
            </a:pPr>
            <a:r>
              <a:rPr lang="en-US" altLang="en-US" sz="2400" dirty="0"/>
              <a:t>Replacement of the old culture with the </a:t>
            </a:r>
            <a:r>
              <a:rPr lang="en-US" altLang="en-US" sz="2400" dirty="0" smtClean="0"/>
              <a:t>new</a:t>
            </a:r>
          </a:p>
          <a:p>
            <a:pPr>
              <a:spcBef>
                <a:spcPts val="0"/>
              </a:spcBef>
            </a:pPr>
            <a:endParaRPr lang="en-US" altLang="en-US" sz="2400" dirty="0"/>
          </a:p>
          <a:p>
            <a:pPr>
              <a:spcBef>
                <a:spcPts val="0"/>
              </a:spcBef>
            </a:pPr>
            <a:r>
              <a:rPr lang="en-US" altLang="en-US" sz="2400" dirty="0"/>
              <a:t>Reflects </a:t>
            </a:r>
            <a:r>
              <a:rPr lang="en-US" altLang="en-US" sz="2400" i="1" dirty="0">
                <a:solidFill>
                  <a:srgbClr val="C00000"/>
                </a:solidFill>
              </a:rPr>
              <a:t>deficit</a:t>
            </a:r>
            <a:r>
              <a:rPr lang="en-US" altLang="en-US" sz="2400" dirty="0"/>
              <a:t> perspective</a:t>
            </a:r>
          </a:p>
          <a:p>
            <a:pPr>
              <a:spcBef>
                <a:spcPts val="0"/>
              </a:spcBef>
              <a:buNone/>
            </a:pPr>
            <a:endParaRPr lang="en-US" altLang="en-US" sz="2400" dirty="0"/>
          </a:p>
          <a:p>
            <a:pPr>
              <a:spcBef>
                <a:spcPts val="0"/>
              </a:spcBef>
            </a:pPr>
            <a:endParaRPr lang="en-US" altLang="en-US" sz="2400" dirty="0"/>
          </a:p>
          <a:p>
            <a:pPr>
              <a:spcBef>
                <a:spcPts val="0"/>
              </a:spcBef>
            </a:pPr>
            <a:r>
              <a:rPr lang="en-US" altLang="en-US" sz="2400" dirty="0"/>
              <a:t>Examples of school practices:</a:t>
            </a:r>
          </a:p>
        </p:txBody>
      </p:sp>
      <p:sp>
        <p:nvSpPr>
          <p:cNvPr id="21509" name="Rectangle 5"/>
          <p:cNvSpPr>
            <a:spLocks noGrp="1" noChangeArrowheads="1"/>
          </p:cNvSpPr>
          <p:nvPr>
            <p:ph type="body" sz="half" idx="2"/>
          </p:nvPr>
        </p:nvSpPr>
        <p:spPr>
          <a:xfrm>
            <a:off x="4343400" y="1371600"/>
            <a:ext cx="3733800" cy="4724400"/>
          </a:xfrm>
          <a:noFill/>
          <a:ln>
            <a:solidFill>
              <a:schemeClr val="tx1"/>
            </a:solidFill>
            <a:miter lim="800000"/>
            <a:headEnd/>
            <a:tailEnd/>
          </a:ln>
        </p:spPr>
        <p:txBody>
          <a:bodyPr/>
          <a:lstStyle/>
          <a:p>
            <a:pPr>
              <a:spcBef>
                <a:spcPts val="0"/>
              </a:spcBef>
              <a:spcAft>
                <a:spcPts val="1200"/>
              </a:spcAft>
              <a:buFontTx/>
              <a:buNone/>
            </a:pPr>
            <a:r>
              <a:rPr lang="en-US" altLang="en-US" sz="2400" b="1" dirty="0">
                <a:solidFill>
                  <a:srgbClr val="C00000"/>
                </a:solidFill>
              </a:rPr>
              <a:t>Additive</a:t>
            </a:r>
          </a:p>
          <a:p>
            <a:pPr>
              <a:spcBef>
                <a:spcPts val="0"/>
              </a:spcBef>
            </a:pPr>
            <a:r>
              <a:rPr lang="en-US" altLang="en-US" sz="2400" dirty="0"/>
              <a:t>Acquisition of a new culture without rejection of the old</a:t>
            </a:r>
          </a:p>
          <a:p>
            <a:pPr>
              <a:spcBef>
                <a:spcPts val="0"/>
              </a:spcBef>
            </a:pPr>
            <a:r>
              <a:rPr lang="en-US" altLang="en-US" sz="2400" dirty="0"/>
              <a:t>Reflects </a:t>
            </a:r>
            <a:r>
              <a:rPr lang="en-US" altLang="en-US" sz="2400" i="1" dirty="0">
                <a:solidFill>
                  <a:srgbClr val="C00000"/>
                </a:solidFill>
              </a:rPr>
              <a:t>asset</a:t>
            </a:r>
            <a:r>
              <a:rPr lang="en-US" altLang="en-US" sz="2400" i="1" dirty="0">
                <a:solidFill>
                  <a:schemeClr val="hlink"/>
                </a:solidFill>
              </a:rPr>
              <a:t> </a:t>
            </a:r>
            <a:r>
              <a:rPr lang="en-US" altLang="en-US" sz="2400" dirty="0"/>
              <a:t>perspective</a:t>
            </a:r>
          </a:p>
          <a:p>
            <a:pPr>
              <a:spcBef>
                <a:spcPts val="0"/>
              </a:spcBef>
              <a:buFontTx/>
              <a:buNone/>
            </a:pPr>
            <a:endParaRPr lang="en-US" altLang="en-US" sz="2400" dirty="0" smtClean="0"/>
          </a:p>
          <a:p>
            <a:pPr>
              <a:spcBef>
                <a:spcPts val="0"/>
              </a:spcBef>
              <a:buFontTx/>
              <a:buNone/>
            </a:pPr>
            <a:endParaRPr lang="en-US" altLang="en-US" sz="2400" dirty="0"/>
          </a:p>
          <a:p>
            <a:pPr>
              <a:spcBef>
                <a:spcPts val="0"/>
              </a:spcBef>
            </a:pPr>
            <a:r>
              <a:rPr lang="en-US" altLang="en-US" sz="2400" dirty="0"/>
              <a:t>Examples of school practices:</a:t>
            </a:r>
          </a:p>
          <a:p>
            <a:pPr>
              <a:spcBef>
                <a:spcPts val="0"/>
              </a:spcBef>
            </a:pPr>
            <a:endParaRPr lang="en-US" altLang="en-US" sz="2400" dirty="0"/>
          </a:p>
        </p:txBody>
      </p:sp>
      <p:sp>
        <p:nvSpPr>
          <p:cNvPr id="21510" name="Text Box 6"/>
          <p:cNvSpPr txBox="1">
            <a:spLocks noChangeArrowheads="1"/>
          </p:cNvSpPr>
          <p:nvPr/>
        </p:nvSpPr>
        <p:spPr bwMode="auto">
          <a:xfrm>
            <a:off x="914400" y="4876800"/>
            <a:ext cx="7254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extLst>
      <p:ext uri="{BB962C8B-B14F-4D97-AF65-F5344CB8AC3E}">
        <p14:creationId xmlns:p14="http://schemas.microsoft.com/office/powerpoint/2010/main" val="196940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a:stretch>
            <a:fillRect/>
          </a:stretch>
        </p:blipFill>
        <p:spPr bwMode="auto">
          <a:xfrm>
            <a:off x="8153400" y="6350"/>
            <a:ext cx="989013" cy="6851650"/>
          </a:xfrm>
          <a:prstGeom prst="rect">
            <a:avLst/>
          </a:prstGeom>
          <a:noFill/>
          <a:ln w="9525">
            <a:noFill/>
            <a:miter lim="800000"/>
            <a:headEnd/>
            <a:tailEnd/>
          </a:ln>
        </p:spPr>
      </p:pic>
      <p:sp>
        <p:nvSpPr>
          <p:cNvPr id="3" name="TextBox 2"/>
          <p:cNvSpPr txBox="1"/>
          <p:nvPr/>
        </p:nvSpPr>
        <p:spPr>
          <a:xfrm>
            <a:off x="0" y="2691825"/>
            <a:ext cx="8305800" cy="584775"/>
          </a:xfrm>
          <a:prstGeom prst="rect">
            <a:avLst/>
          </a:prstGeom>
          <a:noFill/>
        </p:spPr>
        <p:txBody>
          <a:bodyPr wrap="square" rtlCol="0">
            <a:spAutoFit/>
          </a:bodyPr>
          <a:lstStyle/>
          <a:p>
            <a:pPr algn="ctr"/>
            <a:r>
              <a:rPr lang="en-US" sz="3200" b="1" dirty="0" smtClean="0"/>
              <a:t>Break</a:t>
            </a:r>
            <a:endParaRPr lang="en-US" sz="3200" b="1" dirty="0"/>
          </a:p>
        </p:txBody>
      </p:sp>
    </p:spTree>
    <p:extLst>
      <p:ext uri="{BB962C8B-B14F-4D97-AF65-F5344CB8AC3E}">
        <p14:creationId xmlns:p14="http://schemas.microsoft.com/office/powerpoint/2010/main" val="2194177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a:stretch>
            <a:fillRect/>
          </a:stretch>
        </p:blipFill>
        <p:spPr bwMode="auto">
          <a:xfrm>
            <a:off x="8153400" y="6350"/>
            <a:ext cx="989013" cy="6851650"/>
          </a:xfrm>
          <a:prstGeom prst="rect">
            <a:avLst/>
          </a:prstGeom>
          <a:noFill/>
          <a:ln w="9525">
            <a:noFill/>
            <a:miter lim="800000"/>
            <a:headEnd/>
            <a:tailEnd/>
          </a:ln>
        </p:spPr>
      </p:pic>
      <p:pic>
        <p:nvPicPr>
          <p:cNvPr id="2050" name="Picture 2" descr="C:\Users\Maria\Downloads\2014-09-11_21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442" y="9047"/>
            <a:ext cx="6373115" cy="683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48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the Pull-out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Instruction is delivered in small chunks of time. A limited amount of language can be learned in 30 minutes</a:t>
            </a:r>
          </a:p>
          <a:p>
            <a:r>
              <a:rPr lang="en-US" dirty="0" smtClean="0"/>
              <a:t>Time is lost in the transition to another classroom</a:t>
            </a:r>
          </a:p>
          <a:p>
            <a:r>
              <a:rPr lang="en-US" dirty="0" smtClean="0"/>
              <a:t>Students often miss important work during pull-out time</a:t>
            </a:r>
          </a:p>
          <a:p>
            <a:r>
              <a:rPr lang="en-US" dirty="0" smtClean="0"/>
              <a:t>ELLs being pulled out are often stigmatized; may not be viewed as part of classroom community</a:t>
            </a:r>
          </a:p>
          <a:p>
            <a:r>
              <a:rPr lang="en-US" b="1" dirty="0"/>
              <a:t>Language instruction is disconnected to students’ content areas</a:t>
            </a:r>
          </a:p>
          <a:p>
            <a:pPr marL="0" indent="0" algn="r">
              <a:buNone/>
            </a:pPr>
            <a:r>
              <a:rPr lang="en-US" dirty="0" smtClean="0"/>
              <a:t>(Reynolds et al., 2013)</a:t>
            </a:r>
          </a:p>
          <a:p>
            <a:endParaRPr lang="en-US" dirty="0" smtClean="0"/>
          </a:p>
          <a:p>
            <a:endParaRPr lang="en-US" dirty="0"/>
          </a:p>
        </p:txBody>
      </p:sp>
    </p:spTree>
    <p:extLst>
      <p:ext uri="{BB962C8B-B14F-4D97-AF65-F5344CB8AC3E}">
        <p14:creationId xmlns:p14="http://schemas.microsoft.com/office/powerpoint/2010/main" val="149362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Gardner (2013)</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 ELLs </a:t>
            </a:r>
            <a:r>
              <a:rPr lang="en-US" i="1" dirty="0"/>
              <a:t>are often pulled out of the mainstream classroom to receive remedial help </a:t>
            </a:r>
            <a:r>
              <a:rPr lang="en-US" i="1" dirty="0" smtClean="0"/>
              <a:t>…, </a:t>
            </a:r>
            <a:r>
              <a:rPr lang="en-US" i="1" dirty="0"/>
              <a:t>but the content of the remedial </a:t>
            </a:r>
            <a:r>
              <a:rPr lang="en-US" i="1" dirty="0" smtClean="0"/>
              <a:t>… </a:t>
            </a:r>
            <a:r>
              <a:rPr lang="en-US" i="1" dirty="0"/>
              <a:t>class is not the same as the content of the classroom from which they were pulled out. A classic example is taking struggling science and math readers out of their classrooms, helping them to read Harry Potter of some other fictional text, and then sending them back into the science or math classroom to falter again" </a:t>
            </a:r>
            <a:r>
              <a:rPr lang="en-US" dirty="0"/>
              <a:t>(115).</a:t>
            </a:r>
            <a:endParaRPr lang="en-US" dirty="0"/>
          </a:p>
        </p:txBody>
      </p:sp>
    </p:spTree>
    <p:extLst>
      <p:ext uri="{BB962C8B-B14F-4D97-AF65-F5344CB8AC3E}">
        <p14:creationId xmlns:p14="http://schemas.microsoft.com/office/powerpoint/2010/main" val="387932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 y="76200"/>
            <a:ext cx="7726363" cy="1066800"/>
          </a:xfrm>
        </p:spPr>
        <p:txBody>
          <a:bodyPr>
            <a:normAutofit/>
          </a:bodyPr>
          <a:lstStyle/>
          <a:p>
            <a:pPr algn="l"/>
            <a:r>
              <a:rPr lang="en-US" sz="3200" dirty="0" smtClean="0"/>
              <a:t>Sheltered Instruction and </a:t>
            </a:r>
            <a:br>
              <a:rPr lang="en-US" sz="3200" dirty="0" smtClean="0"/>
            </a:br>
            <a:r>
              <a:rPr lang="en-US" sz="3200" dirty="0" smtClean="0"/>
              <a:t>English Language Development</a:t>
            </a:r>
            <a:endParaRPr lang="en-US" sz="32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610" y="1371600"/>
            <a:ext cx="854799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a:grpSpLocks/>
          </p:cNvGrpSpPr>
          <p:nvPr/>
        </p:nvGrpSpPr>
        <p:grpSpPr bwMode="auto">
          <a:xfrm>
            <a:off x="8153400" y="4763"/>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3" cstate="print">
              <a:extLst/>
            </a:blip>
            <a:srcRect l="44325"/>
            <a:stretch/>
          </p:blipFill>
          <p:spPr bwMode="auto">
            <a:xfrm>
              <a:off x="7891160" y="-176561"/>
              <a:ext cx="988740" cy="6852424"/>
            </a:xfrm>
            <a:prstGeom prst="rect">
              <a:avLst/>
            </a:prstGeom>
            <a:blipFill dpi="0" rotWithShape="1">
              <a:blip r:embed="rId4"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1129911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 y="76200"/>
            <a:ext cx="7954963" cy="609600"/>
          </a:xfrm>
        </p:spPr>
        <p:txBody>
          <a:bodyPr>
            <a:normAutofit/>
          </a:bodyPr>
          <a:lstStyle/>
          <a:p>
            <a:pPr algn="l"/>
            <a:r>
              <a:rPr lang="en-US" sz="3200" dirty="0" smtClean="0"/>
              <a:t>Sheltered Instruction: Key Components</a:t>
            </a:r>
            <a:endParaRPr lang="en-US" sz="3200" dirty="0"/>
          </a:p>
        </p:txBody>
      </p:sp>
      <p:grpSp>
        <p:nvGrpSpPr>
          <p:cNvPr id="4" name="Group 3"/>
          <p:cNvGrpSpPr>
            <a:grpSpLocks/>
          </p:cNvGrpSpPr>
          <p:nvPr/>
        </p:nvGrpSpPr>
        <p:grpSpPr bwMode="auto">
          <a:xfrm>
            <a:off x="8153400" y="4763"/>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228600" y="1066800"/>
            <a:ext cx="8229600" cy="5334000"/>
          </a:xfrm>
        </p:spPr>
        <p:txBody>
          <a:bodyPr>
            <a:normAutofit fontScale="92500"/>
          </a:bodyPr>
          <a:lstStyle/>
          <a:p>
            <a:pPr>
              <a:spcBef>
                <a:spcPts val="0"/>
              </a:spcBef>
              <a:spcAft>
                <a:spcPts val="1800"/>
              </a:spcAft>
            </a:pPr>
            <a:r>
              <a:rPr lang="en-US" dirty="0" smtClean="0"/>
              <a:t>Sheltered instruction involves designing lessons that integrate language development and comprehensible content instruction. Sheltered lessons have two goals:</a:t>
            </a:r>
          </a:p>
          <a:p>
            <a:pPr lvl="1">
              <a:spcBef>
                <a:spcPts val="0"/>
              </a:spcBef>
              <a:spcAft>
                <a:spcPts val="1800"/>
              </a:spcAft>
            </a:pPr>
            <a:r>
              <a:rPr lang="en-US" dirty="0" smtClean="0"/>
              <a:t>to provide access to mainstream, grade-level content. This is achieved through </a:t>
            </a:r>
            <a:r>
              <a:rPr lang="en-US" b="1" i="1" dirty="0" smtClean="0">
                <a:solidFill>
                  <a:schemeClr val="accent2"/>
                </a:solidFill>
              </a:rPr>
              <a:t>scaffolding</a:t>
            </a:r>
            <a:r>
              <a:rPr lang="en-US" dirty="0" smtClean="0"/>
              <a:t> strategies.</a:t>
            </a:r>
          </a:p>
          <a:p>
            <a:pPr lvl="1">
              <a:spcBef>
                <a:spcPts val="0"/>
              </a:spcBef>
              <a:spcAft>
                <a:spcPts val="1800"/>
              </a:spcAft>
            </a:pPr>
            <a:r>
              <a:rPr lang="en-US" dirty="0" smtClean="0"/>
              <a:t>to promote language development. This involves carefully analyzing the language demands of the lesson and designing </a:t>
            </a:r>
            <a:r>
              <a:rPr lang="en-US" b="1" i="1" dirty="0" smtClean="0">
                <a:solidFill>
                  <a:schemeClr val="accent2"/>
                </a:solidFill>
              </a:rPr>
              <a:t>language objectives </a:t>
            </a:r>
            <a:r>
              <a:rPr lang="en-US" dirty="0" smtClean="0"/>
              <a:t>that will help students increase academic language proficiency. </a:t>
            </a:r>
            <a:endParaRPr lang="en-US" dirty="0"/>
          </a:p>
        </p:txBody>
      </p:sp>
    </p:spTree>
    <p:extLst>
      <p:ext uri="{BB962C8B-B14F-4D97-AF65-F5344CB8AC3E}">
        <p14:creationId xmlns:p14="http://schemas.microsoft.com/office/powerpoint/2010/main" val="1740543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76200"/>
            <a:ext cx="8229600" cy="639762"/>
          </a:xfrm>
        </p:spPr>
        <p:txBody>
          <a:bodyPr>
            <a:normAutofit/>
          </a:bodyPr>
          <a:lstStyle/>
          <a:p>
            <a:pPr algn="l"/>
            <a:r>
              <a:rPr lang="en-US" altLang="en-US" sz="3200" dirty="0" smtClean="0"/>
              <a:t>Scaffolding in </a:t>
            </a:r>
            <a:r>
              <a:rPr lang="en-US" altLang="en-US" sz="3200" dirty="0"/>
              <a:t>Sheltered </a:t>
            </a:r>
            <a:r>
              <a:rPr lang="en-US" altLang="en-US" sz="3200" dirty="0" smtClean="0"/>
              <a:t>Instruction</a:t>
            </a:r>
            <a:endParaRPr lang="en-US" altLang="en-US" sz="3200" dirty="0"/>
          </a:p>
        </p:txBody>
      </p:sp>
      <p:sp>
        <p:nvSpPr>
          <p:cNvPr id="31747" name="Rectangle 3"/>
          <p:cNvSpPr>
            <a:spLocks noGrp="1" noChangeArrowheads="1"/>
          </p:cNvSpPr>
          <p:nvPr>
            <p:ph type="body" idx="1"/>
          </p:nvPr>
        </p:nvSpPr>
        <p:spPr>
          <a:xfrm>
            <a:off x="304800" y="914400"/>
            <a:ext cx="5531546" cy="5486400"/>
          </a:xfrm>
        </p:spPr>
        <p:txBody>
          <a:bodyPr>
            <a:noAutofit/>
          </a:bodyPr>
          <a:lstStyle/>
          <a:p>
            <a:pPr marL="225425" indent="-225425">
              <a:lnSpc>
                <a:spcPct val="80000"/>
              </a:lnSpc>
              <a:spcAft>
                <a:spcPts val="600"/>
              </a:spcAft>
            </a:pPr>
            <a:r>
              <a:rPr lang="en-US" altLang="en-US" sz="1800" dirty="0"/>
              <a:t>Hands-on </a:t>
            </a:r>
            <a:r>
              <a:rPr lang="en-US" altLang="en-US" sz="1800" dirty="0" smtClean="0"/>
              <a:t>activities and cooperative learning</a:t>
            </a:r>
          </a:p>
          <a:p>
            <a:pPr marL="225425" indent="-225425">
              <a:lnSpc>
                <a:spcPct val="80000"/>
              </a:lnSpc>
              <a:spcAft>
                <a:spcPts val="600"/>
              </a:spcAft>
            </a:pPr>
            <a:r>
              <a:rPr lang="en-US" altLang="en-US" sz="1800" dirty="0" smtClean="0"/>
              <a:t>Written and </a:t>
            </a:r>
            <a:r>
              <a:rPr lang="en-US" altLang="en-US" sz="1800" dirty="0"/>
              <a:t>o</a:t>
            </a:r>
            <a:r>
              <a:rPr lang="en-US" altLang="en-US" sz="1800" dirty="0" smtClean="0"/>
              <a:t>ral instructions</a:t>
            </a:r>
            <a:endParaRPr lang="en-US" altLang="en-US" sz="1800" dirty="0"/>
          </a:p>
          <a:p>
            <a:pPr marL="225425" indent="-225425">
              <a:lnSpc>
                <a:spcPct val="80000"/>
              </a:lnSpc>
            </a:pPr>
            <a:r>
              <a:rPr lang="en-US" altLang="en-US" sz="1800" dirty="0"/>
              <a:t>Guarded vocabulary</a:t>
            </a:r>
          </a:p>
          <a:p>
            <a:pPr lvl="1">
              <a:lnSpc>
                <a:spcPct val="80000"/>
              </a:lnSpc>
            </a:pPr>
            <a:r>
              <a:rPr lang="en-US" altLang="en-US" sz="1600" dirty="0" smtClean="0"/>
              <a:t>Contextual definitions of words and concepts</a:t>
            </a:r>
          </a:p>
          <a:p>
            <a:pPr lvl="1">
              <a:lnSpc>
                <a:spcPct val="80000"/>
              </a:lnSpc>
            </a:pPr>
            <a:r>
              <a:rPr lang="en-US" altLang="en-US" sz="1600" dirty="0" smtClean="0"/>
              <a:t>Simplified </a:t>
            </a:r>
            <a:r>
              <a:rPr lang="en-US" altLang="en-US" sz="1600" dirty="0"/>
              <a:t>vocabulary</a:t>
            </a:r>
          </a:p>
          <a:p>
            <a:pPr lvl="1">
              <a:lnSpc>
                <a:spcPct val="80000"/>
              </a:lnSpc>
            </a:pPr>
            <a:r>
              <a:rPr lang="en-US" altLang="en-US" sz="1600" dirty="0"/>
              <a:t>Repetition</a:t>
            </a:r>
          </a:p>
          <a:p>
            <a:pPr lvl="1">
              <a:lnSpc>
                <a:spcPct val="80000"/>
              </a:lnSpc>
            </a:pPr>
            <a:r>
              <a:rPr lang="en-US" altLang="en-US" sz="1600" dirty="0"/>
              <a:t>Shorter sentences and simpler syntax</a:t>
            </a:r>
          </a:p>
          <a:p>
            <a:pPr lvl="1">
              <a:lnSpc>
                <a:spcPct val="80000"/>
              </a:lnSpc>
              <a:spcAft>
                <a:spcPts val="600"/>
              </a:spcAft>
            </a:pPr>
            <a:r>
              <a:rPr lang="en-US" altLang="en-US" sz="1600" dirty="0"/>
              <a:t>More pauses </a:t>
            </a:r>
          </a:p>
          <a:p>
            <a:pPr marL="225425" indent="-225425">
              <a:lnSpc>
                <a:spcPct val="80000"/>
              </a:lnSpc>
            </a:pPr>
            <a:r>
              <a:rPr lang="en-US" altLang="en-US" sz="1800" dirty="0" smtClean="0"/>
              <a:t>Visuals, gestures and linguistic supports</a:t>
            </a:r>
            <a:endParaRPr lang="en-US" altLang="en-US" sz="1800" dirty="0"/>
          </a:p>
          <a:p>
            <a:pPr lvl="1">
              <a:lnSpc>
                <a:spcPct val="80000"/>
              </a:lnSpc>
            </a:pPr>
            <a:r>
              <a:rPr lang="en-US" altLang="en-US" sz="1600" dirty="0"/>
              <a:t>Graphic </a:t>
            </a:r>
            <a:r>
              <a:rPr lang="en-US" altLang="en-US" sz="1600" dirty="0" smtClean="0"/>
              <a:t>organizers, pictures, sketches</a:t>
            </a:r>
          </a:p>
          <a:p>
            <a:pPr lvl="1">
              <a:lnSpc>
                <a:spcPct val="80000"/>
              </a:lnSpc>
            </a:pPr>
            <a:r>
              <a:rPr lang="en-US" altLang="en-US" sz="1600" dirty="0" smtClean="0"/>
              <a:t>Sentence frames, starters, transition words</a:t>
            </a:r>
          </a:p>
          <a:p>
            <a:pPr lvl="1">
              <a:lnSpc>
                <a:spcPct val="80000"/>
              </a:lnSpc>
              <a:spcAft>
                <a:spcPts val="600"/>
              </a:spcAft>
            </a:pPr>
            <a:r>
              <a:rPr lang="en-US" altLang="en-US" sz="1600" dirty="0"/>
              <a:t>Primary language support and </a:t>
            </a:r>
            <a:r>
              <a:rPr lang="en-US" altLang="en-US" sz="1600" dirty="0" err="1"/>
              <a:t>biliteracy</a:t>
            </a:r>
            <a:r>
              <a:rPr lang="en-US" altLang="en-US" sz="1600" dirty="0"/>
              <a:t> development</a:t>
            </a:r>
          </a:p>
          <a:p>
            <a:pPr marL="225425" indent="-225425">
              <a:lnSpc>
                <a:spcPct val="80000"/>
              </a:lnSpc>
            </a:pPr>
            <a:r>
              <a:rPr lang="en-US" altLang="en-US" sz="1800" dirty="0" smtClean="0"/>
              <a:t>Gradual release of responsibility</a:t>
            </a:r>
          </a:p>
          <a:p>
            <a:pPr lvl="1">
              <a:lnSpc>
                <a:spcPct val="80000"/>
              </a:lnSpc>
              <a:spcAft>
                <a:spcPts val="600"/>
              </a:spcAft>
            </a:pPr>
            <a:r>
              <a:rPr lang="en-US" altLang="en-US" sz="1600" dirty="0" smtClean="0"/>
              <a:t>Modeling, group practice, independent work</a:t>
            </a:r>
          </a:p>
          <a:p>
            <a:pPr marL="225425" indent="-225425">
              <a:lnSpc>
                <a:spcPct val="80000"/>
              </a:lnSpc>
            </a:pPr>
            <a:r>
              <a:rPr lang="en-US" altLang="en-US" sz="1800" dirty="0" smtClean="0"/>
              <a:t>Take into consideration students’ …</a:t>
            </a:r>
          </a:p>
          <a:p>
            <a:pPr lvl="1">
              <a:lnSpc>
                <a:spcPct val="80000"/>
              </a:lnSpc>
            </a:pPr>
            <a:r>
              <a:rPr lang="en-US" altLang="en-US" sz="1600" dirty="0"/>
              <a:t>b</a:t>
            </a:r>
            <a:r>
              <a:rPr lang="en-US" altLang="en-US" sz="1600" dirty="0" smtClean="0"/>
              <a:t>ackground experiences</a:t>
            </a:r>
          </a:p>
          <a:p>
            <a:pPr lvl="1">
              <a:lnSpc>
                <a:spcPct val="80000"/>
              </a:lnSpc>
            </a:pPr>
            <a:r>
              <a:rPr lang="en-US" altLang="en-US" sz="1600" dirty="0" smtClean="0"/>
              <a:t>content knowledge</a:t>
            </a:r>
          </a:p>
          <a:p>
            <a:pPr lvl="1">
              <a:lnSpc>
                <a:spcPct val="80000"/>
              </a:lnSpc>
              <a:spcAft>
                <a:spcPts val="600"/>
              </a:spcAft>
            </a:pPr>
            <a:r>
              <a:rPr lang="en-US" altLang="en-US" sz="1600" dirty="0" smtClean="0"/>
              <a:t>language proficiency levels</a:t>
            </a:r>
          </a:p>
          <a:p>
            <a:pPr marL="225425" indent="-225425">
              <a:lnSpc>
                <a:spcPct val="80000"/>
              </a:lnSpc>
            </a:pPr>
            <a:r>
              <a:rPr lang="en-US" altLang="en-US" sz="1800" dirty="0" smtClean="0"/>
              <a:t>Monitor, assess, and adjust</a:t>
            </a:r>
          </a:p>
        </p:txBody>
      </p:sp>
      <p:grpSp>
        <p:nvGrpSpPr>
          <p:cNvPr id="5" name="Group 4"/>
          <p:cNvGrpSpPr>
            <a:grpSpLocks/>
          </p:cNvGrpSpPr>
          <p:nvPr/>
        </p:nvGrpSpPr>
        <p:grpSpPr bwMode="auto">
          <a:xfrm>
            <a:off x="8153400" y="4763"/>
            <a:ext cx="1020763" cy="6858000"/>
            <a:chOff x="7891160" y="-176561"/>
            <a:chExt cx="1020335" cy="6858000"/>
          </a:xfrm>
        </p:grpSpPr>
        <p:pic>
          <p:nvPicPr>
            <p:cNvPr id="6" name="Picture 5"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91200" y="990601"/>
            <a:ext cx="2352003" cy="546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596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229600" cy="639762"/>
          </a:xfrm>
        </p:spPr>
        <p:txBody>
          <a:bodyPr>
            <a:normAutofit/>
          </a:bodyPr>
          <a:lstStyle/>
          <a:p>
            <a:pPr algn="l"/>
            <a:r>
              <a:rPr lang="en-US" sz="3200" dirty="0" smtClean="0"/>
              <a:t>ELD: Key Components</a:t>
            </a:r>
            <a:endParaRPr lang="en-US" sz="3200" dirty="0"/>
          </a:p>
        </p:txBody>
      </p:sp>
      <p:sp>
        <p:nvSpPr>
          <p:cNvPr id="3" name="Content Placeholder 2"/>
          <p:cNvSpPr>
            <a:spLocks noGrp="1"/>
          </p:cNvSpPr>
          <p:nvPr>
            <p:ph sz="half" idx="1"/>
          </p:nvPr>
        </p:nvSpPr>
        <p:spPr>
          <a:xfrm>
            <a:off x="381000" y="914399"/>
            <a:ext cx="4191000" cy="5638801"/>
          </a:xfrm>
        </p:spPr>
        <p:txBody>
          <a:bodyPr>
            <a:normAutofit fontScale="77500" lnSpcReduction="20000"/>
          </a:bodyPr>
          <a:lstStyle/>
          <a:p>
            <a:pPr>
              <a:spcAft>
                <a:spcPts val="600"/>
              </a:spcAft>
            </a:pPr>
            <a:r>
              <a:rPr lang="en-US" dirty="0" smtClean="0"/>
              <a:t>Focus on helping English learners develop English language skills.</a:t>
            </a:r>
          </a:p>
          <a:p>
            <a:pPr lvl="0">
              <a:spcAft>
                <a:spcPts val="600"/>
              </a:spcAft>
            </a:pPr>
            <a:r>
              <a:rPr lang="en-US" dirty="0" smtClean="0"/>
              <a:t>Taught as a separate subject area.</a:t>
            </a:r>
          </a:p>
          <a:p>
            <a:pPr>
              <a:spcAft>
                <a:spcPts val="600"/>
              </a:spcAft>
            </a:pPr>
            <a:r>
              <a:rPr lang="en-US" dirty="0">
                <a:solidFill>
                  <a:prstClr val="black"/>
                </a:solidFill>
              </a:rPr>
              <a:t>Language should not be taught in </a:t>
            </a:r>
            <a:r>
              <a:rPr lang="en-US" dirty="0" smtClean="0">
                <a:solidFill>
                  <a:prstClr val="black"/>
                </a:solidFill>
              </a:rPr>
              <a:t>isolation. ELD </a:t>
            </a:r>
            <a:r>
              <a:rPr lang="en-US" dirty="0">
                <a:solidFill>
                  <a:prstClr val="black"/>
                </a:solidFill>
              </a:rPr>
              <a:t>should be linked to the content as well as the linguistic needs of the students</a:t>
            </a:r>
            <a:r>
              <a:rPr lang="en-US" dirty="0" smtClean="0">
                <a:solidFill>
                  <a:prstClr val="black"/>
                </a:solidFill>
              </a:rPr>
              <a:t>. </a:t>
            </a:r>
          </a:p>
          <a:p>
            <a:pPr>
              <a:spcAft>
                <a:spcPts val="600"/>
              </a:spcAft>
            </a:pPr>
            <a:r>
              <a:rPr lang="en-US" dirty="0" smtClean="0"/>
              <a:t>ELP standards guide instruction. Lesson objectives are differentiated according to students’ language proficiency levels.</a:t>
            </a:r>
            <a:endParaRPr lang="en-US" dirty="0"/>
          </a:p>
          <a:p>
            <a:r>
              <a:rPr lang="en-US" dirty="0" smtClean="0"/>
              <a:t>Focus on </a:t>
            </a:r>
            <a:r>
              <a:rPr lang="en-US" i="1" dirty="0" smtClean="0"/>
              <a:t>language in use, </a:t>
            </a:r>
            <a:r>
              <a:rPr lang="en-US" dirty="0" smtClean="0"/>
              <a:t>rather than </a:t>
            </a:r>
            <a:r>
              <a:rPr lang="en-US" i="1" dirty="0" smtClean="0"/>
              <a:t>knowledge </a:t>
            </a:r>
            <a:r>
              <a:rPr lang="en-US" i="1" dirty="0"/>
              <a:t>about </a:t>
            </a:r>
            <a:r>
              <a:rPr lang="en-US" dirty="0"/>
              <a:t>language</a:t>
            </a:r>
            <a:r>
              <a:rPr lang="en-US" dirty="0" smtClean="0"/>
              <a:t>.</a:t>
            </a:r>
          </a:p>
          <a:p>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4333" y="990600"/>
            <a:ext cx="3048000" cy="227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a:grpSpLocks/>
          </p:cNvGrpSpPr>
          <p:nvPr/>
        </p:nvGrpSpPr>
        <p:grpSpPr bwMode="auto">
          <a:xfrm>
            <a:off x="8153400" y="4763"/>
            <a:ext cx="1020763" cy="6858000"/>
            <a:chOff x="7891160" y="-176561"/>
            <a:chExt cx="1020335" cy="6858000"/>
          </a:xfrm>
        </p:grpSpPr>
        <p:pic>
          <p:nvPicPr>
            <p:cNvPr id="7" name="Picture 6" descr="C:\Users\Rob\AppData\Local\Microsoft\Windows\Temporary Internet Files\Content.IE5\FVXFMXHO\MP900439527[1].jpg"/>
            <p:cNvPicPr>
              <a:picLocks noChangeAspect="1" noChangeArrowheads="1"/>
            </p:cNvPicPr>
            <p:nvPr/>
          </p:nvPicPr>
          <p:blipFill rotWithShape="1">
            <a:blip r:embed="rId3" cstate="print">
              <a:extLst/>
            </a:blip>
            <a:srcRect l="44325"/>
            <a:stretch/>
          </p:blipFill>
          <p:spPr bwMode="auto">
            <a:xfrm>
              <a:off x="7891160" y="-176561"/>
              <a:ext cx="988740" cy="6852424"/>
            </a:xfrm>
            <a:prstGeom prst="rect">
              <a:avLst/>
            </a:prstGeom>
            <a:blipFill dpi="0" rotWithShape="1">
              <a:blip r:embed="rId4"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4098" name="Picture 2"/>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614333" y="3433763"/>
            <a:ext cx="388117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244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1088</Words>
  <Application>Microsoft Office PowerPoint</Application>
  <PresentationFormat>On-screen Show (4:3)</PresentationFormat>
  <Paragraphs>157</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Limitations of the Pull-out Model</vt:lpstr>
      <vt:lpstr>Gardner (2013)</vt:lpstr>
      <vt:lpstr>Sheltered Instruction and  English Language Development</vt:lpstr>
      <vt:lpstr>Sheltered Instruction: Key Components</vt:lpstr>
      <vt:lpstr>Scaffolding in Sheltered Instruction</vt:lpstr>
      <vt:lpstr>ELD: Key Components</vt:lpstr>
      <vt:lpstr>Models for ELD in the Content Classroom</vt:lpstr>
      <vt:lpstr>Push-in ELD Model</vt:lpstr>
      <vt:lpstr>PowerPoint Presentation</vt:lpstr>
      <vt:lpstr>Possible class formats…</vt:lpstr>
      <vt:lpstr>PowerPoint Presentation</vt:lpstr>
      <vt:lpstr>Funds of Knowledge Research:   The Project (Gonzalez, et al., 1993)</vt:lpstr>
      <vt:lpstr>The Findings</vt:lpstr>
      <vt:lpstr>PowerPoint Presentation</vt:lpstr>
      <vt:lpstr>Ideas for Building the Home-School Connection   by Tapping Funds of Knowledge </vt:lpstr>
      <vt:lpstr>Family Journals to affirm Funds of Knowledge</vt:lpstr>
      <vt:lpstr>Language Acquisition</vt:lpstr>
      <vt:lpstr> Factors Influencing Second Language Acquisition </vt:lpstr>
      <vt:lpstr>Additive vs. Subtractive Acculturation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2014-08-13T00:16:12Z</dcterms:created>
  <dcterms:modified xsi:type="dcterms:W3CDTF">2014-09-12T05:08:25Z</dcterms:modified>
</cp:coreProperties>
</file>