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7" r:id="rId3"/>
    <p:sldId id="268" r:id="rId4"/>
    <p:sldId id="269" r:id="rId5"/>
    <p:sldId id="262" r:id="rId6"/>
    <p:sldId id="266" r:id="rId7"/>
    <p:sldId id="257" r:id="rId8"/>
    <p:sldId id="258" r:id="rId9"/>
    <p:sldId id="259" r:id="rId10"/>
    <p:sldId id="264" r:id="rId11"/>
    <p:sldId id="271" r:id="rId12"/>
    <p:sldId id="270" r:id="rId13"/>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0" d="100"/>
          <a:sy n="70" d="100"/>
        </p:scale>
        <p:origin x="-1088"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FC4D0D-875C-408D-AEDA-3D5843958C03}" type="datetimeFigureOut">
              <a:rPr lang="es-PA" smtClean="0"/>
              <a:t>5/3/17</a:t>
            </a:fld>
            <a:endParaRPr lang="es-PA"/>
          </a:p>
        </p:txBody>
      </p:sp>
      <p:sp>
        <p:nvSpPr>
          <p:cNvPr id="5" name="Footer Placeholder 4"/>
          <p:cNvSpPr>
            <a:spLocks noGrp="1"/>
          </p:cNvSpPr>
          <p:nvPr>
            <p:ph type="ftr" sz="quarter" idx="11"/>
          </p:nvPr>
        </p:nvSpPr>
        <p:spPr/>
        <p:txBody>
          <a:bodyPr/>
          <a:lstStyle/>
          <a:p>
            <a:endParaRPr lang="es-P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01E67A2-BF54-4DF9-B1C5-F683CCA6B695}" type="slidenum">
              <a:rPr lang="es-PA" smtClean="0"/>
              <a:t>‹#›</a:t>
            </a:fld>
            <a:endParaRPr lang="es-P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FC4D0D-875C-408D-AEDA-3D5843958C03}" type="datetimeFigureOut">
              <a:rPr lang="es-PA" smtClean="0"/>
              <a:t>5/3/17</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4FC4D0D-875C-408D-AEDA-3D5843958C03}" type="datetimeFigureOut">
              <a:rPr lang="es-PA" smtClean="0"/>
              <a:t>5/3/17</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FC4D0D-875C-408D-AEDA-3D5843958C03}" type="datetimeFigureOut">
              <a:rPr lang="es-PA" smtClean="0"/>
              <a:t>5/3/17</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FC4D0D-875C-408D-AEDA-3D5843958C03}" type="datetimeFigureOut">
              <a:rPr lang="es-PA" smtClean="0"/>
              <a:t>5/3/17</a:t>
            </a:fld>
            <a:endParaRPr lang="es-P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701E67A2-BF54-4DF9-B1C5-F683CCA6B695}" type="slidenum">
              <a:rPr lang="es-PA" smtClean="0"/>
              <a:t>‹#›</a:t>
            </a:fld>
            <a:endParaRPr lang="es-P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4FC4D0D-875C-408D-AEDA-3D5843958C03}" type="datetimeFigureOut">
              <a:rPr lang="es-PA" smtClean="0"/>
              <a:t>5/3/17</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4FC4D0D-875C-408D-AEDA-3D5843958C03}" type="datetimeFigureOut">
              <a:rPr lang="es-PA" smtClean="0"/>
              <a:t>5/3/17</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4FC4D0D-875C-408D-AEDA-3D5843958C03}" type="datetimeFigureOut">
              <a:rPr lang="es-PA" smtClean="0"/>
              <a:t>5/3/17</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4FC4D0D-875C-408D-AEDA-3D5843958C03}" type="datetimeFigureOut">
              <a:rPr lang="es-PA" smtClean="0"/>
              <a:t>5/3/17</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701E67A2-BF54-4DF9-B1C5-F683CCA6B695}" type="slidenum">
              <a:rPr lang="es-PA" smtClean="0"/>
              <a:t>‹#›</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4FC4D0D-875C-408D-AEDA-3D5843958C03}" type="datetimeFigureOut">
              <a:rPr lang="es-PA" smtClean="0"/>
              <a:t>5/3/17</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701E67A2-BF54-4DF9-B1C5-F683CCA6B695}" type="slidenum">
              <a:rPr lang="es-PA" smtClean="0"/>
              <a:t>‹#›</a:t>
            </a:fld>
            <a:endParaRPr lang="es-P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24FC4D0D-875C-408D-AEDA-3D5843958C03}" type="datetimeFigureOut">
              <a:rPr lang="es-PA" smtClean="0"/>
              <a:t>5/3/17</a:t>
            </a:fld>
            <a:endParaRPr lang="es-PA"/>
          </a:p>
        </p:txBody>
      </p:sp>
      <p:sp>
        <p:nvSpPr>
          <p:cNvPr id="7" name="Slide Number Placeholder 6"/>
          <p:cNvSpPr>
            <a:spLocks noGrp="1"/>
          </p:cNvSpPr>
          <p:nvPr>
            <p:ph type="sldNum" sz="quarter" idx="12"/>
          </p:nvPr>
        </p:nvSpPr>
        <p:spPr/>
        <p:txBody>
          <a:bodyPr/>
          <a:lstStyle/>
          <a:p>
            <a:fld id="{701E67A2-BF54-4DF9-B1C5-F683CCA6B695}" type="slidenum">
              <a:rPr lang="es-PA" smtClean="0"/>
              <a:t>‹#›</a:t>
            </a:fld>
            <a:endParaRPr lang="es-P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P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4FC4D0D-875C-408D-AEDA-3D5843958C03}" type="datetimeFigureOut">
              <a:rPr lang="es-PA" smtClean="0"/>
              <a:t>5/3/17</a:t>
            </a:fld>
            <a:endParaRPr lang="es-P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P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01E67A2-BF54-4DF9-B1C5-F683CCA6B695}" type="slidenum">
              <a:rPr lang="es-PA" smtClean="0"/>
              <a:t>‹#›</a:t>
            </a:fld>
            <a:endParaRPr lang="es-P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n-US" dirty="0" smtClean="0"/>
              <a:t>Universidad Latina de panama</a:t>
            </a:r>
            <a:endParaRPr lang="en-US" dirty="0"/>
          </a:p>
        </p:txBody>
      </p:sp>
      <p:sp>
        <p:nvSpPr>
          <p:cNvPr id="5" name="4 Marcador de contenido"/>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smtClean="0"/>
              <a:t>BY: </a:t>
            </a:r>
            <a:r>
              <a:rPr lang="en-US" dirty="0"/>
              <a:t>S</a:t>
            </a:r>
            <a:r>
              <a:rPr lang="en-US" dirty="0" smtClean="0"/>
              <a:t>haron </a:t>
            </a:r>
            <a:r>
              <a:rPr lang="en-US" dirty="0" err="1" smtClean="0"/>
              <a:t>emptage</a:t>
            </a:r>
            <a:r>
              <a:rPr lang="en-US" dirty="0" smtClean="0"/>
              <a:t/>
            </a:r>
            <a:br>
              <a:rPr lang="en-US" dirty="0" smtClean="0"/>
            </a:br>
            <a:r>
              <a:rPr lang="en-US" dirty="0" smtClean="0"/>
              <a:t>      Juan </a:t>
            </a:r>
            <a:r>
              <a:rPr lang="en-US" dirty="0" err="1" smtClean="0"/>
              <a:t>Villareal</a:t>
            </a:r>
            <a:r>
              <a:rPr lang="en-US" dirty="0" smtClean="0"/>
              <a:t/>
            </a:r>
            <a:br>
              <a:rPr lang="en-US" dirty="0" smtClean="0"/>
            </a:br>
            <a:r>
              <a:rPr lang="en-US" dirty="0" smtClean="0"/>
              <a:t>      </a:t>
            </a:r>
            <a:r>
              <a:rPr lang="en-US" dirty="0" err="1" smtClean="0"/>
              <a:t>Nicohol</a:t>
            </a:r>
            <a:r>
              <a:rPr lang="en-US" dirty="0" smtClean="0"/>
              <a:t> Castillo</a:t>
            </a:r>
            <a:br>
              <a:rPr lang="en-US" dirty="0" smtClean="0"/>
            </a:br>
            <a:r>
              <a:rPr lang="en-US" dirty="0" smtClean="0"/>
              <a:t>      </a:t>
            </a:r>
            <a:r>
              <a:rPr lang="en-US" dirty="0" err="1" smtClean="0"/>
              <a:t>Rosmery</a:t>
            </a:r>
            <a:r>
              <a:rPr lang="en-US" dirty="0" smtClean="0"/>
              <a:t> Robles</a:t>
            </a:r>
            <a:br>
              <a:rPr lang="en-US" dirty="0" smtClean="0"/>
            </a:br>
            <a:r>
              <a:rPr lang="en-US" dirty="0" smtClean="0"/>
              <a:t>      </a:t>
            </a:r>
          </a:p>
          <a:p>
            <a:endParaRPr lang="en-US" dirty="0"/>
          </a:p>
        </p:txBody>
      </p:sp>
      <p:sp>
        <p:nvSpPr>
          <p:cNvPr id="6" name="5 Rectángulo"/>
          <p:cNvSpPr/>
          <p:nvPr/>
        </p:nvSpPr>
        <p:spPr>
          <a:xfrm>
            <a:off x="1547664" y="1628800"/>
            <a:ext cx="6027288" cy="2308324"/>
          </a:xfrm>
          <a:prstGeom prst="rect">
            <a:avLst/>
          </a:prstGeom>
          <a:noFill/>
        </p:spPr>
        <p:txBody>
          <a:bodyPr wrap="square" lIns="91440" tIns="45720" rIns="91440" bIns="45720">
            <a:spAutoFit/>
          </a:bodyPr>
          <a:lstStyle/>
          <a:p>
            <a:pPr algn="ct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Vocabulary</a:t>
            </a: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Knowledge</a:t>
            </a: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and </a:t>
            </a: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Vocabulary</a:t>
            </a: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a:t>
            </a: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Second</a:t>
            </a: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Language</a:t>
            </a:r>
            <a:r>
              <a:rPr lang="es-E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Writing</a:t>
            </a:r>
            <a:endParaRPr lang="es-E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46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 Research findings</a:t>
            </a:r>
            <a:endParaRPr lang="en-US" dirty="0"/>
          </a:p>
        </p:txBody>
      </p:sp>
      <p:sp>
        <p:nvSpPr>
          <p:cNvPr id="3" name="2 Marcador de contenido"/>
          <p:cNvSpPr>
            <a:spLocks noGrp="1"/>
          </p:cNvSpPr>
          <p:nvPr>
            <p:ph idx="1"/>
          </p:nvPr>
        </p:nvSpPr>
        <p:spPr/>
        <p:txBody>
          <a:bodyPr>
            <a:normAutofit fontScale="70000" lnSpcReduction="20000"/>
          </a:bodyPr>
          <a:lstStyle/>
          <a:p>
            <a:pPr marL="457200" indent="-457200">
              <a:buFont typeface="Wingdings" panose="05000000000000000000" pitchFamily="2" charset="2"/>
              <a:buChar char="Ø"/>
            </a:pPr>
            <a:r>
              <a:rPr lang="es-PA" dirty="0"/>
              <a:t>A </a:t>
            </a:r>
            <a:r>
              <a:rPr lang="es-PA" dirty="0" err="1"/>
              <a:t>greater</a:t>
            </a:r>
            <a:r>
              <a:rPr lang="es-PA" dirty="0"/>
              <a:t> </a:t>
            </a:r>
            <a:r>
              <a:rPr lang="es-PA" dirty="0" err="1"/>
              <a:t>diversity</a:t>
            </a:r>
            <a:r>
              <a:rPr lang="es-PA" dirty="0"/>
              <a:t> of </a:t>
            </a:r>
            <a:r>
              <a:rPr lang="es-PA" dirty="0" err="1"/>
              <a:t>vocabulary</a:t>
            </a:r>
            <a:r>
              <a:rPr lang="es-PA" dirty="0"/>
              <a:t> </a:t>
            </a:r>
            <a:r>
              <a:rPr lang="es-PA" dirty="0" err="1"/>
              <a:t>is</a:t>
            </a:r>
            <a:r>
              <a:rPr lang="es-PA" dirty="0"/>
              <a:t> </a:t>
            </a:r>
            <a:r>
              <a:rPr lang="es-PA" dirty="0" err="1"/>
              <a:t>associated</a:t>
            </a:r>
            <a:r>
              <a:rPr lang="es-PA" dirty="0"/>
              <a:t> </a:t>
            </a:r>
            <a:r>
              <a:rPr lang="es-PA" dirty="0" err="1"/>
              <a:t>with</a:t>
            </a:r>
            <a:r>
              <a:rPr lang="es-PA" dirty="0"/>
              <a:t> L2 </a:t>
            </a:r>
            <a:r>
              <a:rPr lang="es-PA" dirty="0" err="1"/>
              <a:t>writing</a:t>
            </a:r>
            <a:r>
              <a:rPr lang="es-PA" dirty="0"/>
              <a:t> </a:t>
            </a:r>
            <a:r>
              <a:rPr lang="es-PA" dirty="0" err="1"/>
              <a:t>language</a:t>
            </a:r>
            <a:r>
              <a:rPr lang="es-PA" dirty="0"/>
              <a:t> performance.</a:t>
            </a:r>
          </a:p>
          <a:p>
            <a:endParaRPr lang="es-PA" dirty="0"/>
          </a:p>
          <a:p>
            <a:pPr marL="457200" indent="-457200">
              <a:buFont typeface="Wingdings" panose="05000000000000000000" pitchFamily="2" charset="2"/>
              <a:buChar char="Ø"/>
            </a:pPr>
            <a:r>
              <a:rPr lang="es-PA" dirty="0" err="1"/>
              <a:t>The</a:t>
            </a:r>
            <a:r>
              <a:rPr lang="es-PA" dirty="0"/>
              <a:t> use of </a:t>
            </a:r>
            <a:r>
              <a:rPr lang="es-PA" dirty="0" err="1"/>
              <a:t>vocabulary</a:t>
            </a:r>
            <a:r>
              <a:rPr lang="es-PA" dirty="0"/>
              <a:t> </a:t>
            </a:r>
            <a:r>
              <a:rPr lang="es-PA" dirty="0" err="1"/>
              <a:t>that</a:t>
            </a:r>
            <a:r>
              <a:rPr lang="es-PA" dirty="0"/>
              <a:t> </a:t>
            </a:r>
            <a:r>
              <a:rPr lang="es-PA" dirty="0" err="1"/>
              <a:t>appears</a:t>
            </a:r>
            <a:r>
              <a:rPr lang="es-PA" dirty="0"/>
              <a:t> </a:t>
            </a:r>
            <a:r>
              <a:rPr lang="es-PA" dirty="0" err="1"/>
              <a:t>lessf</a:t>
            </a:r>
            <a:r>
              <a:rPr lang="es-PA" dirty="0"/>
              <a:t> </a:t>
            </a:r>
            <a:r>
              <a:rPr lang="es-PA" dirty="0" err="1"/>
              <a:t>requenttly</a:t>
            </a:r>
            <a:r>
              <a:rPr lang="es-PA" dirty="0"/>
              <a:t> in </a:t>
            </a:r>
            <a:r>
              <a:rPr lang="es-PA" dirty="0" err="1"/>
              <a:t>the</a:t>
            </a:r>
            <a:r>
              <a:rPr lang="es-PA" dirty="0"/>
              <a:t> </a:t>
            </a:r>
            <a:r>
              <a:rPr lang="es-PA" dirty="0" err="1"/>
              <a:t>english</a:t>
            </a:r>
            <a:r>
              <a:rPr lang="es-PA" dirty="0"/>
              <a:t> </a:t>
            </a:r>
            <a:r>
              <a:rPr lang="es-PA" dirty="0" err="1"/>
              <a:t>language</a:t>
            </a:r>
            <a:r>
              <a:rPr lang="es-PA" dirty="0"/>
              <a:t> </a:t>
            </a:r>
            <a:r>
              <a:rPr lang="es-PA" dirty="0" err="1"/>
              <a:t>usually</a:t>
            </a:r>
            <a:r>
              <a:rPr lang="es-PA" dirty="0"/>
              <a:t> </a:t>
            </a:r>
            <a:r>
              <a:rPr lang="es-PA" dirty="0" err="1"/>
              <a:t>measured</a:t>
            </a:r>
            <a:r>
              <a:rPr lang="es-PA" dirty="0"/>
              <a:t> as </a:t>
            </a:r>
            <a:r>
              <a:rPr lang="es-PA" dirty="0" err="1"/>
              <a:t>decreased</a:t>
            </a:r>
            <a:r>
              <a:rPr lang="es-PA" dirty="0"/>
              <a:t> use of </a:t>
            </a:r>
            <a:r>
              <a:rPr lang="es-PA" dirty="0" err="1"/>
              <a:t>words</a:t>
            </a:r>
            <a:r>
              <a:rPr lang="es-PA" dirty="0"/>
              <a:t> </a:t>
            </a:r>
            <a:r>
              <a:rPr lang="es-PA" dirty="0" err="1"/>
              <a:t>from</a:t>
            </a:r>
            <a:r>
              <a:rPr lang="es-PA" dirty="0"/>
              <a:t> </a:t>
            </a:r>
            <a:r>
              <a:rPr lang="es-PA" dirty="0" err="1"/>
              <a:t>the</a:t>
            </a:r>
            <a:r>
              <a:rPr lang="es-PA" dirty="0"/>
              <a:t> 1K.</a:t>
            </a:r>
          </a:p>
          <a:p>
            <a:endParaRPr lang="es-PA" dirty="0"/>
          </a:p>
          <a:p>
            <a:pPr marL="457200" indent="-457200">
              <a:buFont typeface="Wingdings" panose="05000000000000000000" pitchFamily="2" charset="2"/>
              <a:buChar char="Ø"/>
            </a:pPr>
            <a:r>
              <a:rPr lang="en-US" dirty="0"/>
              <a:t>. To summarize the findings of these studies concisely, the use of words that appear less frequently in the English language is associated with stronger L2 writing performance as well as L2 writing development over time.</a:t>
            </a:r>
          </a:p>
          <a:p>
            <a:pPr marL="457200" indent="-457200">
              <a:buFont typeface="Wingdings" panose="05000000000000000000" pitchFamily="2" charset="2"/>
              <a:buChar char="Ø"/>
            </a:pPr>
            <a:r>
              <a:rPr lang="en-US" dirty="0"/>
              <a:t>the results of the current study suggest that an emphasis on accurate productive knowledge of high-frequency vocabulary may be more strongly associated with L2 writing performance. The matter is complicated, however, because actual use of high-frequency vocabulary items was even more strongly associated with weaker L2 writing performance in this study</a:t>
            </a:r>
            <a:r>
              <a:rPr lang="en-US" dirty="0" smtClean="0"/>
              <a:t>.</a:t>
            </a:r>
          </a:p>
          <a:p>
            <a:pPr marL="457200" indent="-457200">
              <a:buFont typeface="Wingdings" panose="05000000000000000000" pitchFamily="2" charset="2"/>
              <a:buChar char="Ø"/>
            </a:pPr>
            <a:r>
              <a:rPr lang="en-US" dirty="0"/>
              <a:t>A focus on receptive words knowledge rather than productive word knowledge.</a:t>
            </a:r>
          </a:p>
          <a:p>
            <a:pPr marL="457200" indent="-457200">
              <a:buFont typeface="Wingdings" panose="05000000000000000000" pitchFamily="2" charset="2"/>
              <a:buChar char="Ø"/>
            </a:pPr>
            <a:endParaRPr lang="es-PA" dirty="0"/>
          </a:p>
          <a:p>
            <a:endParaRPr lang="en-US" dirty="0"/>
          </a:p>
        </p:txBody>
      </p:sp>
    </p:spTree>
    <p:extLst>
      <p:ext uri="{BB962C8B-B14F-4D97-AF65-F5344CB8AC3E}">
        <p14:creationId xmlns:p14="http://schemas.microsoft.com/office/powerpoint/2010/main" val="385275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
            </a:r>
            <a:br>
              <a:rPr lang="es-PA" dirty="0" smtClean="0"/>
            </a:br>
            <a:r>
              <a:rPr lang="es-PA" dirty="0" smtClean="0"/>
              <a:t>CONCLUSIONS</a:t>
            </a:r>
            <a:r>
              <a:rPr lang="es-PA" dirty="0"/>
              <a:t/>
            </a:r>
            <a:br>
              <a:rPr lang="es-PA" dirty="0"/>
            </a:br>
            <a:endParaRPr lang="en-US" dirty="0"/>
          </a:p>
        </p:txBody>
      </p:sp>
      <p:sp>
        <p:nvSpPr>
          <p:cNvPr id="3" name="2 Marcador de contenido"/>
          <p:cNvSpPr>
            <a:spLocks noGrp="1"/>
          </p:cNvSpPr>
          <p:nvPr>
            <p:ph idx="1"/>
          </p:nvPr>
        </p:nvSpPr>
        <p:spPr/>
        <p:txBody>
          <a:bodyPr/>
          <a:lstStyle/>
          <a:p>
            <a:r>
              <a:rPr lang="en-US" dirty="0"/>
              <a:t>that many L2 writing researchers and teachers have intuitively known for some time: Development of productive vocabulary knowledge is important to the development of L2 writing performance. </a:t>
            </a:r>
            <a:endParaRPr lang="es-PA" dirty="0"/>
          </a:p>
          <a:p>
            <a:endParaRPr lang="en-US" dirty="0"/>
          </a:p>
        </p:txBody>
      </p:sp>
    </p:spTree>
    <p:extLst>
      <p:ext uri="{BB962C8B-B14F-4D97-AF65-F5344CB8AC3E}">
        <p14:creationId xmlns:p14="http://schemas.microsoft.com/office/powerpoint/2010/main" val="1272960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7164" y="399245"/>
            <a:ext cx="7868186" cy="5777718"/>
          </a:xfrm>
        </p:spPr>
        <p:txBody>
          <a:bodyPr>
            <a:normAutofit fontScale="77500" lnSpcReduction="20000"/>
          </a:bodyPr>
          <a:lstStyle/>
          <a:p>
            <a:pPr marL="0" indent="0">
              <a:buNone/>
            </a:pPr>
            <a:r>
              <a:rPr lang="en-US" b="1" i="1" dirty="0" smtClean="0"/>
              <a:t>Conclusions</a:t>
            </a:r>
            <a:r>
              <a:rPr lang="en-US" b="1" i="1" dirty="0"/>
              <a:t>, Recommendations, General Critique</a:t>
            </a:r>
          </a:p>
          <a:p>
            <a:pPr marL="0" indent="0">
              <a:buNone/>
            </a:pPr>
            <a:r>
              <a:rPr lang="en-US" b="1" i="1" dirty="0" smtClean="0"/>
              <a:t>Conclusions </a:t>
            </a:r>
            <a:r>
              <a:rPr lang="en-US" b="1" i="1" dirty="0"/>
              <a:t>and implications from </a:t>
            </a:r>
            <a:r>
              <a:rPr lang="en-US" b="1" i="1" dirty="0" smtClean="0"/>
              <a:t>findings</a:t>
            </a:r>
          </a:p>
          <a:p>
            <a:pPr marL="0" indent="0">
              <a:buNone/>
            </a:pPr>
            <a:endParaRPr lang="en-US" dirty="0" smtClean="0"/>
          </a:p>
          <a:p>
            <a:r>
              <a:rPr lang="en-US" dirty="0" smtClean="0"/>
              <a:t>What </a:t>
            </a:r>
            <a:r>
              <a:rPr lang="en-US" dirty="0"/>
              <a:t>suggestions does the author make for future </a:t>
            </a:r>
            <a:r>
              <a:rPr lang="en-US" dirty="0" smtClean="0"/>
              <a:t>research?</a:t>
            </a:r>
          </a:p>
          <a:p>
            <a:r>
              <a:rPr lang="en-US" dirty="0" smtClean="0"/>
              <a:t>Were </a:t>
            </a:r>
            <a:r>
              <a:rPr lang="en-US" dirty="0"/>
              <a:t>they justifiable</a:t>
            </a:r>
            <a:r>
              <a:rPr lang="en-US" dirty="0" smtClean="0"/>
              <a:t>?</a:t>
            </a:r>
          </a:p>
          <a:p>
            <a:pPr marL="0" indent="0">
              <a:buNone/>
            </a:pPr>
            <a:r>
              <a:rPr lang="en-US" dirty="0" smtClean="0"/>
              <a:t>The </a:t>
            </a:r>
            <a:r>
              <a:rPr lang="en-US" dirty="0"/>
              <a:t>author suggest to be focus on receptive word knowledge rather than productive </a:t>
            </a:r>
            <a:r>
              <a:rPr lang="en-US" dirty="0" smtClean="0"/>
              <a:t>word knowledge </a:t>
            </a:r>
            <a:r>
              <a:rPr lang="en-US" dirty="0"/>
              <a:t>and teacher should adapt these ideas to the specific needs of their students. </a:t>
            </a:r>
          </a:p>
          <a:p>
            <a:pPr marL="0" indent="0">
              <a:buNone/>
            </a:pPr>
            <a:endParaRPr lang="en-US" dirty="0" smtClean="0"/>
          </a:p>
          <a:p>
            <a:pPr marL="0" indent="0">
              <a:buNone/>
            </a:pPr>
            <a:r>
              <a:rPr lang="en-US" dirty="0" smtClean="0"/>
              <a:t> </a:t>
            </a:r>
            <a:r>
              <a:rPr lang="en-US" b="1" i="1" dirty="0"/>
              <a:t>Recommendations for future research</a:t>
            </a:r>
          </a:p>
          <a:p>
            <a:r>
              <a:rPr lang="en-US" dirty="0" smtClean="0"/>
              <a:t>What </a:t>
            </a:r>
            <a:r>
              <a:rPr lang="en-US" dirty="0"/>
              <a:t>questions about the study would you like to ask the author?</a:t>
            </a:r>
          </a:p>
          <a:p>
            <a:r>
              <a:rPr lang="en-US" dirty="0" smtClean="0"/>
              <a:t>What </a:t>
            </a:r>
            <a:r>
              <a:rPr lang="en-US" dirty="0"/>
              <a:t>critical observations would you make?</a:t>
            </a:r>
          </a:p>
          <a:p>
            <a:endParaRPr lang="en-US" dirty="0"/>
          </a:p>
          <a:p>
            <a:pPr marL="0" indent="0">
              <a:buNone/>
            </a:pPr>
            <a:r>
              <a:rPr lang="en-US" b="1" i="1" dirty="0" smtClean="0"/>
              <a:t>General </a:t>
            </a:r>
            <a:r>
              <a:rPr lang="en-US" b="1" i="1" dirty="0"/>
              <a:t>critique: </a:t>
            </a:r>
          </a:p>
          <a:p>
            <a:r>
              <a:rPr lang="en-US" dirty="0" smtClean="0"/>
              <a:t> </a:t>
            </a:r>
            <a:r>
              <a:rPr lang="en-US" dirty="0"/>
              <a:t>answered research questions?</a:t>
            </a:r>
          </a:p>
          <a:p>
            <a:r>
              <a:rPr lang="en-US" dirty="0" smtClean="0"/>
              <a:t> </a:t>
            </a:r>
            <a:r>
              <a:rPr lang="en-US" dirty="0"/>
              <a:t>claims supported by data?</a:t>
            </a:r>
          </a:p>
          <a:p>
            <a:r>
              <a:rPr lang="en-US" dirty="0" smtClean="0"/>
              <a:t> </a:t>
            </a:r>
            <a:r>
              <a:rPr lang="en-US" dirty="0"/>
              <a:t>author’s assumptions</a:t>
            </a:r>
            <a:r>
              <a:rPr lang="en-US" dirty="0" smtClean="0"/>
              <a:t>?</a:t>
            </a:r>
          </a:p>
          <a:p>
            <a:r>
              <a:rPr lang="en-US" dirty="0" smtClean="0"/>
              <a:t> </a:t>
            </a:r>
            <a:r>
              <a:rPr lang="en-US" dirty="0"/>
              <a:t>practical use of research for you?</a:t>
            </a:r>
          </a:p>
          <a:p>
            <a:endParaRPr lang="en-US" dirty="0"/>
          </a:p>
          <a:p>
            <a:endParaRPr lang="es-PA" dirty="0"/>
          </a:p>
        </p:txBody>
      </p:sp>
    </p:spTree>
    <p:extLst>
      <p:ext uri="{BB962C8B-B14F-4D97-AF65-F5344CB8AC3E}">
        <p14:creationId xmlns:p14="http://schemas.microsoft.com/office/powerpoint/2010/main" val="271179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i="1" dirty="0" smtClean="0">
                <a:solidFill>
                  <a:schemeClr val="accent1"/>
                </a:solidFill>
              </a:rPr>
              <a:t>Research topic</a:t>
            </a:r>
            <a:br>
              <a:rPr lang="en-US" i="1" dirty="0" smtClean="0">
                <a:solidFill>
                  <a:schemeClr val="accent1"/>
                </a:solidFill>
              </a:rPr>
            </a:br>
            <a:endParaRPr lang="es-PA" i="1" dirty="0">
              <a:solidFill>
                <a:schemeClr val="accent1"/>
              </a:solidFill>
            </a:endParaRPr>
          </a:p>
        </p:txBody>
      </p:sp>
      <p:sp>
        <p:nvSpPr>
          <p:cNvPr id="3" name="Marcador de contenido 2"/>
          <p:cNvSpPr>
            <a:spLocks noGrp="1"/>
          </p:cNvSpPr>
          <p:nvPr>
            <p:ph idx="1"/>
          </p:nvPr>
        </p:nvSpPr>
        <p:spPr>
          <a:xfrm>
            <a:off x="628650" y="1094705"/>
            <a:ext cx="7886700" cy="5357611"/>
          </a:xfrm>
        </p:spPr>
        <p:txBody>
          <a:bodyPr>
            <a:normAutofit fontScale="85000" lnSpcReduction="20000"/>
          </a:bodyPr>
          <a:lstStyle/>
          <a:p>
            <a:r>
              <a:rPr lang="en-US" sz="3000" i="1" dirty="0" smtClean="0"/>
              <a:t>What is the research topic?</a:t>
            </a:r>
          </a:p>
          <a:p>
            <a:r>
              <a:rPr lang="en-US" sz="3000" i="1" dirty="0" smtClean="0"/>
              <a:t>Why is the topic of interest to theorists and practitioners in language learning and / or teaching?</a:t>
            </a:r>
          </a:p>
          <a:p>
            <a:r>
              <a:rPr lang="en-US" sz="3000" i="1" dirty="0" smtClean="0"/>
              <a:t> What are possible theoretical and / or practical contributions and implications</a:t>
            </a:r>
          </a:p>
          <a:p>
            <a:endParaRPr lang="en-US" sz="3000" i="1" dirty="0" smtClean="0"/>
          </a:p>
          <a:p>
            <a:pPr lvl="1"/>
            <a:r>
              <a:rPr lang="en-US" dirty="0" smtClean="0"/>
              <a:t>The research topic is vocabulary knowledge and vocabulary use in second language writing. The vocabulary is important to writing seems obvious. </a:t>
            </a:r>
            <a:endParaRPr lang="en-US" dirty="0"/>
          </a:p>
          <a:p>
            <a:pPr lvl="1"/>
            <a:r>
              <a:rPr lang="en-US" dirty="0" smtClean="0"/>
              <a:t> L2 writers often struggle with limited vocabulary or with vocabulary that may have seen only partially learned. </a:t>
            </a:r>
          </a:p>
          <a:p>
            <a:pPr lvl="1"/>
            <a:r>
              <a:rPr lang="en-US" dirty="0" smtClean="0"/>
              <a:t>The early research used lexical frequency profiles to compare the vocabulary in L2 writers´ text to word frequency lists.</a:t>
            </a:r>
          </a:p>
          <a:p>
            <a:pPr lvl="1"/>
            <a:r>
              <a:rPr lang="en-US" dirty="0" smtClean="0"/>
              <a:t> The research is concern to academics. In this case, helping the learners to develop understanding and skills to make decisions about elements that comprise scholarship for the students. </a:t>
            </a:r>
            <a:endParaRPr lang="es-PA" dirty="0"/>
          </a:p>
        </p:txBody>
      </p:sp>
    </p:spTree>
    <p:extLst>
      <p:ext uri="{BB962C8B-B14F-4D97-AF65-F5344CB8AC3E}">
        <p14:creationId xmlns:p14="http://schemas.microsoft.com/office/powerpoint/2010/main" val="199904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i="1" dirty="0" smtClean="0">
                <a:solidFill>
                  <a:schemeClr val="accent1"/>
                </a:solidFill>
              </a:rPr>
              <a:t>Research purpose/questions</a:t>
            </a:r>
            <a:r>
              <a:rPr lang="en-US" dirty="0" smtClean="0"/>
              <a:t/>
            </a:r>
            <a:br>
              <a:rPr lang="en-US" dirty="0" smtClean="0"/>
            </a:br>
            <a:endParaRPr lang="es-PA" dirty="0"/>
          </a:p>
        </p:txBody>
      </p:sp>
      <p:sp>
        <p:nvSpPr>
          <p:cNvPr id="3" name="Marcador de contenido 2"/>
          <p:cNvSpPr>
            <a:spLocks noGrp="1"/>
          </p:cNvSpPr>
          <p:nvPr>
            <p:ph idx="1"/>
          </p:nvPr>
        </p:nvSpPr>
        <p:spPr>
          <a:xfrm>
            <a:off x="611560" y="1556792"/>
            <a:ext cx="7886700" cy="5087155"/>
          </a:xfrm>
        </p:spPr>
        <p:txBody>
          <a:bodyPr>
            <a:normAutofit fontScale="92500" lnSpcReduction="10000"/>
          </a:bodyPr>
          <a:lstStyle/>
          <a:p>
            <a:pPr marL="0" indent="0">
              <a:buNone/>
            </a:pPr>
            <a:r>
              <a:rPr lang="en-US" dirty="0" smtClean="0"/>
              <a:t>a</a:t>
            </a:r>
            <a:r>
              <a:rPr lang="en-US" i="1" dirty="0" smtClean="0"/>
              <a:t>.	What were the research questions? </a:t>
            </a:r>
          </a:p>
          <a:p>
            <a:pPr marL="0" indent="0">
              <a:buNone/>
            </a:pPr>
            <a:r>
              <a:rPr lang="en-US" i="1" dirty="0" smtClean="0"/>
              <a:t>b.	Were these questions too general?</a:t>
            </a:r>
          </a:p>
          <a:p>
            <a:pPr marL="514350" indent="-514350">
              <a:buAutoNum type="alphaLcPeriod" startAt="3"/>
            </a:pPr>
            <a:r>
              <a:rPr lang="en-US" i="1" dirty="0" smtClean="0"/>
              <a:t>Were they specific enough to answer?</a:t>
            </a:r>
          </a:p>
          <a:p>
            <a:pPr marL="0" indent="0">
              <a:buNone/>
            </a:pPr>
            <a:endParaRPr lang="en-US" dirty="0" smtClean="0"/>
          </a:p>
          <a:p>
            <a:pPr marL="0" indent="0">
              <a:buNone/>
            </a:pPr>
            <a:r>
              <a:rPr lang="en-US" dirty="0" smtClean="0"/>
              <a:t>The study was driven by the following research questions:</a:t>
            </a:r>
          </a:p>
          <a:p>
            <a:pPr lvl="1"/>
            <a:r>
              <a:rPr lang="en-US" dirty="0" smtClean="0"/>
              <a:t>What are the relationship among receptive, productive, and aural vocabulary knowledge and L2writing performance?</a:t>
            </a:r>
          </a:p>
          <a:p>
            <a:pPr lvl="1"/>
            <a:r>
              <a:rPr lang="en-US" dirty="0" smtClean="0"/>
              <a:t>What are the relationships among vocabulary use and L2writing performance?</a:t>
            </a:r>
          </a:p>
          <a:p>
            <a:pPr lvl="1"/>
            <a:r>
              <a:rPr lang="en-US" sz="2400" dirty="0" smtClean="0"/>
              <a:t>How do stronger and weaker L2 writes differ in receptive, productive, aural vocabulary knowledge?</a:t>
            </a:r>
          </a:p>
          <a:p>
            <a:pPr lvl="1"/>
            <a:r>
              <a:rPr lang="en-US" dirty="0" smtClean="0"/>
              <a:t>How do stronger and weaker L2 differ in their use of vocabulary?</a:t>
            </a:r>
          </a:p>
          <a:p>
            <a:endParaRPr lang="es-PA" dirty="0"/>
          </a:p>
        </p:txBody>
      </p:sp>
    </p:spTree>
    <p:extLst>
      <p:ext uri="{BB962C8B-B14F-4D97-AF65-F5344CB8AC3E}">
        <p14:creationId xmlns:p14="http://schemas.microsoft.com/office/powerpoint/2010/main" val="361910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i="1" dirty="0" smtClean="0">
                <a:solidFill>
                  <a:schemeClr val="accent1"/>
                </a:solidFill>
              </a:rPr>
              <a:t>Theoretical framework/review of the literature</a:t>
            </a:r>
            <a:r>
              <a:rPr lang="en-US" dirty="0" smtClean="0"/>
              <a:t/>
            </a:r>
            <a:br>
              <a:rPr lang="en-US" dirty="0" smtClean="0"/>
            </a:br>
            <a:endParaRPr lang="es-PA" dirty="0"/>
          </a:p>
        </p:txBody>
      </p:sp>
      <p:sp>
        <p:nvSpPr>
          <p:cNvPr id="3" name="Marcador de contenido 2"/>
          <p:cNvSpPr>
            <a:spLocks noGrp="1"/>
          </p:cNvSpPr>
          <p:nvPr>
            <p:ph idx="1"/>
          </p:nvPr>
        </p:nvSpPr>
        <p:spPr>
          <a:xfrm>
            <a:off x="611560" y="1196752"/>
            <a:ext cx="7886700" cy="5082259"/>
          </a:xfrm>
        </p:spPr>
        <p:txBody>
          <a:bodyPr>
            <a:normAutofit fontScale="92500"/>
          </a:bodyPr>
          <a:lstStyle/>
          <a:p>
            <a:pPr marL="0" indent="0">
              <a:buNone/>
            </a:pPr>
            <a:r>
              <a:rPr lang="en-US" i="1" dirty="0" smtClean="0"/>
              <a:t>What do we know about this topic from the previous research? </a:t>
            </a:r>
          </a:p>
          <a:p>
            <a:pPr marL="0" indent="0">
              <a:buNone/>
            </a:pPr>
            <a:r>
              <a:rPr lang="en-US" i="1" dirty="0" smtClean="0"/>
              <a:t>What does the author of the study hope to add to what we already know?</a:t>
            </a:r>
          </a:p>
          <a:p>
            <a:r>
              <a:rPr lang="en-US" dirty="0" smtClean="0"/>
              <a:t>David </a:t>
            </a:r>
            <a:r>
              <a:rPr lang="en-US" dirty="0" err="1" smtClean="0"/>
              <a:t>Coniam</a:t>
            </a:r>
            <a:r>
              <a:rPr lang="en-US" dirty="0"/>
              <a:t>;</a:t>
            </a:r>
            <a:r>
              <a:rPr lang="en-US" b="1" dirty="0" smtClean="0"/>
              <a:t>“An investigation into the use of word frequency lists in computing vocabulary profiles.”</a:t>
            </a:r>
          </a:p>
          <a:p>
            <a:r>
              <a:rPr lang="en-US" dirty="0"/>
              <a:t>C</a:t>
            </a:r>
            <a:r>
              <a:rPr lang="en-US" dirty="0" smtClean="0"/>
              <a:t>oncern the use of word lists as an instrument for exploring the relationship between vocabulary range and language proficiency. </a:t>
            </a:r>
          </a:p>
          <a:p>
            <a:r>
              <a:rPr lang="en-US" dirty="0" smtClean="0"/>
              <a:t>The handful studies using lexical frequency profiles to analyze L2 writes text have found that use of vocabulary that appears less frequently in the English language, usually measured appear less frequently in the English language.</a:t>
            </a:r>
            <a:endParaRPr lang="es-PA" dirty="0"/>
          </a:p>
        </p:txBody>
      </p:sp>
    </p:spTree>
    <p:extLst>
      <p:ext uri="{BB962C8B-B14F-4D97-AF65-F5344CB8AC3E}">
        <p14:creationId xmlns:p14="http://schemas.microsoft.com/office/powerpoint/2010/main" val="109010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Research approach</a:t>
            </a:r>
            <a:endParaRPr lang="en-US" dirty="0"/>
          </a:p>
        </p:txBody>
      </p:sp>
      <p:sp>
        <p:nvSpPr>
          <p:cNvPr id="3" name="2 Marcador de contenido"/>
          <p:cNvSpPr>
            <a:spLocks noGrp="1"/>
          </p:cNvSpPr>
          <p:nvPr>
            <p:ph idx="1"/>
          </p:nvPr>
        </p:nvSpPr>
        <p:spPr/>
        <p:txBody>
          <a:bodyPr/>
          <a:lstStyle/>
          <a:p>
            <a:r>
              <a:rPr lang="en-US" dirty="0" smtClean="0"/>
              <a:t> Quantitative approach through assessment of a group of 100 students from advanced English as a second language class  in a center in Lima, Peru.</a:t>
            </a:r>
          </a:p>
          <a:p>
            <a:r>
              <a:rPr lang="en-US" dirty="0" smtClean="0"/>
              <a:t> all students were under 20 years old. 91 students with Spanish as their mother tongue.  1 student didn’t have Spanish as their mother tongue. 8 students did not identify the language spoken at home.</a:t>
            </a:r>
          </a:p>
          <a:p>
            <a:endParaRPr lang="en-US" dirty="0"/>
          </a:p>
        </p:txBody>
      </p:sp>
    </p:spTree>
    <p:extLst>
      <p:ext uri="{BB962C8B-B14F-4D97-AF65-F5344CB8AC3E}">
        <p14:creationId xmlns:p14="http://schemas.microsoft.com/office/powerpoint/2010/main" val="243697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lstStyle/>
          <a:p>
            <a:r>
              <a:rPr lang="en-US" dirty="0" smtClean="0"/>
              <a:t>Research design through assessment with 4 different assessment tests:</a:t>
            </a:r>
            <a:endParaRPr lang="en-US" dirty="0"/>
          </a:p>
          <a:p>
            <a:r>
              <a:rPr lang="en-US" dirty="0" smtClean="0"/>
              <a:t>Receptive vocabulary size test (Nation &amp; </a:t>
            </a:r>
            <a:r>
              <a:rPr lang="en-US" dirty="0" err="1" smtClean="0"/>
              <a:t>Belgar</a:t>
            </a:r>
            <a:r>
              <a:rPr lang="en-US" dirty="0" smtClean="0"/>
              <a:t>, 2007)</a:t>
            </a:r>
          </a:p>
          <a:p>
            <a:r>
              <a:rPr lang="en-US" dirty="0"/>
              <a:t>Aural vocabulary test (Fountain &amp; Nation, 2000</a:t>
            </a:r>
            <a:r>
              <a:rPr lang="en-US" dirty="0" smtClean="0"/>
              <a:t>).</a:t>
            </a:r>
          </a:p>
          <a:p>
            <a:r>
              <a:rPr lang="es-PA" dirty="0" err="1"/>
              <a:t>Productive</a:t>
            </a:r>
            <a:r>
              <a:rPr lang="es-PA" dirty="0"/>
              <a:t> </a:t>
            </a:r>
            <a:r>
              <a:rPr lang="es-PA" dirty="0" err="1"/>
              <a:t>levels</a:t>
            </a:r>
            <a:r>
              <a:rPr lang="es-PA" dirty="0"/>
              <a:t> test (</a:t>
            </a:r>
            <a:r>
              <a:rPr lang="es-PA" dirty="0" err="1"/>
              <a:t>Laufer</a:t>
            </a:r>
            <a:r>
              <a:rPr lang="es-PA" dirty="0"/>
              <a:t> &amp; </a:t>
            </a:r>
            <a:r>
              <a:rPr lang="es-PA" dirty="0" err="1"/>
              <a:t>Nation</a:t>
            </a:r>
            <a:r>
              <a:rPr lang="es-PA" dirty="0"/>
              <a:t>, 1999</a:t>
            </a:r>
            <a:r>
              <a:rPr lang="es-PA" dirty="0" smtClean="0"/>
              <a:t>).</a:t>
            </a:r>
          </a:p>
          <a:p>
            <a:r>
              <a:rPr lang="es-PA" dirty="0"/>
              <a:t>L2 </a:t>
            </a:r>
            <a:r>
              <a:rPr lang="es-PA" dirty="0" err="1"/>
              <a:t>writing</a:t>
            </a:r>
            <a:r>
              <a:rPr lang="es-PA" dirty="0"/>
              <a:t> performance.</a:t>
            </a:r>
            <a:endParaRPr lang="en-US" dirty="0" smtClean="0"/>
          </a:p>
          <a:p>
            <a:endParaRPr lang="en-US" dirty="0"/>
          </a:p>
          <a:p>
            <a:endParaRPr lang="en-US" dirty="0"/>
          </a:p>
        </p:txBody>
      </p:sp>
    </p:spTree>
    <p:extLst>
      <p:ext uri="{BB962C8B-B14F-4D97-AF65-F5344CB8AC3E}">
        <p14:creationId xmlns:p14="http://schemas.microsoft.com/office/powerpoint/2010/main" val="254886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Data </a:t>
            </a:r>
            <a:r>
              <a:rPr lang="es-PA" dirty="0" err="1" smtClean="0"/>
              <a:t>Coding</a:t>
            </a:r>
            <a:r>
              <a:rPr lang="es-PA" dirty="0" smtClean="0"/>
              <a:t> and </a:t>
            </a:r>
            <a:r>
              <a:rPr lang="es-PA" dirty="0" err="1" smtClean="0"/>
              <a:t>Analysis</a:t>
            </a:r>
            <a:endParaRPr lang="es-PA" dirty="0"/>
          </a:p>
        </p:txBody>
      </p:sp>
      <p:sp>
        <p:nvSpPr>
          <p:cNvPr id="3" name="2 Marcador de contenido"/>
          <p:cNvSpPr>
            <a:spLocks noGrp="1"/>
          </p:cNvSpPr>
          <p:nvPr>
            <p:ph idx="1"/>
          </p:nvPr>
        </p:nvSpPr>
        <p:spPr/>
        <p:txBody>
          <a:bodyPr/>
          <a:lstStyle/>
          <a:p>
            <a:r>
              <a:rPr lang="es-PA" dirty="0" smtClean="0"/>
              <a:t>In </a:t>
            </a:r>
            <a:r>
              <a:rPr lang="es-PA" dirty="0" err="1" smtClean="0"/>
              <a:t>this</a:t>
            </a:r>
            <a:r>
              <a:rPr lang="es-PA" dirty="0" smtClean="0"/>
              <a:t> </a:t>
            </a:r>
            <a:r>
              <a:rPr lang="es-PA" dirty="0" err="1" smtClean="0"/>
              <a:t>research</a:t>
            </a:r>
            <a:r>
              <a:rPr lang="es-PA" dirty="0" smtClean="0"/>
              <a:t> </a:t>
            </a:r>
            <a:r>
              <a:rPr lang="es-PA" dirty="0" err="1" smtClean="0"/>
              <a:t>was</a:t>
            </a:r>
            <a:r>
              <a:rPr lang="es-PA" dirty="0" smtClean="0"/>
              <a:t> </a:t>
            </a:r>
            <a:r>
              <a:rPr lang="es-PA" dirty="0" err="1" smtClean="0"/>
              <a:t>collected</a:t>
            </a:r>
            <a:r>
              <a:rPr lang="es-PA" dirty="0" smtClean="0"/>
              <a:t> a complete sets of </a:t>
            </a:r>
            <a:r>
              <a:rPr lang="es-PA" dirty="0" err="1" smtClean="0"/>
              <a:t>vocabulary</a:t>
            </a:r>
            <a:r>
              <a:rPr lang="es-PA" dirty="0" smtClean="0"/>
              <a:t> test and </a:t>
            </a:r>
            <a:r>
              <a:rPr lang="es-PA" dirty="0" err="1" smtClean="0"/>
              <a:t>essays</a:t>
            </a:r>
            <a:r>
              <a:rPr lang="es-PA" dirty="0" smtClean="0"/>
              <a:t> </a:t>
            </a:r>
            <a:r>
              <a:rPr lang="es-PA" dirty="0" err="1" smtClean="0"/>
              <a:t>from</a:t>
            </a:r>
            <a:r>
              <a:rPr lang="es-PA" dirty="0" smtClean="0"/>
              <a:t> 62 of </a:t>
            </a:r>
            <a:r>
              <a:rPr lang="es-PA" dirty="0" err="1" smtClean="0"/>
              <a:t>the</a:t>
            </a:r>
            <a:r>
              <a:rPr lang="es-PA" dirty="0" smtClean="0"/>
              <a:t> 100 </a:t>
            </a:r>
            <a:r>
              <a:rPr lang="es-PA" dirty="0" err="1" smtClean="0"/>
              <a:t>participants</a:t>
            </a:r>
            <a:r>
              <a:rPr lang="es-PA" dirty="0" smtClean="0"/>
              <a:t>.</a:t>
            </a:r>
            <a:endParaRPr lang="es-PA" dirty="0"/>
          </a:p>
        </p:txBody>
      </p:sp>
    </p:spTree>
    <p:extLst>
      <p:ext uri="{BB962C8B-B14F-4D97-AF65-F5344CB8AC3E}">
        <p14:creationId xmlns:p14="http://schemas.microsoft.com/office/powerpoint/2010/main" val="30337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A" dirty="0" err="1" smtClean="0"/>
              <a:t>The</a:t>
            </a:r>
            <a:r>
              <a:rPr lang="es-PA" dirty="0" smtClean="0"/>
              <a:t> data  </a:t>
            </a:r>
            <a:r>
              <a:rPr lang="es-PA" dirty="0" err="1" smtClean="0"/>
              <a:t>collected</a:t>
            </a:r>
            <a:r>
              <a:rPr lang="es-PA" dirty="0" smtClean="0"/>
              <a:t> </a:t>
            </a:r>
            <a:r>
              <a:rPr lang="es-PA" dirty="0" err="1" smtClean="0"/>
              <a:t>was</a:t>
            </a:r>
            <a:r>
              <a:rPr lang="es-PA" dirty="0" smtClean="0"/>
              <a:t> </a:t>
            </a:r>
            <a:r>
              <a:rPr lang="es-PA" dirty="0" err="1" smtClean="0"/>
              <a:t>analyzed</a:t>
            </a:r>
            <a:r>
              <a:rPr lang="es-PA" dirty="0" smtClean="0"/>
              <a:t> in </a:t>
            </a:r>
            <a:r>
              <a:rPr lang="es-PA" dirty="0" err="1" smtClean="0"/>
              <a:t>the</a:t>
            </a:r>
            <a:r>
              <a:rPr lang="es-PA" dirty="0" smtClean="0"/>
              <a:t> </a:t>
            </a:r>
            <a:r>
              <a:rPr lang="es-PA" dirty="0" err="1" smtClean="0"/>
              <a:t>following</a:t>
            </a:r>
            <a:r>
              <a:rPr lang="es-PA" dirty="0" smtClean="0"/>
              <a:t> </a:t>
            </a:r>
            <a:r>
              <a:rPr lang="es-PA" dirty="0" err="1" smtClean="0"/>
              <a:t>manner</a:t>
            </a:r>
            <a:r>
              <a:rPr lang="es-PA" dirty="0" smtClean="0"/>
              <a:t>:</a:t>
            </a:r>
          </a:p>
          <a:p>
            <a:pPr lvl="1"/>
            <a:r>
              <a:rPr lang="es-PA" dirty="0" err="1" smtClean="0"/>
              <a:t>Receptive</a:t>
            </a:r>
            <a:r>
              <a:rPr lang="es-PA" dirty="0" smtClean="0"/>
              <a:t> </a:t>
            </a:r>
            <a:r>
              <a:rPr lang="es-PA" dirty="0" err="1" smtClean="0"/>
              <a:t>vocabulary</a:t>
            </a:r>
            <a:r>
              <a:rPr lang="es-PA" dirty="0" smtClean="0"/>
              <a:t> </a:t>
            </a:r>
            <a:r>
              <a:rPr lang="es-PA" dirty="0" err="1" smtClean="0"/>
              <a:t>knowledge</a:t>
            </a:r>
            <a:r>
              <a:rPr lang="es-PA" dirty="0" smtClean="0"/>
              <a:t>.</a:t>
            </a:r>
          </a:p>
          <a:p>
            <a:pPr lvl="1"/>
            <a:r>
              <a:rPr lang="es-PA" dirty="0" smtClean="0"/>
              <a:t>Aural </a:t>
            </a:r>
            <a:r>
              <a:rPr lang="es-PA" dirty="0" err="1" smtClean="0"/>
              <a:t>vocabulary</a:t>
            </a:r>
            <a:r>
              <a:rPr lang="es-PA" dirty="0" smtClean="0"/>
              <a:t> </a:t>
            </a:r>
            <a:r>
              <a:rPr lang="es-PA" dirty="0" err="1" smtClean="0"/>
              <a:t>knowledge</a:t>
            </a:r>
            <a:r>
              <a:rPr lang="es-PA" dirty="0" smtClean="0"/>
              <a:t>.</a:t>
            </a:r>
          </a:p>
          <a:p>
            <a:pPr lvl="1"/>
            <a:r>
              <a:rPr lang="es-PA" dirty="0" err="1" smtClean="0"/>
              <a:t>Productive</a:t>
            </a:r>
            <a:r>
              <a:rPr lang="es-PA" dirty="0" smtClean="0"/>
              <a:t> </a:t>
            </a:r>
            <a:r>
              <a:rPr lang="es-PA" dirty="0" err="1" smtClean="0"/>
              <a:t>vocabulary</a:t>
            </a:r>
            <a:r>
              <a:rPr lang="es-PA" dirty="0" smtClean="0"/>
              <a:t> </a:t>
            </a:r>
            <a:r>
              <a:rPr lang="es-PA" dirty="0" err="1" smtClean="0"/>
              <a:t>knowledge</a:t>
            </a:r>
            <a:r>
              <a:rPr lang="es-PA" dirty="0" smtClean="0"/>
              <a:t>.</a:t>
            </a:r>
          </a:p>
          <a:p>
            <a:pPr lvl="1"/>
            <a:r>
              <a:rPr lang="es-PA" dirty="0" smtClean="0"/>
              <a:t>L2 </a:t>
            </a:r>
            <a:r>
              <a:rPr lang="es-PA" dirty="0" err="1" smtClean="0"/>
              <a:t>writing</a:t>
            </a:r>
            <a:r>
              <a:rPr lang="es-PA" dirty="0" smtClean="0"/>
              <a:t> performance.</a:t>
            </a:r>
          </a:p>
          <a:p>
            <a:pPr lvl="1"/>
            <a:r>
              <a:rPr lang="es-PA" dirty="0" err="1" smtClean="0"/>
              <a:t>Vocaulary</a:t>
            </a:r>
            <a:r>
              <a:rPr lang="es-PA" dirty="0" smtClean="0"/>
              <a:t> use.</a:t>
            </a:r>
          </a:p>
          <a:p>
            <a:pPr lvl="1"/>
            <a:endParaRPr lang="es-PA" dirty="0" smtClean="0"/>
          </a:p>
          <a:p>
            <a:endParaRPr lang="es-PA" dirty="0"/>
          </a:p>
          <a:p>
            <a:pPr lvl="1"/>
            <a:endParaRPr lang="es-PA" dirty="0"/>
          </a:p>
        </p:txBody>
      </p:sp>
    </p:spTree>
    <p:extLst>
      <p:ext uri="{BB962C8B-B14F-4D97-AF65-F5344CB8AC3E}">
        <p14:creationId xmlns:p14="http://schemas.microsoft.com/office/powerpoint/2010/main" val="137132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The</a:t>
            </a:r>
            <a:r>
              <a:rPr lang="es-PA" dirty="0" smtClean="0"/>
              <a:t> </a:t>
            </a:r>
            <a:r>
              <a:rPr lang="es-PA" dirty="0" err="1" smtClean="0"/>
              <a:t>Results</a:t>
            </a:r>
            <a:endParaRPr lang="es-PA" dirty="0"/>
          </a:p>
        </p:txBody>
      </p:sp>
      <p:sp>
        <p:nvSpPr>
          <p:cNvPr id="3" name="2 Marcador de contenido"/>
          <p:cNvSpPr>
            <a:spLocks noGrp="1"/>
          </p:cNvSpPr>
          <p:nvPr>
            <p:ph idx="1"/>
          </p:nvPr>
        </p:nvSpPr>
        <p:spPr/>
        <p:txBody>
          <a:bodyPr/>
          <a:lstStyle/>
          <a:p>
            <a:r>
              <a:rPr lang="es-PA" dirty="0" err="1" smtClean="0"/>
              <a:t>The</a:t>
            </a:r>
            <a:r>
              <a:rPr lang="es-PA" dirty="0" smtClean="0"/>
              <a:t> use of </a:t>
            </a:r>
            <a:r>
              <a:rPr lang="es-PA" dirty="0" err="1" smtClean="0"/>
              <a:t>words</a:t>
            </a:r>
            <a:r>
              <a:rPr lang="es-PA" dirty="0" smtClean="0"/>
              <a:t> in </a:t>
            </a:r>
            <a:r>
              <a:rPr lang="es-PA" dirty="0" err="1" smtClean="0"/>
              <a:t>the</a:t>
            </a:r>
            <a:r>
              <a:rPr lang="es-PA" dirty="0" smtClean="0"/>
              <a:t> English </a:t>
            </a:r>
            <a:r>
              <a:rPr lang="es-PA" dirty="0" err="1" smtClean="0"/>
              <a:t>lnaguage</a:t>
            </a:r>
            <a:r>
              <a:rPr lang="es-PA" dirty="0" smtClean="0"/>
              <a:t> </a:t>
            </a:r>
            <a:r>
              <a:rPr lang="es-PA" dirty="0" err="1" smtClean="0"/>
              <a:t>was</a:t>
            </a:r>
            <a:r>
              <a:rPr lang="es-PA" dirty="0" smtClean="0"/>
              <a:t> </a:t>
            </a:r>
            <a:r>
              <a:rPr lang="es-PA" dirty="0" err="1" smtClean="0"/>
              <a:t>associated</a:t>
            </a:r>
            <a:r>
              <a:rPr lang="es-PA" dirty="0" smtClean="0"/>
              <a:t> </a:t>
            </a:r>
            <a:r>
              <a:rPr lang="es-PA" dirty="0" err="1" smtClean="0"/>
              <a:t>with</a:t>
            </a:r>
            <a:r>
              <a:rPr lang="es-PA" dirty="0" smtClean="0"/>
              <a:t> </a:t>
            </a:r>
            <a:r>
              <a:rPr lang="es-PA" dirty="0" err="1" smtClean="0"/>
              <a:t>poorer</a:t>
            </a:r>
            <a:r>
              <a:rPr lang="es-PA" dirty="0" smtClean="0"/>
              <a:t> L2 </a:t>
            </a:r>
            <a:r>
              <a:rPr lang="es-PA" dirty="0" err="1" smtClean="0"/>
              <a:t>writing</a:t>
            </a:r>
            <a:r>
              <a:rPr lang="es-PA" dirty="0" smtClean="0"/>
              <a:t> performance.</a:t>
            </a:r>
          </a:p>
          <a:p>
            <a:r>
              <a:rPr lang="es-PA" dirty="0" err="1" smtClean="0"/>
              <a:t>Stronger</a:t>
            </a:r>
            <a:r>
              <a:rPr lang="es-PA" dirty="0" smtClean="0"/>
              <a:t> L2 </a:t>
            </a:r>
            <a:r>
              <a:rPr lang="es-PA" dirty="0" err="1" smtClean="0"/>
              <a:t>writers</a:t>
            </a:r>
            <a:r>
              <a:rPr lang="es-PA" dirty="0" smtClean="0"/>
              <a:t> </a:t>
            </a:r>
            <a:r>
              <a:rPr lang="es-PA" dirty="0" err="1" smtClean="0"/>
              <a:t>had</a:t>
            </a:r>
            <a:r>
              <a:rPr lang="es-PA" dirty="0" smtClean="0"/>
              <a:t> </a:t>
            </a:r>
            <a:r>
              <a:rPr lang="es-PA" dirty="0" err="1" smtClean="0"/>
              <a:t>accurate</a:t>
            </a:r>
            <a:r>
              <a:rPr lang="es-PA" dirty="0" smtClean="0"/>
              <a:t> </a:t>
            </a:r>
            <a:r>
              <a:rPr lang="es-PA" dirty="0" err="1" smtClean="0"/>
              <a:t>productive</a:t>
            </a:r>
            <a:r>
              <a:rPr lang="es-PA" dirty="0" smtClean="0"/>
              <a:t> </a:t>
            </a:r>
            <a:r>
              <a:rPr lang="es-PA" dirty="0" err="1" smtClean="0"/>
              <a:t>knowledge</a:t>
            </a:r>
            <a:r>
              <a:rPr lang="es-PA" dirty="0" smtClean="0"/>
              <a:t> of </a:t>
            </a:r>
            <a:r>
              <a:rPr lang="es-PA" dirty="0" err="1" smtClean="0"/>
              <a:t>word</a:t>
            </a:r>
            <a:r>
              <a:rPr lang="es-PA" dirty="0" smtClean="0"/>
              <a:t> </a:t>
            </a:r>
            <a:r>
              <a:rPr lang="es-PA" dirty="0" err="1" smtClean="0"/>
              <a:t>families</a:t>
            </a:r>
            <a:r>
              <a:rPr lang="es-PA" dirty="0" smtClean="0"/>
              <a:t>. </a:t>
            </a:r>
          </a:p>
          <a:p>
            <a:r>
              <a:rPr lang="es-PA" dirty="0" err="1" smtClean="0"/>
              <a:t>Higher</a:t>
            </a:r>
            <a:r>
              <a:rPr lang="es-PA" dirty="0" smtClean="0"/>
              <a:t> </a:t>
            </a:r>
            <a:r>
              <a:rPr lang="es-PA" dirty="0" err="1" smtClean="0"/>
              <a:t>performing</a:t>
            </a:r>
            <a:r>
              <a:rPr lang="es-PA" dirty="0" smtClean="0"/>
              <a:t> L2 </a:t>
            </a:r>
            <a:r>
              <a:rPr lang="es-PA" dirty="0" err="1" smtClean="0"/>
              <a:t>writers</a:t>
            </a:r>
            <a:r>
              <a:rPr lang="es-PA" dirty="0" smtClean="0"/>
              <a:t> </a:t>
            </a:r>
            <a:r>
              <a:rPr lang="es-PA" dirty="0" err="1" smtClean="0"/>
              <a:t>examined</a:t>
            </a:r>
            <a:r>
              <a:rPr lang="es-PA" dirty="0" smtClean="0"/>
              <a:t> </a:t>
            </a:r>
            <a:r>
              <a:rPr lang="es-PA" dirty="0" err="1" smtClean="0"/>
              <a:t>had</a:t>
            </a:r>
            <a:r>
              <a:rPr lang="es-PA" dirty="0" smtClean="0"/>
              <a:t> </a:t>
            </a:r>
            <a:r>
              <a:rPr lang="es-PA" dirty="0" err="1" smtClean="0"/>
              <a:t>significantly</a:t>
            </a:r>
            <a:r>
              <a:rPr lang="es-PA" dirty="0" smtClean="0"/>
              <a:t> </a:t>
            </a:r>
            <a:r>
              <a:rPr lang="es-PA" dirty="0" err="1" smtClean="0"/>
              <a:t>higher</a:t>
            </a:r>
            <a:r>
              <a:rPr lang="es-PA" dirty="0" smtClean="0"/>
              <a:t> </a:t>
            </a:r>
            <a:r>
              <a:rPr lang="es-PA" dirty="0" err="1" smtClean="0"/>
              <a:t>productive</a:t>
            </a:r>
            <a:r>
              <a:rPr lang="es-PA" dirty="0" smtClean="0"/>
              <a:t> </a:t>
            </a:r>
            <a:r>
              <a:rPr lang="es-PA" dirty="0" err="1" smtClean="0"/>
              <a:t>vocabulary</a:t>
            </a:r>
            <a:r>
              <a:rPr lang="es-PA" dirty="0" smtClean="0"/>
              <a:t> </a:t>
            </a:r>
            <a:r>
              <a:rPr lang="es-PA" dirty="0" err="1" smtClean="0"/>
              <a:t>knowledge</a:t>
            </a:r>
            <a:r>
              <a:rPr lang="es-PA" dirty="0" smtClean="0"/>
              <a:t>.</a:t>
            </a:r>
            <a:endParaRPr lang="es-PA" dirty="0"/>
          </a:p>
        </p:txBody>
      </p:sp>
    </p:spTree>
    <p:extLst>
      <p:ext uri="{BB962C8B-B14F-4D97-AF65-F5344CB8AC3E}">
        <p14:creationId xmlns:p14="http://schemas.microsoft.com/office/powerpoint/2010/main" val="2464883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414</TotalTime>
  <Words>757</Words>
  <Application>Microsoft Macintosh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Boticario</vt:lpstr>
      <vt:lpstr>Universidad Latina de panama</vt:lpstr>
      <vt:lpstr>Research topic </vt:lpstr>
      <vt:lpstr>Research purpose/questions </vt:lpstr>
      <vt:lpstr>Theoretical framework/review of the literature </vt:lpstr>
      <vt:lpstr>Research approach</vt:lpstr>
      <vt:lpstr>PowerPoint Presentation</vt:lpstr>
      <vt:lpstr>Data Coding and Analysis</vt:lpstr>
      <vt:lpstr>PowerPoint Presentation</vt:lpstr>
      <vt:lpstr>The Results</vt:lpstr>
      <vt:lpstr> Research findings</vt:lpstr>
      <vt:lpstr> CONCLUSIONS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Coding and Analysis</dc:title>
  <dc:creator>Internet03</dc:creator>
  <cp:lastModifiedBy>Maria Dantas-Whitney</cp:lastModifiedBy>
  <cp:revision>22</cp:revision>
  <dcterms:created xsi:type="dcterms:W3CDTF">2017-04-18T14:24:20Z</dcterms:created>
  <dcterms:modified xsi:type="dcterms:W3CDTF">2017-05-03T14:57:28Z</dcterms:modified>
</cp:coreProperties>
</file>