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5" r:id="rId3"/>
    <p:sldId id="276" r:id="rId4"/>
    <p:sldId id="277" r:id="rId5"/>
    <p:sldId id="268" r:id="rId6"/>
    <p:sldId id="269" r:id="rId7"/>
    <p:sldId id="270" r:id="rId8"/>
    <p:sldId id="271" r:id="rId9"/>
    <p:sldId id="272" r:id="rId10"/>
    <p:sldId id="273" r:id="rId11"/>
    <p:sldId id="274" r:id="rId12"/>
    <p:sldId id="257" r:id="rId13"/>
    <p:sldId id="263" r:id="rId14"/>
    <p:sldId id="279" r:id="rId15"/>
    <p:sldId id="259" r:id="rId16"/>
    <p:sldId id="262" r:id="rId17"/>
    <p:sldId id="260" r:id="rId18"/>
    <p:sldId id="278" r:id="rId19"/>
    <p:sldId id="264" r:id="rId20"/>
    <p:sldId id="265" r:id="rId21"/>
    <p:sldId id="266" r:id="rId22"/>
    <p:sldId id="267" r:id="rId23"/>
    <p:sldId id="261" r:id="rId24"/>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5EE16EF-8715-4854-88E7-024EB538925B}">
          <p14:sldIdLst>
            <p14:sldId id="256"/>
            <p14:sldId id="275"/>
            <p14:sldId id="276"/>
            <p14:sldId id="277"/>
            <p14:sldId id="268"/>
            <p14:sldId id="269"/>
            <p14:sldId id="270"/>
            <p14:sldId id="271"/>
            <p14:sldId id="272"/>
            <p14:sldId id="273"/>
            <p14:sldId id="274"/>
            <p14:sldId id="257"/>
            <p14:sldId id="263"/>
            <p14:sldId id="279"/>
            <p14:sldId id="259"/>
            <p14:sldId id="262"/>
            <p14:sldId id="260"/>
            <p14:sldId id="278"/>
            <p14:sldId id="264"/>
            <p14:sldId id="265"/>
            <p14:sldId id="266"/>
            <p14:sldId id="267"/>
            <p14:sldId id="261"/>
          </p14:sldIdLst>
        </p14:section>
        <p14:section name="Sección sin título" id="{8C77EBC4-B901-4386-ADE4-03B7FF3C312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8" autoAdjust="0"/>
    <p:restoredTop sz="94660"/>
  </p:normalViewPr>
  <p:slideViewPr>
    <p:cSldViewPr snapToGrid="0">
      <p:cViewPr varScale="1">
        <p:scale>
          <a:sx n="82" d="100"/>
          <a:sy n="82" d="100"/>
        </p:scale>
        <p:origin x="-120"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13EEE3C-5117-4E98-BDC8-2001EA952666}" type="datetimeFigureOut">
              <a:rPr lang="es-PA" smtClean="0"/>
              <a:t>5/7/17</a:t>
            </a:fld>
            <a:endParaRPr lang="es-PA"/>
          </a:p>
        </p:txBody>
      </p:sp>
      <p:sp>
        <p:nvSpPr>
          <p:cNvPr id="5" name="Footer Placeholder 4"/>
          <p:cNvSpPr>
            <a:spLocks noGrp="1"/>
          </p:cNvSpPr>
          <p:nvPr>
            <p:ph type="ftr" sz="quarter" idx="11"/>
          </p:nvPr>
        </p:nvSpPr>
        <p:spPr>
          <a:xfrm>
            <a:off x="1371600" y="4323845"/>
            <a:ext cx="6400800" cy="365125"/>
          </a:xfrm>
        </p:spPr>
        <p:txBody>
          <a:bodyPr/>
          <a:lstStyle/>
          <a:p>
            <a:endParaRPr lang="es-PA"/>
          </a:p>
        </p:txBody>
      </p:sp>
      <p:sp>
        <p:nvSpPr>
          <p:cNvPr id="6" name="Slide Number Placeholder 5"/>
          <p:cNvSpPr>
            <a:spLocks noGrp="1"/>
          </p:cNvSpPr>
          <p:nvPr>
            <p:ph type="sldNum" sz="quarter" idx="12"/>
          </p:nvPr>
        </p:nvSpPr>
        <p:spPr>
          <a:xfrm>
            <a:off x="8077200" y="1430866"/>
            <a:ext cx="2743200" cy="365125"/>
          </a:xfrm>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34942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3EEE3C-5117-4E98-BDC8-2001EA952666}" type="datetimeFigureOut">
              <a:rPr lang="es-PA" smtClean="0"/>
              <a:t>5/7/17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35541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13EEE3C-5117-4E98-BDC8-2001EA952666}" type="datetimeFigureOut">
              <a:rPr lang="es-PA" smtClean="0"/>
              <a:t>5/7/17</a:t>
            </a:fld>
            <a:endParaRPr lang="es-PA"/>
          </a:p>
        </p:txBody>
      </p:sp>
      <p:sp>
        <p:nvSpPr>
          <p:cNvPr id="6" name="Footer Placeholder 5"/>
          <p:cNvSpPr>
            <a:spLocks noGrp="1"/>
          </p:cNvSpPr>
          <p:nvPr>
            <p:ph type="ftr" sz="quarter" idx="11"/>
          </p:nvPr>
        </p:nvSpPr>
        <p:spPr>
          <a:xfrm>
            <a:off x="685800" y="379941"/>
            <a:ext cx="6991492" cy="365125"/>
          </a:xfrm>
        </p:spPr>
        <p:txBody>
          <a:bodyPr/>
          <a:lstStyle/>
          <a:p>
            <a:endParaRPr lang="es-PA"/>
          </a:p>
        </p:txBody>
      </p:sp>
      <p:sp>
        <p:nvSpPr>
          <p:cNvPr id="7" name="Slide Number Placeholder 6"/>
          <p:cNvSpPr>
            <a:spLocks noGrp="1"/>
          </p:cNvSpPr>
          <p:nvPr>
            <p:ph type="sldNum" sz="quarter" idx="12"/>
          </p:nvPr>
        </p:nvSpPr>
        <p:spPr>
          <a:xfrm>
            <a:off x="10862452" y="381000"/>
            <a:ext cx="643748" cy="365125"/>
          </a:xfrm>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260405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13EEE3C-5117-4E98-BDC8-2001EA952666}" type="datetimeFigureOut">
              <a:rPr lang="es-PA" smtClean="0"/>
              <a:t>5/7/17</a:t>
            </a:fld>
            <a:endParaRPr lang="es-PA"/>
          </a:p>
        </p:txBody>
      </p:sp>
      <p:sp>
        <p:nvSpPr>
          <p:cNvPr id="6" name="Footer Placeholder 5"/>
          <p:cNvSpPr>
            <a:spLocks noGrp="1"/>
          </p:cNvSpPr>
          <p:nvPr>
            <p:ph type="ftr" sz="quarter" idx="11"/>
          </p:nvPr>
        </p:nvSpPr>
        <p:spPr>
          <a:xfrm>
            <a:off x="685800" y="379941"/>
            <a:ext cx="6991492" cy="365125"/>
          </a:xfrm>
        </p:spPr>
        <p:txBody>
          <a:bodyPr/>
          <a:lstStyle/>
          <a:p>
            <a:endParaRPr lang="es-PA"/>
          </a:p>
        </p:txBody>
      </p:sp>
      <p:sp>
        <p:nvSpPr>
          <p:cNvPr id="7" name="Slide Number Placeholder 6"/>
          <p:cNvSpPr>
            <a:spLocks noGrp="1"/>
          </p:cNvSpPr>
          <p:nvPr>
            <p:ph type="sldNum" sz="quarter" idx="12"/>
          </p:nvPr>
        </p:nvSpPr>
        <p:spPr>
          <a:xfrm>
            <a:off x="10862452" y="381000"/>
            <a:ext cx="643748" cy="365125"/>
          </a:xfrm>
        </p:spPr>
        <p:txBody>
          <a:bodyPr/>
          <a:lstStyle/>
          <a:p>
            <a:fld id="{865F36F5-DF4C-45E7-9086-9D6CC15ABB87}" type="slidenum">
              <a:rPr lang="es-PA" smtClean="0"/>
              <a:t>‹#›</a:t>
            </a:fld>
            <a:endParaRPr lang="es-P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235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13EEE3C-5117-4E98-BDC8-2001EA952666}" type="datetimeFigureOut">
              <a:rPr lang="es-PA" smtClean="0"/>
              <a:t>5/7/17</a:t>
            </a:fld>
            <a:endParaRPr lang="es-PA"/>
          </a:p>
        </p:txBody>
      </p:sp>
      <p:sp>
        <p:nvSpPr>
          <p:cNvPr id="6" name="Footer Placeholder 5"/>
          <p:cNvSpPr>
            <a:spLocks noGrp="1"/>
          </p:cNvSpPr>
          <p:nvPr>
            <p:ph type="ftr" sz="quarter" idx="11"/>
          </p:nvPr>
        </p:nvSpPr>
        <p:spPr>
          <a:xfrm>
            <a:off x="685800" y="378883"/>
            <a:ext cx="6991492" cy="365125"/>
          </a:xfrm>
        </p:spPr>
        <p:txBody>
          <a:bodyPr/>
          <a:lstStyle/>
          <a:p>
            <a:endParaRPr lang="es-PA"/>
          </a:p>
        </p:txBody>
      </p:sp>
      <p:sp>
        <p:nvSpPr>
          <p:cNvPr id="7" name="Slide Number Placeholder 6"/>
          <p:cNvSpPr>
            <a:spLocks noGrp="1"/>
          </p:cNvSpPr>
          <p:nvPr>
            <p:ph type="sldNum" sz="quarter" idx="12"/>
          </p:nvPr>
        </p:nvSpPr>
        <p:spPr>
          <a:xfrm>
            <a:off x="10862452" y="381000"/>
            <a:ext cx="643748" cy="365125"/>
          </a:xfrm>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3084081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13EEE3C-5117-4E98-BDC8-2001EA952666}" type="datetimeFigureOut">
              <a:rPr lang="es-PA" smtClean="0"/>
              <a:t>5/7/17</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27266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13EEE3C-5117-4E98-BDC8-2001EA952666}" type="datetimeFigureOut">
              <a:rPr lang="es-PA" smtClean="0"/>
              <a:t>5/7/17</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146286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3EEE3C-5117-4E98-BDC8-2001EA952666}" type="datetimeFigureOut">
              <a:rPr lang="es-PA" smtClean="0"/>
              <a:t>5/7/17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373611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13EEE3C-5117-4E98-BDC8-2001EA952666}" type="datetimeFigureOut">
              <a:rPr lang="es-PA" smtClean="0"/>
              <a:t>5/7/17</a:t>
            </a:fld>
            <a:endParaRPr lang="es-PA"/>
          </a:p>
        </p:txBody>
      </p:sp>
      <p:sp>
        <p:nvSpPr>
          <p:cNvPr id="5" name="Footer Placeholder 4"/>
          <p:cNvSpPr>
            <a:spLocks noGrp="1"/>
          </p:cNvSpPr>
          <p:nvPr>
            <p:ph type="ftr" sz="quarter" idx="11"/>
          </p:nvPr>
        </p:nvSpPr>
        <p:spPr>
          <a:xfrm>
            <a:off x="685800" y="381000"/>
            <a:ext cx="6991492" cy="365125"/>
          </a:xfrm>
        </p:spPr>
        <p:txBody>
          <a:bodyPr/>
          <a:lstStyle/>
          <a:p>
            <a:endParaRPr lang="es-PA"/>
          </a:p>
        </p:txBody>
      </p:sp>
      <p:sp>
        <p:nvSpPr>
          <p:cNvPr id="6" name="Slide Number Placeholder 5"/>
          <p:cNvSpPr>
            <a:spLocks noGrp="1"/>
          </p:cNvSpPr>
          <p:nvPr>
            <p:ph type="sldNum" sz="quarter" idx="12"/>
          </p:nvPr>
        </p:nvSpPr>
        <p:spPr>
          <a:xfrm>
            <a:off x="10862452" y="381000"/>
            <a:ext cx="643748" cy="365125"/>
          </a:xfrm>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75957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es-ES" smtClean="0"/>
              <a:t>Haga clic para modificar el estilo de título del patrón</a:t>
            </a:r>
            <a:endParaRPr lang="es-PA"/>
          </a:p>
        </p:txBody>
      </p:sp>
      <p:sp>
        <p:nvSpPr>
          <p:cNvPr id="3" name="Marcador de texto 2"/>
          <p:cNvSpPr>
            <a:spLocks noGrp="1"/>
          </p:cNvSpPr>
          <p:nvPr>
            <p:ph type="body"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Marcador de contenido 3"/>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Marcador de fecha 4"/>
          <p:cNvSpPr>
            <a:spLocks noGrp="1"/>
          </p:cNvSpPr>
          <p:nvPr>
            <p:ph type="dt" sz="half" idx="10"/>
          </p:nvPr>
        </p:nvSpPr>
        <p:spPr>
          <a:xfrm>
            <a:off x="609600" y="6245225"/>
            <a:ext cx="2844800" cy="476250"/>
          </a:xfrm>
        </p:spPr>
        <p:txBody>
          <a:bodyPr/>
          <a:lstStyle>
            <a:lvl1pPr>
              <a:defRPr/>
            </a:lvl1pPr>
          </a:lstStyle>
          <a:p>
            <a:endParaRPr lang="es-ES" altLang="es-PA"/>
          </a:p>
        </p:txBody>
      </p:sp>
      <p:sp>
        <p:nvSpPr>
          <p:cNvPr id="6" name="Marcador de pie de página 5"/>
          <p:cNvSpPr>
            <a:spLocks noGrp="1"/>
          </p:cNvSpPr>
          <p:nvPr>
            <p:ph type="ftr" sz="quarter" idx="11"/>
          </p:nvPr>
        </p:nvSpPr>
        <p:spPr>
          <a:xfrm>
            <a:off x="4165600" y="6245225"/>
            <a:ext cx="3860800" cy="476250"/>
          </a:xfrm>
        </p:spPr>
        <p:txBody>
          <a:bodyPr/>
          <a:lstStyle>
            <a:lvl1pPr>
              <a:defRPr/>
            </a:lvl1pPr>
          </a:lstStyle>
          <a:p>
            <a:endParaRPr lang="es-ES" altLang="es-PA"/>
          </a:p>
        </p:txBody>
      </p:sp>
      <p:sp>
        <p:nvSpPr>
          <p:cNvPr id="7" name="Marcador de número de diapositiva 6"/>
          <p:cNvSpPr>
            <a:spLocks noGrp="1"/>
          </p:cNvSpPr>
          <p:nvPr>
            <p:ph type="sldNum" sz="quarter" idx="12"/>
          </p:nvPr>
        </p:nvSpPr>
        <p:spPr>
          <a:xfrm>
            <a:off x="8737600" y="6245225"/>
            <a:ext cx="2844800" cy="476250"/>
          </a:xfrm>
        </p:spPr>
        <p:txBody>
          <a:bodyPr/>
          <a:lstStyle>
            <a:lvl1pPr>
              <a:defRPr/>
            </a:lvl1pPr>
          </a:lstStyle>
          <a:p>
            <a:fld id="{4B2341F9-A284-417F-AA9F-0D6E5701D333}" type="slidenum">
              <a:rPr lang="es-ES" altLang="es-PA"/>
              <a:pPr/>
              <a:t>‹#›</a:t>
            </a:fld>
            <a:endParaRPr lang="es-ES" altLang="es-PA"/>
          </a:p>
        </p:txBody>
      </p:sp>
    </p:spTree>
    <p:extLst>
      <p:ext uri="{BB962C8B-B14F-4D97-AF65-F5344CB8AC3E}">
        <p14:creationId xmlns:p14="http://schemas.microsoft.com/office/powerpoint/2010/main" val="359719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3EEE3C-5117-4E98-BDC8-2001EA952666}" type="datetimeFigureOut">
              <a:rPr lang="es-PA" smtClean="0"/>
              <a:t>5/7/17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109834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13EEE3C-5117-4E98-BDC8-2001EA952666}" type="datetimeFigureOut">
              <a:rPr lang="es-PA" smtClean="0"/>
              <a:t>5/7/17</a:t>
            </a:fld>
            <a:endParaRPr lang="es-PA"/>
          </a:p>
        </p:txBody>
      </p:sp>
      <p:sp>
        <p:nvSpPr>
          <p:cNvPr id="5" name="Footer Placeholder 4"/>
          <p:cNvSpPr>
            <a:spLocks noGrp="1"/>
          </p:cNvSpPr>
          <p:nvPr>
            <p:ph type="ftr" sz="quarter" idx="11"/>
          </p:nvPr>
        </p:nvSpPr>
        <p:spPr>
          <a:xfrm>
            <a:off x="685800" y="381001"/>
            <a:ext cx="6991492" cy="364065"/>
          </a:xfrm>
        </p:spPr>
        <p:txBody>
          <a:bodyPr/>
          <a:lstStyle/>
          <a:p>
            <a:endParaRPr lang="es-PA"/>
          </a:p>
        </p:txBody>
      </p:sp>
      <p:sp>
        <p:nvSpPr>
          <p:cNvPr id="6" name="Slide Number Placeholder 5"/>
          <p:cNvSpPr>
            <a:spLocks noGrp="1"/>
          </p:cNvSpPr>
          <p:nvPr>
            <p:ph type="sldNum" sz="quarter" idx="12"/>
          </p:nvPr>
        </p:nvSpPr>
        <p:spPr>
          <a:xfrm>
            <a:off x="10862452" y="381000"/>
            <a:ext cx="643748" cy="365125"/>
          </a:xfrm>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319572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13EEE3C-5117-4E98-BDC8-2001EA952666}" type="datetimeFigureOut">
              <a:rPr lang="es-PA" smtClean="0"/>
              <a:t>5/7/17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323534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13EEE3C-5117-4E98-BDC8-2001EA952666}" type="datetimeFigureOut">
              <a:rPr lang="es-PA" smtClean="0"/>
              <a:t>5/7/17</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339333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13EEE3C-5117-4E98-BDC8-2001EA952666}" type="datetimeFigureOut">
              <a:rPr lang="es-PA" smtClean="0"/>
              <a:t>5/7/17</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94896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EEE3C-5117-4E98-BDC8-2001EA952666}" type="datetimeFigureOut">
              <a:rPr lang="es-PA" smtClean="0"/>
              <a:t>5/7/17</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376893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3EEE3C-5117-4E98-BDC8-2001EA952666}" type="datetimeFigureOut">
              <a:rPr lang="es-PA" smtClean="0"/>
              <a:t>5/7/17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197586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3EEE3C-5117-4E98-BDC8-2001EA952666}" type="datetimeFigureOut">
              <a:rPr lang="es-PA" smtClean="0"/>
              <a:t>5/7/17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865F36F5-DF4C-45E7-9086-9D6CC15ABB87}" type="slidenum">
              <a:rPr lang="es-PA" smtClean="0"/>
              <a:t>‹#›</a:t>
            </a:fld>
            <a:endParaRPr lang="es-PA"/>
          </a:p>
        </p:txBody>
      </p:sp>
    </p:spTree>
    <p:extLst>
      <p:ext uri="{BB962C8B-B14F-4D97-AF65-F5344CB8AC3E}">
        <p14:creationId xmlns:p14="http://schemas.microsoft.com/office/powerpoint/2010/main" val="116894432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3EEE3C-5117-4E98-BDC8-2001EA952666}" type="datetimeFigureOut">
              <a:rPr lang="es-PA" smtClean="0"/>
              <a:t>5/7/17</a:t>
            </a:fld>
            <a:endParaRPr lang="es-P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5F36F5-DF4C-45E7-9086-9D6CC15ABB87}" type="slidenum">
              <a:rPr lang="es-PA" smtClean="0"/>
              <a:t>‹#›</a:t>
            </a:fld>
            <a:endParaRPr lang="es-PA"/>
          </a:p>
        </p:txBody>
      </p:sp>
    </p:spTree>
    <p:extLst>
      <p:ext uri="{BB962C8B-B14F-4D97-AF65-F5344CB8AC3E}">
        <p14:creationId xmlns:p14="http://schemas.microsoft.com/office/powerpoint/2010/main" val="2185092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88170" y="2753895"/>
            <a:ext cx="9448800" cy="685800"/>
          </a:xfrm>
        </p:spPr>
        <p:txBody>
          <a:bodyPr>
            <a:noAutofit/>
          </a:bodyPr>
          <a:lstStyle/>
          <a:p>
            <a:pPr algn="ctr"/>
            <a:r>
              <a:rPr lang="en-US" sz="2800" b="1" smtClean="0">
                <a:solidFill>
                  <a:srgbClr val="C00000"/>
                </a:solidFill>
                <a:latin typeface="Aharoni" panose="02010803020104030203" pitchFamily="2" charset="-79"/>
                <a:cs typeface="Aharoni" panose="02010803020104030203" pitchFamily="2" charset="-79"/>
              </a:rPr>
              <a:t>Fostering EFL </a:t>
            </a:r>
            <a:r>
              <a:rPr lang="en-US" sz="2800" b="1" dirty="0" smtClean="0">
                <a:solidFill>
                  <a:srgbClr val="C00000"/>
                </a:solidFill>
                <a:latin typeface="Aharoni" panose="02010803020104030203" pitchFamily="2" charset="-79"/>
                <a:cs typeface="Aharoni" panose="02010803020104030203" pitchFamily="2" charset="-79"/>
              </a:rPr>
              <a:t>Learners’ Literacies Through Local Inquiry In A Multimodal Experience </a:t>
            </a:r>
            <a:endParaRPr lang="es-PA" sz="2800" b="1" dirty="0">
              <a:solidFill>
                <a:srgbClr val="C00000"/>
              </a:solidFill>
              <a:latin typeface="Aharoni" panose="02010803020104030203" pitchFamily="2" charset="-79"/>
              <a:cs typeface="Aharoni" panose="02010803020104030203" pitchFamily="2" charset="-79"/>
            </a:endParaRPr>
          </a:p>
        </p:txBody>
      </p:sp>
      <p:sp>
        <p:nvSpPr>
          <p:cNvPr id="4" name="Rectángulo 3"/>
          <p:cNvSpPr/>
          <p:nvPr/>
        </p:nvSpPr>
        <p:spPr>
          <a:xfrm>
            <a:off x="3015033" y="1439325"/>
            <a:ext cx="6595075" cy="923330"/>
          </a:xfrm>
          <a:prstGeom prst="rect">
            <a:avLst/>
          </a:prstGeom>
          <a:noFill/>
        </p:spPr>
        <p:txBody>
          <a:bodyPr wrap="none" lIns="91440" tIns="45720" rIns="91440" bIns="45720">
            <a:spAutoFit/>
          </a:bodyPr>
          <a:lstStyle/>
          <a:p>
            <a:pPr algn="ctr"/>
            <a:r>
              <a:rPr lang="es-ES" sz="5400" b="0" cap="none" spc="0" dirty="0" smtClean="0">
                <a:ln w="0"/>
                <a:solidFill>
                  <a:srgbClr val="CC0000"/>
                </a:solidFill>
                <a:effectLst>
                  <a:reflection blurRad="6350" stA="53000" endA="300" endPos="35500" dir="5400000" sy="-90000" algn="bl" rotWithShape="0"/>
                </a:effectLst>
                <a:latin typeface="Algerian" panose="04020705040A02060702" pitchFamily="82" charset="0"/>
              </a:rPr>
              <a:t>CRITICAL ANALYSIS</a:t>
            </a:r>
            <a:endParaRPr lang="es-ES" sz="5400" b="0" cap="none" spc="0" dirty="0">
              <a:ln w="0"/>
              <a:solidFill>
                <a:srgbClr val="CC0000"/>
              </a:solidFill>
              <a:effectLst>
                <a:reflection blurRad="6350" stA="53000" endA="300" endPos="35500" dir="5400000" sy="-90000" algn="bl" rotWithShape="0"/>
              </a:effectLst>
              <a:latin typeface="Algerian" panose="04020705040A02060702" pitchFamily="82" charset="0"/>
            </a:endParaRPr>
          </a:p>
        </p:txBody>
      </p:sp>
      <p:sp>
        <p:nvSpPr>
          <p:cNvPr id="5" name="CuadroTexto 4"/>
          <p:cNvSpPr txBox="1"/>
          <p:nvPr/>
        </p:nvSpPr>
        <p:spPr>
          <a:xfrm>
            <a:off x="3195507" y="4511842"/>
            <a:ext cx="2796220" cy="1569660"/>
          </a:xfrm>
          <a:prstGeom prst="rect">
            <a:avLst/>
          </a:prstGeom>
          <a:noFill/>
        </p:spPr>
        <p:txBody>
          <a:bodyPr wrap="square" rtlCol="0">
            <a:spAutoFit/>
          </a:bodyPr>
          <a:lstStyle/>
          <a:p>
            <a:r>
              <a:rPr lang="en-US" sz="2400" dirty="0" smtClean="0">
                <a:solidFill>
                  <a:srgbClr val="C00000"/>
                </a:solidFill>
              </a:rPr>
              <a:t>Bettzy Castillo</a:t>
            </a:r>
          </a:p>
          <a:p>
            <a:r>
              <a:rPr lang="en-US" sz="2400" dirty="0" smtClean="0">
                <a:solidFill>
                  <a:srgbClr val="C00000"/>
                </a:solidFill>
              </a:rPr>
              <a:t>Keyla Kennedy</a:t>
            </a:r>
          </a:p>
          <a:p>
            <a:r>
              <a:rPr lang="en-US" sz="2400" dirty="0" smtClean="0">
                <a:solidFill>
                  <a:srgbClr val="C00000"/>
                </a:solidFill>
              </a:rPr>
              <a:t>Lisa </a:t>
            </a:r>
            <a:r>
              <a:rPr lang="en-US" sz="2400" dirty="0" err="1" smtClean="0">
                <a:solidFill>
                  <a:srgbClr val="C00000"/>
                </a:solidFill>
              </a:rPr>
              <a:t>Ramìrez</a:t>
            </a:r>
            <a:endParaRPr lang="en-US" sz="2400" dirty="0" smtClean="0">
              <a:solidFill>
                <a:srgbClr val="C00000"/>
              </a:solidFill>
            </a:endParaRPr>
          </a:p>
          <a:p>
            <a:r>
              <a:rPr lang="en-US" sz="2400" dirty="0" smtClean="0">
                <a:solidFill>
                  <a:srgbClr val="C00000"/>
                </a:solidFill>
              </a:rPr>
              <a:t>Gina Worrell</a:t>
            </a:r>
            <a:endParaRPr lang="es-PA" sz="2400" dirty="0">
              <a:solidFill>
                <a:srgbClr val="C00000"/>
              </a:solidFill>
            </a:endParaRPr>
          </a:p>
        </p:txBody>
      </p:sp>
    </p:spTree>
    <p:extLst>
      <p:ext uri="{BB962C8B-B14F-4D97-AF65-F5344CB8AC3E}">
        <p14:creationId xmlns:p14="http://schemas.microsoft.com/office/powerpoint/2010/main" val="114833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2209800" y="2130426"/>
            <a:ext cx="7772400" cy="1470025"/>
          </a:xfrm>
        </p:spPr>
        <p:txBody>
          <a:bodyPr anchor="ctr">
            <a:normAutofit fontScale="90000"/>
          </a:bodyPr>
          <a:lstStyle/>
          <a:p>
            <a:r>
              <a:rPr lang="x-none" altLang="es-PA" sz="4000"/>
              <a:t>Who were the participants in this research?</a:t>
            </a:r>
            <a:br>
              <a:rPr lang="x-none" altLang="es-PA" sz="4000"/>
            </a:br>
            <a:r>
              <a:rPr lang="x-none" altLang="es-PA" sz="4000"/>
              <a:t/>
            </a:r>
            <a:br>
              <a:rPr lang="x-none" altLang="es-PA" sz="4000"/>
            </a:br>
            <a:r>
              <a:rPr lang="x-none" altLang="es-PA" sz="4000"/>
              <a:t>How were they selected and on what principles/rationales?</a:t>
            </a:r>
            <a:endParaRPr lang="es-ES" altLang="es-PA" sz="4000"/>
          </a:p>
        </p:txBody>
      </p:sp>
    </p:spTree>
    <p:extLst>
      <p:ext uri="{BB962C8B-B14F-4D97-AF65-F5344CB8AC3E}">
        <p14:creationId xmlns:p14="http://schemas.microsoft.com/office/powerpoint/2010/main" val="93795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lstStyle/>
          <a:p>
            <a:r>
              <a:rPr lang="x-none" altLang="es-PA" dirty="0"/>
              <a:t>Social </a:t>
            </a:r>
            <a:r>
              <a:rPr lang="x-none" altLang="es-PA" dirty="0" err="1"/>
              <a:t>Stratification</a:t>
            </a:r>
            <a:r>
              <a:rPr lang="x-none" altLang="es-PA" dirty="0"/>
              <a:t> 1 and 2</a:t>
            </a:r>
            <a:endParaRPr lang="es-ES" altLang="es-PA" dirty="0"/>
          </a:p>
        </p:txBody>
      </p:sp>
      <p:sp>
        <p:nvSpPr>
          <p:cNvPr id="19459" name="Rectangle 3"/>
          <p:cNvSpPr>
            <a:spLocks noGrp="1" noChangeArrowheads="1"/>
          </p:cNvSpPr>
          <p:nvPr>
            <p:ph type="body" sz="half" idx="1"/>
          </p:nvPr>
        </p:nvSpPr>
        <p:spPr/>
        <p:txBody>
          <a:bodyPr/>
          <a:lstStyle/>
          <a:p>
            <a:pPr>
              <a:lnSpc>
                <a:spcPct val="90000"/>
              </a:lnSpc>
            </a:pPr>
            <a:r>
              <a:rPr lang="x-none" altLang="es-PA" sz="2800"/>
              <a:t>May 2012 to February 2014</a:t>
            </a:r>
          </a:p>
          <a:p>
            <a:pPr>
              <a:lnSpc>
                <a:spcPct val="90000"/>
              </a:lnSpc>
            </a:pPr>
            <a:r>
              <a:rPr lang="x-none" altLang="es-PA" sz="2800"/>
              <a:t>Public School with 2 Shifts 1600 population</a:t>
            </a:r>
          </a:p>
          <a:p>
            <a:pPr>
              <a:lnSpc>
                <a:spcPct val="90000"/>
              </a:lnSpc>
            </a:pPr>
            <a:r>
              <a:rPr lang="x-none" altLang="es-PA" sz="2800"/>
              <a:t>South Bogota</a:t>
            </a:r>
          </a:p>
        </p:txBody>
      </p:sp>
      <p:sp>
        <p:nvSpPr>
          <p:cNvPr id="19463" name="Rectangle 7"/>
          <p:cNvSpPr>
            <a:spLocks noGrp="1" noChangeArrowheads="1"/>
          </p:cNvSpPr>
          <p:nvPr>
            <p:ph type="body" sz="half" idx="2"/>
          </p:nvPr>
        </p:nvSpPr>
        <p:spPr/>
        <p:txBody>
          <a:bodyPr/>
          <a:lstStyle/>
          <a:p>
            <a:pPr>
              <a:lnSpc>
                <a:spcPct val="90000"/>
              </a:lnSpc>
            </a:pPr>
            <a:r>
              <a:rPr lang="x-none" altLang="es-PA" sz="2800"/>
              <a:t>Participants: 40 tenth graders 14-15 yo </a:t>
            </a:r>
          </a:p>
          <a:p>
            <a:pPr>
              <a:lnSpc>
                <a:spcPct val="90000"/>
              </a:lnSpc>
            </a:pPr>
            <a:r>
              <a:rPr lang="x-none" altLang="es-PA" sz="2800"/>
              <a:t>To have them raise their low academic and disciplinary performance.</a:t>
            </a:r>
          </a:p>
          <a:p>
            <a:pPr>
              <a:lnSpc>
                <a:spcPct val="90000"/>
              </a:lnSpc>
            </a:pPr>
            <a:r>
              <a:rPr lang="x-none" altLang="es-PA" sz="2800"/>
              <a:t>Engage them in literacy practices to help them improve their situation.</a:t>
            </a:r>
            <a:endParaRPr lang="es-ES" altLang="es-PA" sz="2800"/>
          </a:p>
          <a:p>
            <a:pPr>
              <a:lnSpc>
                <a:spcPct val="90000"/>
              </a:lnSpc>
            </a:pPr>
            <a:endParaRPr lang="es-ES" altLang="es-PA" sz="2800"/>
          </a:p>
        </p:txBody>
      </p:sp>
    </p:spTree>
    <p:extLst>
      <p:ext uri="{BB962C8B-B14F-4D97-AF65-F5344CB8AC3E}">
        <p14:creationId xmlns:p14="http://schemas.microsoft.com/office/powerpoint/2010/main" val="89358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2194560"/>
            <a:ext cx="11220450" cy="4024125"/>
          </a:xfrm>
        </p:spPr>
        <p:txBody>
          <a:bodyPr>
            <a:normAutofit lnSpcReduction="10000"/>
          </a:bodyPr>
          <a:lstStyle/>
          <a:p>
            <a:r>
              <a:rPr lang="en-US" sz="5400" dirty="0"/>
              <a:t>How was data collected and </a:t>
            </a:r>
            <a:r>
              <a:rPr lang="en-US" sz="5400"/>
              <a:t>analyzed</a:t>
            </a:r>
            <a:r>
              <a:rPr lang="en-US" sz="5400" smtClean="0"/>
              <a:t>?</a:t>
            </a:r>
          </a:p>
          <a:p>
            <a:pPr marL="0" indent="0">
              <a:buNone/>
            </a:pPr>
            <a:endParaRPr lang="en-US" sz="5400" dirty="0" smtClean="0"/>
          </a:p>
          <a:p>
            <a:pPr lvl="1"/>
            <a:r>
              <a:rPr lang="en-US" sz="5400" dirty="0" smtClean="0"/>
              <a:t>Grounded Approach.</a:t>
            </a:r>
          </a:p>
          <a:p>
            <a:pPr lvl="1"/>
            <a:r>
              <a:rPr lang="en-US" sz="5400" dirty="0" smtClean="0"/>
              <a:t>ATLAS IT</a:t>
            </a:r>
          </a:p>
          <a:p>
            <a:pPr marL="0" indent="0">
              <a:buNone/>
            </a:pPr>
            <a:endParaRPr lang="es-PA" dirty="0"/>
          </a:p>
        </p:txBody>
      </p:sp>
      <p:sp>
        <p:nvSpPr>
          <p:cNvPr id="5" name="Rectángulo 4"/>
          <p:cNvSpPr/>
          <p:nvPr/>
        </p:nvSpPr>
        <p:spPr>
          <a:xfrm>
            <a:off x="3624367" y="662905"/>
            <a:ext cx="5900974" cy="923330"/>
          </a:xfrm>
          <a:prstGeom prst="rect">
            <a:avLst/>
          </a:prstGeom>
          <a:noFill/>
        </p:spPr>
        <p:txBody>
          <a:bodyPr wrap="none" lIns="91440" tIns="45720" rIns="91440" bIns="45720">
            <a:spAutoFit/>
          </a:bodyPr>
          <a:lstStyle/>
          <a:p>
            <a:pPr algn="ctr"/>
            <a:r>
              <a:rPr lang="es-ES" sz="5400" b="0" cap="none" spc="0" dirty="0" smtClean="0">
                <a:ln w="0"/>
                <a:solidFill>
                  <a:srgbClr val="CC0000"/>
                </a:solidFill>
                <a:effectLst>
                  <a:outerShdw blurRad="38100" dist="19050" dir="2700000" algn="tl" rotWithShape="0">
                    <a:schemeClr val="dk1">
                      <a:alpha val="40000"/>
                    </a:schemeClr>
                  </a:outerShdw>
                </a:effectLst>
                <a:latin typeface="Algerian" panose="04020705040A02060702" pitchFamily="82" charset="0"/>
              </a:rPr>
              <a:t>DATA COLLECTED</a:t>
            </a:r>
            <a:endParaRPr lang="es-ES" sz="5400" b="0" cap="none" spc="0" dirty="0">
              <a:ln w="0"/>
              <a:solidFill>
                <a:srgbClr val="CC0000"/>
              </a:solidFill>
              <a:effectLst>
                <a:outerShdw blurRad="38100" dist="19050" dir="2700000" algn="tl" rotWithShape="0">
                  <a:schemeClr val="dk1">
                    <a:alpha val="40000"/>
                  </a:schemeClr>
                </a:outerShdw>
              </a:effectLst>
              <a:latin typeface="Algerian" panose="04020705040A02060702" pitchFamily="82" charset="0"/>
            </a:endParaRPr>
          </a:p>
        </p:txBody>
      </p:sp>
    </p:spTree>
    <p:extLst>
      <p:ext uri="{BB962C8B-B14F-4D97-AF65-F5344CB8AC3E}">
        <p14:creationId xmlns:p14="http://schemas.microsoft.com/office/powerpoint/2010/main" val="413557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US" dirty="0" smtClean="0">
                <a:solidFill>
                  <a:srgbClr val="CC0000"/>
                </a:solidFill>
                <a:latin typeface="Algerian" panose="04020705040A02060702" pitchFamily="82" charset="0"/>
              </a:rPr>
              <a:t>Principles of multimedia learning</a:t>
            </a:r>
            <a:endParaRPr lang="es-PA" dirty="0">
              <a:solidFill>
                <a:srgbClr val="CC0000"/>
              </a:solidFill>
              <a:latin typeface="Algerian" panose="04020705040A02060702" pitchFamily="82" charset="0"/>
            </a:endParaRPr>
          </a:p>
        </p:txBody>
      </p:sp>
      <p:sp>
        <p:nvSpPr>
          <p:cNvPr id="3" name="Marcador de contenido 2"/>
          <p:cNvSpPr>
            <a:spLocks noGrp="1"/>
          </p:cNvSpPr>
          <p:nvPr>
            <p:ph idx="1"/>
          </p:nvPr>
        </p:nvSpPr>
        <p:spPr/>
        <p:txBody>
          <a:bodyPr>
            <a:normAutofit fontScale="92500"/>
          </a:bodyPr>
          <a:lstStyle/>
          <a:p>
            <a:pPr marL="0" indent="0">
              <a:buNone/>
            </a:pPr>
            <a:r>
              <a:rPr lang="en-US" b="1" dirty="0"/>
              <a:t>A. </a:t>
            </a:r>
            <a:r>
              <a:rPr lang="en-US" dirty="0"/>
              <a:t>Words and pictures are better than words alone. </a:t>
            </a:r>
            <a:endParaRPr lang="es-PA" dirty="0"/>
          </a:p>
          <a:p>
            <a:pPr marL="0" indent="0">
              <a:buNone/>
            </a:pPr>
            <a:r>
              <a:rPr lang="en-US" b="1" dirty="0"/>
              <a:t>B. </a:t>
            </a:r>
            <a:r>
              <a:rPr lang="en-US" dirty="0"/>
              <a:t>Multimedia learning is more effective when learner attention is focused, not split. </a:t>
            </a:r>
            <a:endParaRPr lang="es-PA" dirty="0"/>
          </a:p>
          <a:p>
            <a:pPr marL="0" indent="0">
              <a:buNone/>
            </a:pPr>
            <a:r>
              <a:rPr lang="en-US" b="1" dirty="0"/>
              <a:t>C. </a:t>
            </a:r>
            <a:r>
              <a:rPr lang="en-US" dirty="0"/>
              <a:t>The presentation of multimedia content should exclude extraneous and redundant information. </a:t>
            </a:r>
            <a:endParaRPr lang="es-PA" dirty="0"/>
          </a:p>
          <a:p>
            <a:pPr marL="0" indent="0">
              <a:buNone/>
            </a:pPr>
            <a:r>
              <a:rPr lang="en-US" b="1" dirty="0"/>
              <a:t>D. </a:t>
            </a:r>
            <a:r>
              <a:rPr lang="en-US" dirty="0"/>
              <a:t>Multimedia learning is more effective when it is interactive and under the control of the learner.</a:t>
            </a:r>
            <a:endParaRPr lang="es-PA" dirty="0"/>
          </a:p>
          <a:p>
            <a:pPr marL="0" indent="0">
              <a:buNone/>
            </a:pPr>
            <a:r>
              <a:rPr lang="en-US" b="1" dirty="0"/>
              <a:t>E. </a:t>
            </a:r>
            <a:r>
              <a:rPr lang="en-US" dirty="0"/>
              <a:t>Multimedia learning is more effective when learner knowledge structures are activated prior to exposure to multimedia content. </a:t>
            </a:r>
            <a:endParaRPr lang="es-PA" dirty="0"/>
          </a:p>
          <a:p>
            <a:pPr marL="0" indent="0">
              <a:buNone/>
            </a:pPr>
            <a:r>
              <a:rPr lang="en-US" b="1" dirty="0"/>
              <a:t>F. </a:t>
            </a:r>
            <a:r>
              <a:rPr lang="en-US" dirty="0"/>
              <a:t>Multimedia instruction that includes animation can improve learning. </a:t>
            </a:r>
            <a:endParaRPr lang="es-PA" dirty="0"/>
          </a:p>
          <a:p>
            <a:pPr marL="0" indent="0">
              <a:buNone/>
            </a:pPr>
            <a:r>
              <a:rPr lang="en-US" b="1" dirty="0"/>
              <a:t>G. </a:t>
            </a:r>
            <a:r>
              <a:rPr lang="en-US" dirty="0"/>
              <a:t>Multimedia leaning is most effective when the learner is engaged with the presentation. </a:t>
            </a:r>
            <a:endParaRPr lang="es-PA" dirty="0"/>
          </a:p>
          <a:p>
            <a:endParaRPr lang="es-PA" dirty="0"/>
          </a:p>
        </p:txBody>
      </p:sp>
    </p:spTree>
    <p:extLst>
      <p:ext uri="{BB962C8B-B14F-4D97-AF65-F5344CB8AC3E}">
        <p14:creationId xmlns:p14="http://schemas.microsoft.com/office/powerpoint/2010/main" val="82316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A"/>
          </a:p>
        </p:txBody>
      </p:sp>
      <p:sp>
        <p:nvSpPr>
          <p:cNvPr id="3" name="Marcador de contenido 2"/>
          <p:cNvSpPr>
            <a:spLocks noGrp="1"/>
          </p:cNvSpPr>
          <p:nvPr>
            <p:ph idx="1"/>
          </p:nvPr>
        </p:nvSpPr>
        <p:spPr/>
        <p:txBody>
          <a:bodyPr/>
          <a:lstStyle/>
          <a:p>
            <a:endParaRPr lang="es-PA"/>
          </a:p>
        </p:txBody>
      </p:sp>
      <p:pic>
        <p:nvPicPr>
          <p:cNvPr id="4" name="Imagen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9823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2468"/>
            <a:ext cx="12191999" cy="6870468"/>
          </a:xfrm>
          <a:prstGeom prst="rect">
            <a:avLst/>
          </a:prstGeom>
        </p:spPr>
      </p:pic>
    </p:spTree>
    <p:extLst>
      <p:ext uri="{BB962C8B-B14F-4D97-AF65-F5344CB8AC3E}">
        <p14:creationId xmlns:p14="http://schemas.microsoft.com/office/powerpoint/2010/main" val="402665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656130"/>
            <a:ext cx="12192000" cy="6201870"/>
          </a:xfrm>
          <a:prstGeom prst="rect">
            <a:avLst/>
          </a:prstGeom>
        </p:spPr>
      </p:pic>
    </p:spTree>
    <p:extLst>
      <p:ext uri="{BB962C8B-B14F-4D97-AF65-F5344CB8AC3E}">
        <p14:creationId xmlns:p14="http://schemas.microsoft.com/office/powerpoint/2010/main" val="272778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44697" y="1596332"/>
            <a:ext cx="9525000" cy="4154984"/>
          </a:xfrm>
          <a:prstGeom prst="rect">
            <a:avLst/>
          </a:prstGeom>
          <a:noFill/>
        </p:spPr>
        <p:txBody>
          <a:bodyPr wrap="square" rtlCol="0">
            <a:spAutoFit/>
          </a:bodyPr>
          <a:lstStyle/>
          <a:p>
            <a:pPr lvl="1"/>
            <a:r>
              <a:rPr lang="en-US" sz="2400" dirty="0"/>
              <a:t>Were the methods of data collection appropriate (e.g., got the right kind of data required to answer the research questions</a:t>
            </a:r>
            <a:r>
              <a:rPr lang="en-US" sz="2400" dirty="0" smtClean="0"/>
              <a:t>)? </a:t>
            </a:r>
            <a:r>
              <a:rPr lang="en-US" dirty="0"/>
              <a:t>Grounded </a:t>
            </a:r>
            <a:r>
              <a:rPr lang="en-US" dirty="0" smtClean="0"/>
              <a:t>Approach. ATLAS IT.</a:t>
            </a:r>
            <a:endParaRPr lang="en-US" dirty="0"/>
          </a:p>
          <a:p>
            <a:endParaRPr lang="en-US" sz="2400" dirty="0"/>
          </a:p>
          <a:p>
            <a:pPr marL="342900" indent="-342900">
              <a:buFont typeface="Arial" panose="020B0604020202020204" pitchFamily="34" charset="0"/>
              <a:buChar char="•"/>
            </a:pPr>
            <a:r>
              <a:rPr lang="es-ES_tradnl" sz="2400" dirty="0" err="1" smtClean="0">
                <a:latin typeface="Arial" charset="0"/>
                <a:ea typeface="Arial" charset="0"/>
                <a:cs typeface="Arial" charset="0"/>
              </a:rPr>
              <a:t>The</a:t>
            </a:r>
            <a:r>
              <a:rPr lang="es-ES_tradnl" sz="2400" dirty="0" smtClean="0">
                <a:latin typeface="Arial" charset="0"/>
                <a:ea typeface="Arial" charset="0"/>
                <a:cs typeface="Arial" charset="0"/>
              </a:rPr>
              <a:t> </a:t>
            </a:r>
            <a:r>
              <a:rPr lang="es-ES_tradnl" sz="2400" dirty="0" err="1">
                <a:latin typeface="Arial" charset="0"/>
                <a:ea typeface="Arial" charset="0"/>
                <a:cs typeface="Arial" charset="0"/>
              </a:rPr>
              <a:t>ways</a:t>
            </a:r>
            <a:r>
              <a:rPr lang="es-ES_tradnl" sz="2400" dirty="0">
                <a:latin typeface="Arial" charset="0"/>
                <a:ea typeface="Arial" charset="0"/>
                <a:cs typeface="Arial" charset="0"/>
              </a:rPr>
              <a:t> in </a:t>
            </a:r>
            <a:r>
              <a:rPr lang="es-ES_tradnl" sz="2400" dirty="0" err="1">
                <a:latin typeface="Arial" charset="0"/>
                <a:ea typeface="Arial" charset="0"/>
                <a:cs typeface="Arial" charset="0"/>
              </a:rPr>
              <a:t>which</a:t>
            </a:r>
            <a:r>
              <a:rPr lang="es-ES_tradnl" sz="2400" dirty="0">
                <a:latin typeface="Arial" charset="0"/>
                <a:ea typeface="Arial" charset="0"/>
                <a:cs typeface="Arial" charset="0"/>
              </a:rPr>
              <a:t> </a:t>
            </a:r>
            <a:r>
              <a:rPr lang="es-ES_tradnl" sz="2400" dirty="0" err="1">
                <a:latin typeface="Arial" charset="0"/>
                <a:ea typeface="Arial" charset="0"/>
                <a:cs typeface="Arial" charset="0"/>
              </a:rPr>
              <a:t>community</a:t>
            </a:r>
            <a:r>
              <a:rPr lang="es-ES_tradnl" sz="2400" dirty="0">
                <a:latin typeface="Arial" charset="0"/>
                <a:ea typeface="Arial" charset="0"/>
                <a:cs typeface="Arial" charset="0"/>
              </a:rPr>
              <a:t> </a:t>
            </a:r>
            <a:r>
              <a:rPr lang="es-ES_tradnl" sz="2400" dirty="0" err="1" smtClean="0">
                <a:latin typeface="Arial" charset="0"/>
                <a:ea typeface="Arial" charset="0"/>
                <a:cs typeface="Arial" charset="0"/>
              </a:rPr>
              <a:t>inquiries</a:t>
            </a:r>
            <a:r>
              <a:rPr lang="es-ES_tradnl" sz="2400" dirty="0" smtClean="0">
                <a:latin typeface="Arial" charset="0"/>
                <a:ea typeface="Arial" charset="0"/>
                <a:cs typeface="Arial" charset="0"/>
              </a:rPr>
              <a:t>. </a:t>
            </a:r>
          </a:p>
          <a:p>
            <a:pPr marL="342900" indent="-342900">
              <a:buFont typeface="Arial" panose="020B0604020202020204" pitchFamily="34" charset="0"/>
              <a:buChar char="•"/>
            </a:pPr>
            <a:r>
              <a:rPr lang="es-ES_tradnl" sz="2400" dirty="0" err="1" smtClean="0">
                <a:latin typeface="Arial" charset="0"/>
                <a:ea typeface="Arial" charset="0"/>
                <a:cs typeface="Arial" charset="0"/>
              </a:rPr>
              <a:t>Create</a:t>
            </a:r>
            <a:r>
              <a:rPr lang="es-ES_tradnl" sz="2400" dirty="0" smtClean="0">
                <a:latin typeface="Arial" charset="0"/>
                <a:ea typeface="Arial" charset="0"/>
                <a:cs typeface="Arial" charset="0"/>
              </a:rPr>
              <a:t> </a:t>
            </a:r>
            <a:r>
              <a:rPr lang="es-ES_tradnl" sz="2400" dirty="0" err="1">
                <a:latin typeface="Arial" charset="0"/>
                <a:ea typeface="Arial" charset="0"/>
                <a:cs typeface="Arial" charset="0"/>
              </a:rPr>
              <a:t>opportunities</a:t>
            </a:r>
            <a:r>
              <a:rPr lang="es-ES_tradnl" sz="2400" dirty="0">
                <a:latin typeface="Arial" charset="0"/>
                <a:ea typeface="Arial" charset="0"/>
                <a:cs typeface="Arial" charset="0"/>
              </a:rPr>
              <a:t> </a:t>
            </a:r>
            <a:r>
              <a:rPr lang="es-ES_tradnl" sz="2400" dirty="0" err="1">
                <a:latin typeface="Arial" charset="0"/>
                <a:ea typeface="Arial" charset="0"/>
                <a:cs typeface="Arial" charset="0"/>
              </a:rPr>
              <a:t>for</a:t>
            </a:r>
            <a:r>
              <a:rPr lang="es-ES_tradnl" sz="2400" dirty="0">
                <a:latin typeface="Arial" charset="0"/>
                <a:ea typeface="Arial" charset="0"/>
                <a:cs typeface="Arial" charset="0"/>
              </a:rPr>
              <a:t> </a:t>
            </a:r>
            <a:r>
              <a:rPr lang="es-ES_tradnl" sz="2400" dirty="0" err="1" smtClean="0">
                <a:latin typeface="Arial" charset="0"/>
                <a:ea typeface="Arial" charset="0"/>
                <a:cs typeface="Arial" charset="0"/>
              </a:rPr>
              <a:t>students</a:t>
            </a:r>
            <a:r>
              <a:rPr lang="es-ES_tradnl" sz="2400" dirty="0">
                <a:latin typeface="Arial" charset="0"/>
                <a:ea typeface="Arial" charset="0"/>
                <a:cs typeface="Arial" charset="0"/>
              </a:rPr>
              <a:t>.</a:t>
            </a:r>
            <a:endParaRPr lang="es-ES_tradnl" sz="2400" dirty="0" smtClean="0">
              <a:latin typeface="Arial" charset="0"/>
              <a:ea typeface="Arial" charset="0"/>
              <a:cs typeface="Arial" charset="0"/>
            </a:endParaRPr>
          </a:p>
          <a:p>
            <a:pPr marL="342900" indent="-342900">
              <a:buFont typeface="Arial" panose="020B0604020202020204" pitchFamily="34" charset="0"/>
              <a:buChar char="•"/>
            </a:pPr>
            <a:endParaRPr lang="es-ES_tradnl" sz="2400" dirty="0" smtClean="0">
              <a:latin typeface="Arial" charset="0"/>
              <a:ea typeface="Arial" charset="0"/>
              <a:cs typeface="Arial" charset="0"/>
            </a:endParaRPr>
          </a:p>
          <a:p>
            <a:pPr marL="342900" indent="-342900">
              <a:buFont typeface="Arial" panose="020B0604020202020204" pitchFamily="34" charset="0"/>
              <a:buChar char="•"/>
            </a:pPr>
            <a:r>
              <a:rPr lang="es-ES_tradnl" sz="2400" dirty="0" smtClean="0">
                <a:latin typeface="Arial" charset="0"/>
                <a:ea typeface="Arial" charset="0"/>
                <a:cs typeface="Arial" charset="0"/>
              </a:rPr>
              <a:t>To </a:t>
            </a:r>
            <a:r>
              <a:rPr lang="es-ES_tradnl" sz="2400" dirty="0">
                <a:latin typeface="Arial" charset="0"/>
                <a:ea typeface="Arial" charset="0"/>
                <a:cs typeface="Arial" charset="0"/>
              </a:rPr>
              <a:t>explore social and cultural </a:t>
            </a:r>
            <a:r>
              <a:rPr lang="es-ES_tradnl" sz="2400" dirty="0" err="1">
                <a:latin typeface="Arial" charset="0"/>
                <a:ea typeface="Arial" charset="0"/>
                <a:cs typeface="Arial" charset="0"/>
              </a:rPr>
              <a:t>issues</a:t>
            </a:r>
            <a:r>
              <a:rPr lang="es-ES_tradnl" sz="2400" dirty="0">
                <a:latin typeface="Arial" charset="0"/>
                <a:ea typeface="Arial" charset="0"/>
                <a:cs typeface="Arial" charset="0"/>
              </a:rPr>
              <a:t> </a:t>
            </a:r>
            <a:endParaRPr lang="es-ES_tradnl" sz="2400" dirty="0" smtClean="0">
              <a:latin typeface="Arial" charset="0"/>
              <a:ea typeface="Arial" charset="0"/>
              <a:cs typeface="Arial" charset="0"/>
            </a:endParaRPr>
          </a:p>
          <a:p>
            <a:pPr marL="342900" indent="-342900">
              <a:buFont typeface="Arial" panose="020B0604020202020204" pitchFamily="34" charset="0"/>
              <a:buChar char="•"/>
            </a:pPr>
            <a:r>
              <a:rPr lang="es-ES_tradnl" sz="2400" dirty="0" smtClean="0">
                <a:latin typeface="Arial" charset="0"/>
                <a:ea typeface="Arial" charset="0"/>
                <a:cs typeface="Arial" charset="0"/>
              </a:rPr>
              <a:t>In </a:t>
            </a:r>
            <a:r>
              <a:rPr lang="es-ES_tradnl" sz="2400" dirty="0" err="1">
                <a:latin typeface="Arial" charset="0"/>
                <a:ea typeface="Arial" charset="0"/>
                <a:cs typeface="Arial" charset="0"/>
              </a:rPr>
              <a:t>their</a:t>
            </a:r>
            <a:r>
              <a:rPr lang="es-ES_tradnl" sz="2400" dirty="0">
                <a:latin typeface="Arial" charset="0"/>
                <a:ea typeface="Arial" charset="0"/>
                <a:cs typeface="Arial" charset="0"/>
              </a:rPr>
              <a:t> </a:t>
            </a:r>
            <a:r>
              <a:rPr lang="es-ES_tradnl" sz="2400" dirty="0" err="1" smtClean="0">
                <a:latin typeface="Arial" charset="0"/>
                <a:ea typeface="Arial" charset="0"/>
                <a:cs typeface="Arial" charset="0"/>
              </a:rPr>
              <a:t>neighborhoods</a:t>
            </a:r>
            <a:r>
              <a:rPr lang="es-ES_tradnl" sz="2400" dirty="0" smtClean="0">
                <a:latin typeface="Arial" charset="0"/>
                <a:ea typeface="Arial" charset="0"/>
                <a:cs typeface="Arial" charset="0"/>
              </a:rPr>
              <a:t> </a:t>
            </a:r>
            <a:r>
              <a:rPr lang="es-ES_tradnl" sz="2400" dirty="0" err="1">
                <a:latin typeface="Arial" charset="0"/>
                <a:ea typeface="Arial" charset="0"/>
                <a:cs typeface="Arial" charset="0"/>
              </a:rPr>
              <a:t>using</a:t>
            </a:r>
            <a:r>
              <a:rPr lang="es-ES_tradnl" sz="2400" dirty="0">
                <a:latin typeface="Arial" charset="0"/>
                <a:ea typeface="Arial" charset="0"/>
                <a:cs typeface="Arial" charset="0"/>
              </a:rPr>
              <a:t> </a:t>
            </a:r>
            <a:r>
              <a:rPr lang="es-ES_tradnl" sz="2400" dirty="0" err="1">
                <a:latin typeface="Arial" charset="0"/>
                <a:ea typeface="Arial" charset="0"/>
                <a:cs typeface="Arial" charset="0"/>
              </a:rPr>
              <a:t>multimodality</a:t>
            </a:r>
            <a:r>
              <a:rPr lang="es-ES_tradnl" sz="2400" dirty="0">
                <a:latin typeface="Arial" charset="0"/>
                <a:ea typeface="Arial" charset="0"/>
                <a:cs typeface="Arial" charset="0"/>
              </a:rPr>
              <a:t>. </a:t>
            </a:r>
            <a:endParaRPr lang="es-ES_tradnl" sz="2400" dirty="0" smtClean="0">
              <a:latin typeface="Arial" charset="0"/>
              <a:ea typeface="Arial" charset="0"/>
              <a:cs typeface="Arial" charset="0"/>
            </a:endParaRPr>
          </a:p>
          <a:p>
            <a:pPr marL="342900" indent="-342900">
              <a:buFont typeface="Arial" panose="020B0604020202020204" pitchFamily="34" charset="0"/>
              <a:buChar char="•"/>
            </a:pPr>
            <a:endParaRPr lang="es-ES_tradnl" sz="2400" dirty="0">
              <a:latin typeface="Arial" charset="0"/>
              <a:ea typeface="Arial" charset="0"/>
              <a:cs typeface="Arial" charset="0"/>
            </a:endParaRPr>
          </a:p>
          <a:p>
            <a:pPr marL="342900" indent="-342900">
              <a:buFont typeface="Arial" panose="020B0604020202020204" pitchFamily="34" charset="0"/>
              <a:buChar char="•"/>
            </a:pPr>
            <a:r>
              <a:rPr lang="es-ES_tradnl" sz="2400" dirty="0" smtClean="0">
                <a:latin typeface="Arial" charset="0"/>
                <a:ea typeface="Arial" charset="0"/>
                <a:cs typeface="Arial" charset="0"/>
              </a:rPr>
              <a:t>NOTE: ALL OF THEM APPLY TO GROUNDED APPROACH.</a:t>
            </a:r>
            <a:endParaRPr lang="es-ES_tradnl" sz="2400" dirty="0">
              <a:latin typeface="Arial" charset="0"/>
              <a:ea typeface="Arial" charset="0"/>
              <a:cs typeface="Arial" charset="0"/>
            </a:endParaRPr>
          </a:p>
        </p:txBody>
      </p:sp>
    </p:spTree>
    <p:extLst>
      <p:ext uri="{BB962C8B-B14F-4D97-AF65-F5344CB8AC3E}">
        <p14:creationId xmlns:p14="http://schemas.microsoft.com/office/powerpoint/2010/main" val="149702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n-US" sz="3200" dirty="0"/>
              <a:t>What other kinds of data collection methods should have been used? </a:t>
            </a:r>
            <a:endParaRPr lang="en-US" sz="3200" dirty="0" smtClean="0"/>
          </a:p>
          <a:p>
            <a:pPr marL="0" indent="0">
              <a:buNone/>
            </a:pPr>
            <a:endParaRPr lang="en-US" sz="3200" dirty="0"/>
          </a:p>
          <a:p>
            <a:r>
              <a:rPr lang="en-US" sz="3200" dirty="0"/>
              <a:t>Were the data analyzed systematically and appropriately to answer the research questions?</a:t>
            </a:r>
            <a:endParaRPr lang="es-PA" sz="3200" dirty="0"/>
          </a:p>
          <a:p>
            <a:pPr marL="0" indent="0">
              <a:buNone/>
            </a:pPr>
            <a:endParaRPr lang="es-PA" dirty="0"/>
          </a:p>
        </p:txBody>
      </p:sp>
    </p:spTree>
    <p:extLst>
      <p:ext uri="{BB962C8B-B14F-4D97-AF65-F5344CB8AC3E}">
        <p14:creationId xmlns:p14="http://schemas.microsoft.com/office/powerpoint/2010/main" val="275680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94874" y="1480619"/>
            <a:ext cx="10106526" cy="4357718"/>
          </a:xfrm>
        </p:spPr>
        <p:txBody>
          <a:bodyPr>
            <a:noAutofit/>
          </a:bodyPr>
          <a:lstStyle/>
          <a:p>
            <a:pPr algn="just"/>
            <a:r>
              <a:rPr lang="es-ES_tradnl" sz="2400" dirty="0" err="1">
                <a:solidFill>
                  <a:schemeClr val="tx1">
                    <a:lumMod val="95000"/>
                    <a:lumOff val="5000"/>
                  </a:schemeClr>
                </a:solidFill>
              </a:rPr>
              <a:t>After</a:t>
            </a:r>
            <a:r>
              <a:rPr lang="es-ES_tradnl" sz="2400" dirty="0">
                <a:solidFill>
                  <a:schemeClr val="tx1">
                    <a:lumMod val="95000"/>
                    <a:lumOff val="5000"/>
                  </a:schemeClr>
                </a:solidFill>
              </a:rPr>
              <a:t> </a:t>
            </a:r>
            <a:r>
              <a:rPr lang="es-ES_tradnl" sz="2400" dirty="0" err="1">
                <a:solidFill>
                  <a:schemeClr val="tx1">
                    <a:lumMod val="95000"/>
                    <a:lumOff val="5000"/>
                  </a:schemeClr>
                </a:solidFill>
              </a:rPr>
              <a:t>gathering</a:t>
            </a:r>
            <a:r>
              <a:rPr lang="es-ES_tradnl" sz="2400" dirty="0">
                <a:solidFill>
                  <a:schemeClr val="tx1">
                    <a:lumMod val="95000"/>
                    <a:lumOff val="5000"/>
                  </a:schemeClr>
                </a:solidFill>
              </a:rPr>
              <a:t> data </a:t>
            </a:r>
            <a:r>
              <a:rPr lang="es-ES_tradnl" sz="2400" dirty="0" err="1">
                <a:solidFill>
                  <a:schemeClr val="tx1">
                    <a:lumMod val="95000"/>
                    <a:lumOff val="5000"/>
                  </a:schemeClr>
                </a:solidFill>
              </a:rPr>
              <a:t>from</a:t>
            </a:r>
            <a:r>
              <a:rPr lang="es-ES_tradnl" sz="2400" dirty="0">
                <a:solidFill>
                  <a:schemeClr val="tx1">
                    <a:lumMod val="95000"/>
                    <a:lumOff val="5000"/>
                  </a:schemeClr>
                </a:solidFill>
              </a:rPr>
              <a:t> </a:t>
            </a:r>
            <a:r>
              <a:rPr lang="es-ES_tradnl" sz="2400" dirty="0" err="1">
                <a:solidFill>
                  <a:schemeClr val="tx1">
                    <a:lumMod val="95000"/>
                    <a:lumOff val="5000"/>
                  </a:schemeClr>
                </a:solidFill>
              </a:rPr>
              <a:t>students</a:t>
            </a:r>
            <a:r>
              <a:rPr lang="es-ES_tradnl" sz="2400" dirty="0">
                <a:solidFill>
                  <a:schemeClr val="tx1">
                    <a:lumMod val="95000"/>
                    <a:lumOff val="5000"/>
                  </a:schemeClr>
                </a:solidFill>
              </a:rPr>
              <a:t>, blogs, video tapes </a:t>
            </a:r>
            <a:r>
              <a:rPr lang="es-ES_tradnl" sz="2400" dirty="0" err="1">
                <a:solidFill>
                  <a:schemeClr val="tx1">
                    <a:lumMod val="95000"/>
                    <a:lumOff val="5000"/>
                  </a:schemeClr>
                </a:solidFill>
              </a:rPr>
              <a:t>recording</a:t>
            </a:r>
            <a:r>
              <a:rPr lang="es-ES_tradnl" sz="2400" dirty="0">
                <a:solidFill>
                  <a:schemeClr val="tx1">
                    <a:lumMod val="95000"/>
                    <a:lumOff val="5000"/>
                  </a:schemeClr>
                </a:solidFill>
              </a:rPr>
              <a:t> of </a:t>
            </a:r>
            <a:r>
              <a:rPr lang="es-ES_tradnl" sz="2400" dirty="0" err="1">
                <a:solidFill>
                  <a:schemeClr val="tx1">
                    <a:lumMod val="95000"/>
                    <a:lumOff val="5000"/>
                  </a:schemeClr>
                </a:solidFill>
              </a:rPr>
              <a:t>class</a:t>
            </a:r>
            <a:r>
              <a:rPr lang="es-ES_tradnl" sz="2400" dirty="0">
                <a:solidFill>
                  <a:schemeClr val="tx1">
                    <a:lumMod val="95000"/>
                    <a:lumOff val="5000"/>
                  </a:schemeClr>
                </a:solidFill>
              </a:rPr>
              <a:t> debates and </a:t>
            </a:r>
            <a:r>
              <a:rPr lang="es-ES_tradnl" sz="2400" dirty="0" err="1">
                <a:solidFill>
                  <a:schemeClr val="tx1">
                    <a:lumMod val="95000"/>
                    <a:lumOff val="5000"/>
                  </a:schemeClr>
                </a:solidFill>
              </a:rPr>
              <a:t>teacher’s</a:t>
            </a:r>
            <a:r>
              <a:rPr lang="es-ES_tradnl" sz="2400" dirty="0">
                <a:solidFill>
                  <a:schemeClr val="tx1">
                    <a:lumMod val="95000"/>
                    <a:lumOff val="5000"/>
                  </a:schemeClr>
                </a:solidFill>
              </a:rPr>
              <a:t> </a:t>
            </a:r>
            <a:r>
              <a:rPr lang="es-ES_tradnl" sz="2400" dirty="0" err="1">
                <a:solidFill>
                  <a:schemeClr val="tx1">
                    <a:lumMod val="95000"/>
                    <a:lumOff val="5000"/>
                  </a:schemeClr>
                </a:solidFill>
              </a:rPr>
              <a:t>field</a:t>
            </a:r>
            <a:r>
              <a:rPr lang="es-ES_tradnl" sz="2400" dirty="0">
                <a:solidFill>
                  <a:schemeClr val="tx1">
                    <a:lumMod val="95000"/>
                    <a:lumOff val="5000"/>
                  </a:schemeClr>
                </a:solidFill>
              </a:rPr>
              <a:t> notes, </a:t>
            </a:r>
            <a:r>
              <a:rPr lang="es-ES_tradnl" sz="2400" dirty="0" err="1">
                <a:solidFill>
                  <a:schemeClr val="tx1">
                    <a:lumMod val="95000"/>
                    <a:lumOff val="5000"/>
                  </a:schemeClr>
                </a:solidFill>
              </a:rPr>
              <a:t>July</a:t>
            </a:r>
            <a:r>
              <a:rPr lang="es-ES_tradnl" sz="2400" dirty="0">
                <a:solidFill>
                  <a:schemeClr val="tx1">
                    <a:lumMod val="95000"/>
                    <a:lumOff val="5000"/>
                  </a:schemeClr>
                </a:solidFill>
              </a:rPr>
              <a:t> Andrea </a:t>
            </a:r>
            <a:r>
              <a:rPr lang="es-ES_tradnl" sz="2400" dirty="0" err="1">
                <a:solidFill>
                  <a:schemeClr val="tx1">
                    <a:lumMod val="95000"/>
                    <a:lumOff val="5000"/>
                  </a:schemeClr>
                </a:solidFill>
              </a:rPr>
              <a:t>Rincon</a:t>
            </a:r>
            <a:r>
              <a:rPr lang="es-ES_tradnl" sz="2400" dirty="0">
                <a:solidFill>
                  <a:schemeClr val="tx1">
                    <a:lumMod val="95000"/>
                    <a:lumOff val="5000"/>
                  </a:schemeClr>
                </a:solidFill>
              </a:rPr>
              <a:t> and Amparo Clavijo Olarte </a:t>
            </a:r>
            <a:r>
              <a:rPr lang="es-ES_tradnl" sz="2400" dirty="0" err="1">
                <a:solidFill>
                  <a:schemeClr val="tx1">
                    <a:lumMod val="95000"/>
                    <a:lumOff val="5000"/>
                  </a:schemeClr>
                </a:solidFill>
              </a:rPr>
              <a:t>used</a:t>
            </a:r>
            <a:r>
              <a:rPr lang="es-ES_tradnl" sz="2400" dirty="0">
                <a:solidFill>
                  <a:schemeClr val="tx1">
                    <a:lumMod val="95000"/>
                    <a:lumOff val="5000"/>
                  </a:schemeClr>
                </a:solidFill>
              </a:rPr>
              <a:t> </a:t>
            </a:r>
            <a:r>
              <a:rPr lang="es-ES_tradnl" sz="2400" dirty="0" err="1">
                <a:solidFill>
                  <a:schemeClr val="tx1">
                    <a:lumMod val="95000"/>
                    <a:lumOff val="5000"/>
                  </a:schemeClr>
                </a:solidFill>
              </a:rPr>
              <a:t>to</a:t>
            </a:r>
            <a:r>
              <a:rPr lang="es-ES_tradnl" sz="2400" dirty="0">
                <a:solidFill>
                  <a:schemeClr val="tx1">
                    <a:lumMod val="95000"/>
                    <a:lumOff val="5000"/>
                  </a:schemeClr>
                </a:solidFill>
              </a:rPr>
              <a:t> </a:t>
            </a:r>
            <a:r>
              <a:rPr lang="es-ES_tradnl" sz="2400" dirty="0" err="1">
                <a:solidFill>
                  <a:schemeClr val="tx1">
                    <a:lumMod val="95000"/>
                    <a:lumOff val="5000"/>
                  </a:schemeClr>
                </a:solidFill>
              </a:rPr>
              <a:t>triangulate</a:t>
            </a:r>
            <a:r>
              <a:rPr lang="es-ES_tradnl" sz="2400" dirty="0">
                <a:solidFill>
                  <a:schemeClr val="tx1">
                    <a:lumMod val="95000"/>
                    <a:lumOff val="5000"/>
                  </a:schemeClr>
                </a:solidFill>
              </a:rPr>
              <a:t> , </a:t>
            </a:r>
            <a:r>
              <a:rPr lang="es-ES_tradnl" sz="2400" dirty="0" err="1">
                <a:solidFill>
                  <a:schemeClr val="tx1">
                    <a:lumMod val="95000"/>
                    <a:lumOff val="5000"/>
                  </a:schemeClr>
                </a:solidFill>
              </a:rPr>
              <a:t>valudate</a:t>
            </a:r>
            <a:r>
              <a:rPr lang="es-ES_tradnl" sz="2400" dirty="0">
                <a:solidFill>
                  <a:schemeClr val="tx1">
                    <a:lumMod val="95000"/>
                    <a:lumOff val="5000"/>
                  </a:schemeClr>
                </a:solidFill>
              </a:rPr>
              <a:t>, and  </a:t>
            </a:r>
            <a:r>
              <a:rPr lang="es-ES_tradnl" sz="2400" dirty="0" err="1">
                <a:solidFill>
                  <a:schemeClr val="tx1">
                    <a:lumMod val="95000"/>
                    <a:lumOff val="5000"/>
                  </a:schemeClr>
                </a:solidFill>
              </a:rPr>
              <a:t>verify</a:t>
            </a:r>
            <a:r>
              <a:rPr lang="es-ES_tradnl" sz="2400" dirty="0">
                <a:solidFill>
                  <a:schemeClr val="tx1">
                    <a:lumMod val="95000"/>
                    <a:lumOff val="5000"/>
                  </a:schemeClr>
                </a:solidFill>
              </a:rPr>
              <a:t>  </a:t>
            </a:r>
            <a:r>
              <a:rPr lang="es-ES_tradnl" sz="2400" dirty="0" err="1">
                <a:solidFill>
                  <a:schemeClr val="tx1">
                    <a:lumMod val="95000"/>
                    <a:lumOff val="5000"/>
                  </a:schemeClr>
                </a:solidFill>
              </a:rPr>
              <a:t>the</a:t>
            </a:r>
            <a:r>
              <a:rPr lang="es-ES_tradnl" sz="2400" dirty="0">
                <a:solidFill>
                  <a:schemeClr val="tx1">
                    <a:lumMod val="95000"/>
                    <a:lumOff val="5000"/>
                  </a:schemeClr>
                </a:solidFill>
              </a:rPr>
              <a:t>  </a:t>
            </a:r>
            <a:r>
              <a:rPr lang="es-ES_tradnl" sz="2400" dirty="0" err="1">
                <a:solidFill>
                  <a:schemeClr val="tx1">
                    <a:lumMod val="95000"/>
                    <a:lumOff val="5000"/>
                  </a:schemeClr>
                </a:solidFill>
              </a:rPr>
              <a:t>evidence</a:t>
            </a:r>
            <a:r>
              <a:rPr lang="es-ES_tradnl" sz="2400" dirty="0">
                <a:solidFill>
                  <a:schemeClr val="tx1">
                    <a:lumMod val="95000"/>
                    <a:lumOff val="5000"/>
                  </a:schemeClr>
                </a:solidFill>
              </a:rPr>
              <a:t>  </a:t>
            </a:r>
            <a:r>
              <a:rPr lang="es-ES_tradnl" sz="2400" dirty="0" err="1">
                <a:solidFill>
                  <a:schemeClr val="tx1">
                    <a:lumMod val="95000"/>
                    <a:lumOff val="5000"/>
                  </a:schemeClr>
                </a:solidFill>
              </a:rPr>
              <a:t>to</a:t>
            </a:r>
            <a:r>
              <a:rPr lang="es-ES_tradnl" sz="2400" dirty="0">
                <a:solidFill>
                  <a:schemeClr val="tx1">
                    <a:lumMod val="95000"/>
                    <a:lumOff val="5000"/>
                  </a:schemeClr>
                </a:solidFill>
              </a:rPr>
              <a:t>  </a:t>
            </a:r>
            <a:r>
              <a:rPr lang="es-ES_tradnl" sz="2400" dirty="0" err="1">
                <a:solidFill>
                  <a:schemeClr val="tx1">
                    <a:lumMod val="95000"/>
                    <a:lumOff val="5000"/>
                  </a:schemeClr>
                </a:solidFill>
              </a:rPr>
              <a:t>draw</a:t>
            </a:r>
            <a:r>
              <a:rPr lang="es-ES_tradnl" sz="2400" dirty="0">
                <a:solidFill>
                  <a:schemeClr val="tx1">
                    <a:lumMod val="95000"/>
                    <a:lumOff val="5000"/>
                  </a:schemeClr>
                </a:solidFill>
              </a:rPr>
              <a:t>  </a:t>
            </a:r>
            <a:r>
              <a:rPr lang="es-ES_tradnl" sz="2400" dirty="0" err="1">
                <a:solidFill>
                  <a:schemeClr val="tx1">
                    <a:lumMod val="95000"/>
                    <a:lumOff val="5000"/>
                  </a:schemeClr>
                </a:solidFill>
              </a:rPr>
              <a:t>appropriate</a:t>
            </a:r>
            <a:r>
              <a:rPr lang="es-ES_tradnl" sz="2400" dirty="0">
                <a:solidFill>
                  <a:schemeClr val="tx1">
                    <a:lumMod val="95000"/>
                    <a:lumOff val="5000"/>
                  </a:schemeClr>
                </a:solidFill>
              </a:rPr>
              <a:t>  </a:t>
            </a:r>
            <a:r>
              <a:rPr lang="es-ES_tradnl" sz="2400" dirty="0" err="1">
                <a:solidFill>
                  <a:schemeClr val="tx1">
                    <a:lumMod val="95000"/>
                    <a:lumOff val="5000"/>
                  </a:schemeClr>
                </a:solidFill>
              </a:rPr>
              <a:t>conclusion</a:t>
            </a:r>
            <a:r>
              <a:rPr lang="es-ES_tradnl" sz="2400" dirty="0">
                <a:solidFill>
                  <a:schemeClr val="tx1">
                    <a:lumMod val="95000"/>
                    <a:lumOff val="5000"/>
                  </a:schemeClr>
                </a:solidFill>
              </a:rPr>
              <a:t>.</a:t>
            </a:r>
          </a:p>
          <a:p>
            <a:pPr algn="just"/>
            <a:r>
              <a:rPr lang="en-US" sz="2400" dirty="0">
                <a:solidFill>
                  <a:schemeClr val="tx1">
                    <a:lumMod val="95000"/>
                    <a:lumOff val="5000"/>
                  </a:schemeClr>
                </a:solidFill>
              </a:rPr>
              <a:t>Multimodality generates endless opportunities in the EFL classroom for students to communicate. Most schools are still dominated by traditional writing practices that praise the use of paper in which merely linguistic productions are promoted.</a:t>
            </a:r>
          </a:p>
          <a:p>
            <a:pPr algn="just"/>
            <a:r>
              <a:rPr lang="en-US" sz="2400" dirty="0">
                <a:solidFill>
                  <a:schemeClr val="tx1">
                    <a:lumMod val="95000"/>
                    <a:lumOff val="5000"/>
                  </a:schemeClr>
                </a:solidFill>
              </a:rPr>
              <a:t>They also found that students developed skills through observation and identification of assets</a:t>
            </a:r>
            <a:r>
              <a:rPr lang="en-US" sz="1800" dirty="0">
                <a:solidFill>
                  <a:schemeClr val="tx1">
                    <a:lumMod val="95000"/>
                    <a:lumOff val="5000"/>
                  </a:schemeClr>
                </a:solidFill>
              </a:rPr>
              <a:t>.</a:t>
            </a:r>
            <a:endParaRPr lang="es-ES" sz="1800" dirty="0">
              <a:solidFill>
                <a:schemeClr val="tx1">
                  <a:lumMod val="95000"/>
                  <a:lumOff val="5000"/>
                </a:schemeClr>
              </a:solidFill>
            </a:endParaRPr>
          </a:p>
        </p:txBody>
      </p:sp>
      <p:sp>
        <p:nvSpPr>
          <p:cNvPr id="4" name="Rectángulo 3"/>
          <p:cNvSpPr/>
          <p:nvPr/>
        </p:nvSpPr>
        <p:spPr>
          <a:xfrm>
            <a:off x="4473922" y="308356"/>
            <a:ext cx="6227987" cy="923330"/>
          </a:xfrm>
          <a:prstGeom prst="rect">
            <a:avLst/>
          </a:prstGeom>
          <a:noFill/>
        </p:spPr>
        <p:txBody>
          <a:bodyPr wrap="none" lIns="91440" tIns="45720" rIns="91440" bIns="45720">
            <a:spAutoFit/>
          </a:bodyPr>
          <a:lstStyle/>
          <a:p>
            <a:pPr algn="ctr"/>
            <a:r>
              <a:rPr lang="es-ES_tradnl" sz="5400" b="0" cap="none" spc="0" dirty="0" err="1">
                <a:ln w="0"/>
                <a:solidFill>
                  <a:schemeClr val="accent1"/>
                </a:solidFill>
                <a:effectLst>
                  <a:outerShdw blurRad="38100" dist="25400" dir="5400000" algn="ctr" rotWithShape="0">
                    <a:srgbClr val="6E747A">
                      <a:alpha val="43000"/>
                    </a:srgbClr>
                  </a:outerShdw>
                </a:effectLst>
                <a:latin typeface="Algerian" panose="04020705040A02060702" pitchFamily="82" charset="0"/>
              </a:rPr>
              <a:t>Results</a:t>
            </a:r>
            <a:r>
              <a:rPr lang="es-ES_tradnl" sz="5400" b="0" cap="none" spc="0" dirty="0">
                <a:ln w="0"/>
                <a:solidFill>
                  <a:schemeClr val="accent1"/>
                </a:solidFill>
                <a:effectLst>
                  <a:outerShdw blurRad="38100" dist="25400" dir="5400000" algn="ctr" rotWithShape="0">
                    <a:srgbClr val="6E747A">
                      <a:alpha val="43000"/>
                    </a:srgbClr>
                  </a:outerShdw>
                </a:effectLst>
                <a:latin typeface="Algerian" panose="04020705040A02060702" pitchFamily="82" charset="0"/>
              </a:rPr>
              <a:t> / </a:t>
            </a:r>
            <a:r>
              <a:rPr lang="es-ES_tradnl" sz="5400" b="0" cap="none" spc="0" dirty="0" err="1">
                <a:ln w="0"/>
                <a:solidFill>
                  <a:schemeClr val="accent1"/>
                </a:solidFill>
                <a:effectLst>
                  <a:outerShdw blurRad="38100" dist="25400" dir="5400000" algn="ctr" rotWithShape="0">
                    <a:srgbClr val="6E747A">
                      <a:alpha val="43000"/>
                    </a:srgbClr>
                  </a:outerShdw>
                </a:effectLst>
                <a:latin typeface="Algerian" panose="04020705040A02060702" pitchFamily="82" charset="0"/>
              </a:rPr>
              <a:t>Finding</a:t>
            </a:r>
            <a:endParaRPr lang="es-PA" sz="5400" b="0" cap="none" spc="0" dirty="0">
              <a:ln w="0"/>
              <a:solidFill>
                <a:schemeClr val="accent1"/>
              </a:solidFill>
              <a:effectLst>
                <a:outerShdw blurRad="38100" dist="25400" dir="5400000" algn="ctr" rotWithShape="0">
                  <a:srgbClr val="6E747A">
                    <a:alpha val="43000"/>
                  </a:srgbClr>
                </a:outerShdw>
              </a:effectLst>
              <a:latin typeface="Algerian" panose="04020705040A02060702" pitchFamily="82" charset="0"/>
            </a:endParaRPr>
          </a:p>
        </p:txBody>
      </p:sp>
    </p:spTree>
    <p:extLst>
      <p:ext uri="{BB962C8B-B14F-4D97-AF65-F5344CB8AC3E}">
        <p14:creationId xmlns:p14="http://schemas.microsoft.com/office/powerpoint/2010/main" val="277483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44697" y="1596332"/>
            <a:ext cx="9525000" cy="3785652"/>
          </a:xfrm>
          <a:prstGeom prst="rect">
            <a:avLst/>
          </a:prstGeom>
          <a:noFill/>
        </p:spPr>
        <p:txBody>
          <a:bodyPr wrap="square" rtlCol="0">
            <a:spAutoFit/>
          </a:bodyPr>
          <a:lstStyle/>
          <a:p>
            <a:r>
              <a:rPr lang="es-ES_tradnl" sz="2400" dirty="0" err="1" smtClean="0">
                <a:latin typeface="Arial" charset="0"/>
                <a:ea typeface="Arial" charset="0"/>
                <a:cs typeface="Arial" charset="0"/>
              </a:rPr>
              <a:t>The</a:t>
            </a:r>
            <a:r>
              <a:rPr lang="es-ES_tradnl" sz="2400" dirty="0" smtClean="0">
                <a:latin typeface="Arial" charset="0"/>
                <a:ea typeface="Arial" charset="0"/>
                <a:cs typeface="Arial" charset="0"/>
              </a:rPr>
              <a:t> </a:t>
            </a:r>
            <a:r>
              <a:rPr lang="es-ES_tradnl" sz="2400" dirty="0" err="1">
                <a:latin typeface="Arial" charset="0"/>
                <a:ea typeface="Arial" charset="0"/>
                <a:cs typeface="Arial" charset="0"/>
              </a:rPr>
              <a:t>ways</a:t>
            </a:r>
            <a:r>
              <a:rPr lang="es-ES_tradnl" sz="2400" dirty="0">
                <a:latin typeface="Arial" charset="0"/>
                <a:ea typeface="Arial" charset="0"/>
                <a:cs typeface="Arial" charset="0"/>
              </a:rPr>
              <a:t> in </a:t>
            </a:r>
            <a:r>
              <a:rPr lang="es-ES_tradnl" sz="2400" dirty="0" err="1">
                <a:latin typeface="Arial" charset="0"/>
                <a:ea typeface="Arial" charset="0"/>
                <a:cs typeface="Arial" charset="0"/>
              </a:rPr>
              <a:t>which</a:t>
            </a:r>
            <a:r>
              <a:rPr lang="es-ES_tradnl" sz="2400" dirty="0">
                <a:latin typeface="Arial" charset="0"/>
                <a:ea typeface="Arial" charset="0"/>
                <a:cs typeface="Arial" charset="0"/>
              </a:rPr>
              <a:t> </a:t>
            </a:r>
            <a:r>
              <a:rPr lang="es-ES_tradnl" sz="2400" dirty="0" err="1">
                <a:latin typeface="Arial" charset="0"/>
                <a:ea typeface="Arial" charset="0"/>
                <a:cs typeface="Arial" charset="0"/>
              </a:rPr>
              <a:t>community</a:t>
            </a:r>
            <a:r>
              <a:rPr lang="es-ES_tradnl" sz="2400" dirty="0">
                <a:latin typeface="Arial" charset="0"/>
                <a:ea typeface="Arial" charset="0"/>
                <a:cs typeface="Arial" charset="0"/>
              </a:rPr>
              <a:t> </a:t>
            </a:r>
            <a:r>
              <a:rPr lang="es-ES_tradnl" sz="2400" dirty="0" err="1" smtClean="0">
                <a:latin typeface="Arial" charset="0"/>
                <a:ea typeface="Arial" charset="0"/>
                <a:cs typeface="Arial" charset="0"/>
              </a:rPr>
              <a:t>inquiries</a:t>
            </a:r>
            <a:endParaRPr lang="es-ES_tradnl" sz="2400" dirty="0" smtClean="0">
              <a:latin typeface="Arial" charset="0"/>
              <a:ea typeface="Arial" charset="0"/>
              <a:cs typeface="Arial" charset="0"/>
            </a:endParaRPr>
          </a:p>
          <a:p>
            <a:endParaRPr lang="es-ES_tradnl" sz="2400" dirty="0" smtClean="0">
              <a:latin typeface="Arial" charset="0"/>
              <a:ea typeface="Arial" charset="0"/>
              <a:cs typeface="Arial" charset="0"/>
            </a:endParaRPr>
          </a:p>
          <a:p>
            <a:endParaRPr lang="is-IS" sz="2400" dirty="0" smtClean="0">
              <a:latin typeface="Arial" charset="0"/>
              <a:ea typeface="Arial" charset="0"/>
              <a:cs typeface="Arial" charset="0"/>
            </a:endParaRPr>
          </a:p>
          <a:p>
            <a:r>
              <a:rPr lang="is-IS" sz="2400" dirty="0">
                <a:latin typeface="Arial" charset="0"/>
                <a:ea typeface="Arial" charset="0"/>
                <a:cs typeface="Arial" charset="0"/>
              </a:rPr>
              <a:t>	</a:t>
            </a:r>
            <a:r>
              <a:rPr lang="es-ES_tradnl" sz="2400" dirty="0" smtClean="0">
                <a:latin typeface="Arial" charset="0"/>
                <a:ea typeface="Arial" charset="0"/>
                <a:cs typeface="Arial" charset="0"/>
              </a:rPr>
              <a:t> </a:t>
            </a:r>
            <a:r>
              <a:rPr lang="es-ES_tradnl" sz="2400" dirty="0" err="1" smtClean="0">
                <a:latin typeface="Arial" charset="0"/>
                <a:ea typeface="Arial" charset="0"/>
                <a:cs typeface="Arial" charset="0"/>
              </a:rPr>
              <a:t>Create</a:t>
            </a:r>
            <a:r>
              <a:rPr lang="es-ES_tradnl" sz="2400" dirty="0" smtClean="0">
                <a:latin typeface="Arial" charset="0"/>
                <a:ea typeface="Arial" charset="0"/>
                <a:cs typeface="Arial" charset="0"/>
              </a:rPr>
              <a:t> </a:t>
            </a:r>
            <a:r>
              <a:rPr lang="es-ES_tradnl" sz="2400" dirty="0" err="1">
                <a:latin typeface="Arial" charset="0"/>
                <a:ea typeface="Arial" charset="0"/>
                <a:cs typeface="Arial" charset="0"/>
              </a:rPr>
              <a:t>opportunities</a:t>
            </a:r>
            <a:r>
              <a:rPr lang="es-ES_tradnl" sz="2400" dirty="0">
                <a:latin typeface="Arial" charset="0"/>
                <a:ea typeface="Arial" charset="0"/>
                <a:cs typeface="Arial" charset="0"/>
              </a:rPr>
              <a:t> </a:t>
            </a:r>
            <a:r>
              <a:rPr lang="es-ES_tradnl" sz="2400" dirty="0" err="1">
                <a:latin typeface="Arial" charset="0"/>
                <a:ea typeface="Arial" charset="0"/>
                <a:cs typeface="Arial" charset="0"/>
              </a:rPr>
              <a:t>for</a:t>
            </a:r>
            <a:r>
              <a:rPr lang="es-ES_tradnl" sz="2400" dirty="0">
                <a:latin typeface="Arial" charset="0"/>
                <a:ea typeface="Arial" charset="0"/>
                <a:cs typeface="Arial" charset="0"/>
              </a:rPr>
              <a:t> </a:t>
            </a:r>
            <a:r>
              <a:rPr lang="es-ES_tradnl" sz="2400" dirty="0" err="1">
                <a:latin typeface="Arial" charset="0"/>
                <a:ea typeface="Arial" charset="0"/>
                <a:cs typeface="Arial" charset="0"/>
              </a:rPr>
              <a:t>students</a:t>
            </a:r>
            <a:r>
              <a:rPr lang="es-ES_tradnl" sz="2400" dirty="0">
                <a:latin typeface="Arial" charset="0"/>
                <a:ea typeface="Arial" charset="0"/>
                <a:cs typeface="Arial" charset="0"/>
              </a:rPr>
              <a:t> </a:t>
            </a:r>
            <a:endParaRPr lang="es-ES_tradnl" sz="2400" dirty="0" smtClean="0">
              <a:latin typeface="Arial" charset="0"/>
              <a:ea typeface="Arial" charset="0"/>
              <a:cs typeface="Arial" charset="0"/>
            </a:endParaRPr>
          </a:p>
          <a:p>
            <a:endParaRPr lang="es-ES_tradnl" sz="2400" dirty="0" smtClean="0">
              <a:latin typeface="Arial" charset="0"/>
              <a:ea typeface="Arial" charset="0"/>
              <a:cs typeface="Arial" charset="0"/>
            </a:endParaRPr>
          </a:p>
          <a:p>
            <a:endParaRPr lang="es-ES_tradnl" sz="2400" dirty="0" smtClean="0">
              <a:latin typeface="Arial" charset="0"/>
              <a:ea typeface="Arial" charset="0"/>
              <a:cs typeface="Arial" charset="0"/>
            </a:endParaRPr>
          </a:p>
          <a:p>
            <a:r>
              <a:rPr lang="es-ES_tradnl" sz="2400" dirty="0">
                <a:latin typeface="Arial" charset="0"/>
                <a:ea typeface="Arial" charset="0"/>
                <a:cs typeface="Arial" charset="0"/>
              </a:rPr>
              <a:t>	</a:t>
            </a:r>
            <a:r>
              <a:rPr lang="es-ES_tradnl" sz="2400" dirty="0" smtClean="0">
                <a:latin typeface="Arial" charset="0"/>
                <a:ea typeface="Arial" charset="0"/>
                <a:cs typeface="Arial" charset="0"/>
              </a:rPr>
              <a:t>	To </a:t>
            </a:r>
            <a:r>
              <a:rPr lang="es-ES_tradnl" sz="2400" dirty="0">
                <a:latin typeface="Arial" charset="0"/>
                <a:ea typeface="Arial" charset="0"/>
                <a:cs typeface="Arial" charset="0"/>
              </a:rPr>
              <a:t>explore social and cultural </a:t>
            </a:r>
            <a:r>
              <a:rPr lang="es-ES_tradnl" sz="2400" dirty="0" err="1">
                <a:latin typeface="Arial" charset="0"/>
                <a:ea typeface="Arial" charset="0"/>
                <a:cs typeface="Arial" charset="0"/>
              </a:rPr>
              <a:t>issues</a:t>
            </a:r>
            <a:r>
              <a:rPr lang="es-ES_tradnl" sz="2400" dirty="0">
                <a:latin typeface="Arial" charset="0"/>
                <a:ea typeface="Arial" charset="0"/>
                <a:cs typeface="Arial" charset="0"/>
              </a:rPr>
              <a:t> </a:t>
            </a:r>
            <a:endParaRPr lang="es-ES_tradnl" sz="2400" dirty="0" smtClean="0">
              <a:latin typeface="Arial" charset="0"/>
              <a:ea typeface="Arial" charset="0"/>
              <a:cs typeface="Arial" charset="0"/>
            </a:endParaRPr>
          </a:p>
          <a:p>
            <a:endParaRPr lang="es-ES_tradnl" sz="2400" dirty="0" smtClean="0">
              <a:latin typeface="Arial" charset="0"/>
              <a:ea typeface="Arial" charset="0"/>
              <a:cs typeface="Arial" charset="0"/>
            </a:endParaRPr>
          </a:p>
          <a:p>
            <a:endParaRPr lang="es-ES_tradnl" sz="2400" dirty="0" smtClean="0">
              <a:latin typeface="Arial" charset="0"/>
              <a:ea typeface="Arial" charset="0"/>
              <a:cs typeface="Arial" charset="0"/>
            </a:endParaRPr>
          </a:p>
          <a:p>
            <a:r>
              <a:rPr lang="es-ES_tradnl" sz="2400" dirty="0">
                <a:latin typeface="Arial" charset="0"/>
                <a:ea typeface="Arial" charset="0"/>
                <a:cs typeface="Arial" charset="0"/>
              </a:rPr>
              <a:t>	</a:t>
            </a:r>
            <a:r>
              <a:rPr lang="es-ES_tradnl" sz="2400" dirty="0" smtClean="0">
                <a:latin typeface="Arial" charset="0"/>
                <a:ea typeface="Arial" charset="0"/>
                <a:cs typeface="Arial" charset="0"/>
              </a:rPr>
              <a:t>		In </a:t>
            </a:r>
            <a:r>
              <a:rPr lang="es-ES_tradnl" sz="2400" dirty="0" err="1">
                <a:latin typeface="Arial" charset="0"/>
                <a:ea typeface="Arial" charset="0"/>
                <a:cs typeface="Arial" charset="0"/>
              </a:rPr>
              <a:t>their</a:t>
            </a:r>
            <a:r>
              <a:rPr lang="es-ES_tradnl" sz="2400" dirty="0">
                <a:latin typeface="Arial" charset="0"/>
                <a:ea typeface="Arial" charset="0"/>
                <a:cs typeface="Arial" charset="0"/>
              </a:rPr>
              <a:t> </a:t>
            </a:r>
            <a:r>
              <a:rPr lang="es-ES_tradnl" sz="2400" dirty="0" err="1" smtClean="0">
                <a:latin typeface="Arial" charset="0"/>
                <a:ea typeface="Arial" charset="0"/>
                <a:cs typeface="Arial" charset="0"/>
              </a:rPr>
              <a:t>neighborhoods</a:t>
            </a:r>
            <a:r>
              <a:rPr lang="es-ES_tradnl" sz="2400" dirty="0" smtClean="0">
                <a:latin typeface="Arial" charset="0"/>
                <a:ea typeface="Arial" charset="0"/>
                <a:cs typeface="Arial" charset="0"/>
              </a:rPr>
              <a:t> </a:t>
            </a:r>
            <a:r>
              <a:rPr lang="es-ES_tradnl" sz="2400" dirty="0" err="1">
                <a:latin typeface="Arial" charset="0"/>
                <a:ea typeface="Arial" charset="0"/>
                <a:cs typeface="Arial" charset="0"/>
              </a:rPr>
              <a:t>using</a:t>
            </a:r>
            <a:r>
              <a:rPr lang="es-ES_tradnl" sz="2400" dirty="0">
                <a:latin typeface="Arial" charset="0"/>
                <a:ea typeface="Arial" charset="0"/>
                <a:cs typeface="Arial" charset="0"/>
              </a:rPr>
              <a:t> </a:t>
            </a:r>
            <a:r>
              <a:rPr lang="es-ES_tradnl" sz="2400" dirty="0" err="1">
                <a:latin typeface="Arial" charset="0"/>
                <a:ea typeface="Arial" charset="0"/>
                <a:cs typeface="Arial" charset="0"/>
              </a:rPr>
              <a:t>multimodality</a:t>
            </a:r>
            <a:r>
              <a:rPr lang="es-ES_tradnl" sz="2400" dirty="0">
                <a:latin typeface="Arial" charset="0"/>
                <a:ea typeface="Arial" charset="0"/>
                <a:cs typeface="Arial" charset="0"/>
              </a:rPr>
              <a:t>. </a:t>
            </a:r>
          </a:p>
        </p:txBody>
      </p:sp>
      <p:cxnSp>
        <p:nvCxnSpPr>
          <p:cNvPr id="16" name="Conector recto de flecha 15"/>
          <p:cNvCxnSpPr/>
          <p:nvPr/>
        </p:nvCxnSpPr>
        <p:spPr>
          <a:xfrm>
            <a:off x="3128210" y="2331493"/>
            <a:ext cx="529390" cy="3056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ector recto de flecha 16"/>
          <p:cNvCxnSpPr/>
          <p:nvPr/>
        </p:nvCxnSpPr>
        <p:spPr>
          <a:xfrm>
            <a:off x="4393531" y="3424989"/>
            <a:ext cx="433137" cy="2646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Conector recto de flecha 17"/>
          <p:cNvCxnSpPr/>
          <p:nvPr/>
        </p:nvCxnSpPr>
        <p:spPr>
          <a:xfrm>
            <a:off x="6096000" y="4628148"/>
            <a:ext cx="433137" cy="2646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1" name="Imagen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0235" y="2057401"/>
            <a:ext cx="3797007" cy="2510589"/>
          </a:xfrm>
          <a:prstGeom prst="rect">
            <a:avLst/>
          </a:prstGeom>
        </p:spPr>
      </p:pic>
      <p:sp>
        <p:nvSpPr>
          <p:cNvPr id="2" name="Rectángulo 1"/>
          <p:cNvSpPr/>
          <p:nvPr/>
        </p:nvSpPr>
        <p:spPr>
          <a:xfrm>
            <a:off x="4610099" y="524086"/>
            <a:ext cx="5884945" cy="923330"/>
          </a:xfrm>
          <a:prstGeom prst="rect">
            <a:avLst/>
          </a:prstGeom>
          <a:noFill/>
        </p:spPr>
        <p:txBody>
          <a:bodyPr wrap="none" lIns="91440" tIns="45720" rIns="91440" bIns="45720">
            <a:spAutoFit/>
          </a:bodyPr>
          <a:lstStyle/>
          <a:p>
            <a:pPr algn="ctr"/>
            <a:r>
              <a:rPr lang="es-ES_tradnl" sz="5400" b="0" cap="none" spc="0" dirty="0" err="1"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Research</a:t>
            </a:r>
            <a:r>
              <a:rPr lang="es-ES_tradnl" sz="5400" b="0" cap="none" spc="0" dirty="0"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 </a:t>
            </a:r>
            <a:r>
              <a:rPr lang="es-ES_tradnl" sz="5400" b="0" cap="none" spc="0" dirty="0" err="1"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topic</a:t>
            </a:r>
            <a:r>
              <a:rPr lang="es-ES_tradnl" sz="5400" b="0" cap="none" spc="0" dirty="0"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a:t>
            </a:r>
            <a:endParaRPr lang="es-PA" sz="5400" b="0" cap="none" spc="0" dirty="0">
              <a:ln w="0"/>
              <a:solidFill>
                <a:schemeClr val="accent1"/>
              </a:solidFill>
              <a:effectLst>
                <a:outerShdw blurRad="38100" dist="25400" dir="5400000" algn="ctr" rotWithShape="0">
                  <a:srgbClr val="6E747A">
                    <a:alpha val="43000"/>
                  </a:srgbClr>
                </a:outerShdw>
              </a:effectLst>
              <a:latin typeface="Algerian" panose="04020705040A02060702" pitchFamily="82" charset="0"/>
            </a:endParaRPr>
          </a:p>
        </p:txBody>
      </p:sp>
    </p:spTree>
    <p:extLst>
      <p:ext uri="{BB962C8B-B14F-4D97-AF65-F5344CB8AC3E}">
        <p14:creationId xmlns:p14="http://schemas.microsoft.com/office/powerpoint/2010/main" val="231966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37466" y="1108153"/>
            <a:ext cx="10708105" cy="5411807"/>
          </a:xfrm>
        </p:spPr>
        <p:txBody>
          <a:bodyPr>
            <a:noAutofit/>
          </a:bodyPr>
          <a:lstStyle/>
          <a:p>
            <a:pPr algn="just"/>
            <a:r>
              <a:rPr lang="es-ES_tradnl" sz="2400" dirty="0" smtClean="0"/>
              <a:t> </a:t>
            </a:r>
            <a:r>
              <a:rPr lang="es-ES_tradnl" sz="3600" dirty="0" err="1" smtClean="0">
                <a:latin typeface="Angsana New" panose="02020603050405020304" pitchFamily="18" charset="-34"/>
                <a:cs typeface="Angsana New" panose="02020603050405020304" pitchFamily="18" charset="-34"/>
              </a:rPr>
              <a:t>Students</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elicidated</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linguistic</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abilities</a:t>
            </a:r>
            <a:r>
              <a:rPr lang="es-ES_tradnl" sz="3600" dirty="0">
                <a:latin typeface="Angsana New" panose="02020603050405020304" pitchFamily="18" charset="-34"/>
                <a:cs typeface="Angsana New" panose="02020603050405020304" pitchFamily="18" charset="-34"/>
              </a:rPr>
              <a:t> in EFL, </a:t>
            </a:r>
            <a:r>
              <a:rPr lang="es-ES_tradnl" sz="3600" dirty="0" err="1">
                <a:latin typeface="Angsana New" panose="02020603050405020304" pitchFamily="18" charset="-34"/>
                <a:cs typeface="Angsana New" panose="02020603050405020304" pitchFamily="18" charset="-34"/>
              </a:rPr>
              <a:t>writing</a:t>
            </a:r>
            <a:r>
              <a:rPr lang="es-ES_tradnl" sz="3600" dirty="0">
                <a:latin typeface="Angsana New" panose="02020603050405020304" pitchFamily="18" charset="-34"/>
                <a:cs typeface="Angsana New" panose="02020603050405020304" pitchFamily="18" charset="-34"/>
              </a:rPr>
              <a:t> (literal, </a:t>
            </a:r>
            <a:r>
              <a:rPr lang="es-ES_tradnl" sz="3600" dirty="0" err="1" smtClean="0">
                <a:latin typeface="Angsana New" panose="02020603050405020304" pitchFamily="18" charset="-34"/>
                <a:cs typeface="Angsana New" panose="02020603050405020304" pitchFamily="18" charset="-34"/>
              </a:rPr>
              <a:t>descriptive</a:t>
            </a:r>
            <a:r>
              <a:rPr lang="es-ES_tradnl" sz="3600" dirty="0" smtClean="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interpretive</a:t>
            </a:r>
            <a:r>
              <a:rPr lang="es-ES_tradnl" sz="3600" dirty="0">
                <a:latin typeface="Angsana New" panose="02020603050405020304" pitchFamily="18" charset="-34"/>
                <a:cs typeface="Angsana New" panose="02020603050405020304" pitchFamily="18" charset="-34"/>
              </a:rPr>
              <a:t>, and </a:t>
            </a:r>
            <a:r>
              <a:rPr lang="es-ES_tradnl" sz="3600" dirty="0" err="1">
                <a:latin typeface="Angsana New" panose="02020603050405020304" pitchFamily="18" charset="-34"/>
                <a:cs typeface="Angsana New" panose="02020603050405020304" pitchFamily="18" charset="-34"/>
              </a:rPr>
              <a:t>argumentative</a:t>
            </a:r>
            <a:r>
              <a:rPr lang="es-ES_tradnl" sz="3600" dirty="0">
                <a:latin typeface="Angsana New" panose="02020603050405020304" pitchFamily="18" charset="-34"/>
                <a:cs typeface="Angsana New" panose="02020603050405020304" pitchFamily="18" charset="-34"/>
              </a:rPr>
              <a:t>) in Facebook </a:t>
            </a:r>
            <a:r>
              <a:rPr lang="es-ES_tradnl" sz="3600" dirty="0" smtClean="0">
                <a:latin typeface="Angsana New" panose="02020603050405020304" pitchFamily="18" charset="-34"/>
                <a:cs typeface="Angsana New" panose="02020603050405020304" pitchFamily="18" charset="-34"/>
              </a:rPr>
              <a:t>and </a:t>
            </a:r>
            <a:r>
              <a:rPr lang="es-ES_tradnl" sz="3600" dirty="0">
                <a:latin typeface="Angsana New" panose="02020603050405020304" pitchFamily="18" charset="-34"/>
                <a:cs typeface="Angsana New" panose="02020603050405020304" pitchFamily="18" charset="-34"/>
              </a:rPr>
              <a:t>blog </a:t>
            </a:r>
            <a:r>
              <a:rPr lang="es-ES_tradnl" sz="3600" dirty="0" err="1">
                <a:latin typeface="Angsana New" panose="02020603050405020304" pitchFamily="18" charset="-34"/>
                <a:cs typeface="Angsana New" panose="02020603050405020304" pitchFamily="18" charset="-34"/>
              </a:rPr>
              <a:t>interaction</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through</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students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texts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using</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both</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languages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Spanish</a:t>
            </a:r>
            <a:r>
              <a:rPr lang="es-ES_tradnl" sz="3600" dirty="0">
                <a:latin typeface="Angsana New" panose="02020603050405020304" pitchFamily="18" charset="-34"/>
                <a:cs typeface="Angsana New" panose="02020603050405020304" pitchFamily="18" charset="-34"/>
              </a:rPr>
              <a:t> and English.</a:t>
            </a:r>
          </a:p>
          <a:p>
            <a:pPr algn="just"/>
            <a:r>
              <a:rPr lang="es-ES_tradnl" sz="3600" dirty="0" smtClean="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Students</a:t>
            </a:r>
            <a:r>
              <a:rPr lang="es-ES_tradnl" sz="3600" dirty="0" smtClean="0">
                <a:latin typeface="Angsana New" panose="02020603050405020304" pitchFamily="18" charset="-34"/>
                <a:cs typeface="Angsana New" panose="02020603050405020304" pitchFamily="18" charset="-34"/>
              </a:rPr>
              <a:t> </a:t>
            </a:r>
            <a:r>
              <a:rPr lang="es-ES_tradnl" sz="3600" dirty="0">
                <a:latin typeface="Angsana New" panose="02020603050405020304" pitchFamily="18" charset="-34"/>
                <a:cs typeface="Angsana New" panose="02020603050405020304" pitchFamily="18" charset="-34"/>
              </a:rPr>
              <a:t>inquieres in </a:t>
            </a:r>
            <a:r>
              <a:rPr lang="es-ES_tradnl" sz="3600" dirty="0" err="1">
                <a:latin typeface="Angsana New" panose="02020603050405020304" pitchFamily="18" charset="-34"/>
                <a:cs typeface="Angsana New" panose="02020603050405020304" pitchFamily="18" charset="-34"/>
              </a:rPr>
              <a:t>community</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mapping</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community</a:t>
            </a:r>
            <a:r>
              <a:rPr lang="es-ES_tradnl" sz="3600" dirty="0" smtClean="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observation</a:t>
            </a:r>
            <a:r>
              <a:rPr lang="es-ES_tradnl" sz="3600" dirty="0" smtClean="0">
                <a:latin typeface="Angsana New" panose="02020603050405020304" pitchFamily="18" charset="-34"/>
                <a:cs typeface="Angsana New" panose="02020603050405020304" pitchFamily="18" charset="-34"/>
              </a:rPr>
              <a:t> </a:t>
            </a:r>
            <a:r>
              <a:rPr lang="es-ES_tradnl" sz="3600" dirty="0">
                <a:latin typeface="Angsana New" panose="02020603050405020304" pitchFamily="18" charset="-34"/>
                <a:cs typeface="Angsana New" panose="02020603050405020304" pitchFamily="18" charset="-34"/>
              </a:rPr>
              <a:t>and </a:t>
            </a:r>
            <a:r>
              <a:rPr lang="es-ES_tradnl" sz="3600" dirty="0" err="1">
                <a:latin typeface="Angsana New" panose="02020603050405020304" pitchFamily="18" charset="-34"/>
                <a:cs typeface="Angsana New" panose="02020603050405020304" pitchFamily="18" charset="-34"/>
              </a:rPr>
              <a:t>the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creative</a:t>
            </a:r>
            <a:r>
              <a:rPr lang="es-ES_tradnl" sz="3600" dirty="0">
                <a:latin typeface="Angsana New" panose="02020603050405020304" pitchFamily="18" charset="-34"/>
                <a:cs typeface="Angsana New" panose="02020603050405020304" pitchFamily="18" charset="-34"/>
              </a:rPr>
              <a:t> of </a:t>
            </a:r>
            <a:r>
              <a:rPr lang="es-ES_tradnl" sz="3600" dirty="0" err="1">
                <a:latin typeface="Angsana New" panose="02020603050405020304" pitchFamily="18" charset="-34"/>
                <a:cs typeface="Angsana New" panose="02020603050405020304" pitchFamily="18" charset="-34"/>
              </a:rPr>
              <a:t>question</a:t>
            </a:r>
            <a:r>
              <a:rPr lang="es-ES_tradnl" sz="3600" dirty="0">
                <a:latin typeface="Angsana New" panose="02020603050405020304" pitchFamily="18" charset="-34"/>
                <a:cs typeface="Angsana New" panose="02020603050405020304" pitchFamily="18" charset="-34"/>
              </a:rPr>
              <a:t> guides.</a:t>
            </a:r>
          </a:p>
          <a:p>
            <a:pPr algn="just"/>
            <a:endParaRPr lang="es-ES_tradnl" sz="3600" dirty="0">
              <a:latin typeface="Angsana New" panose="02020603050405020304" pitchFamily="18" charset="-34"/>
              <a:cs typeface="Angsana New" panose="02020603050405020304" pitchFamily="18" charset="-34"/>
            </a:endParaRPr>
          </a:p>
          <a:p>
            <a:pPr algn="just"/>
            <a:r>
              <a:rPr lang="es-ES_tradnl" sz="3600" dirty="0" err="1" smtClean="0">
                <a:latin typeface="Angsana New" panose="02020603050405020304" pitchFamily="18" charset="-34"/>
                <a:cs typeface="Angsana New" panose="02020603050405020304" pitchFamily="18" charset="-34"/>
              </a:rPr>
              <a:t>The</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finding</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were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presented</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by</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reports,power</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points</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presentation</a:t>
            </a:r>
            <a:r>
              <a:rPr lang="es-ES_tradnl" sz="3600" dirty="0">
                <a:latin typeface="Angsana New" panose="02020603050405020304" pitchFamily="18" charset="-34"/>
                <a:cs typeface="Angsana New" panose="02020603050405020304" pitchFamily="18" charset="-34"/>
              </a:rPr>
              <a:t>, video, </a:t>
            </a:r>
            <a:r>
              <a:rPr lang="es-ES_tradnl" sz="3600" dirty="0" err="1">
                <a:latin typeface="Angsana New" panose="02020603050405020304" pitchFamily="18" charset="-34"/>
                <a:cs typeface="Angsana New" panose="02020603050405020304" pitchFamily="18" charset="-34"/>
              </a:rPr>
              <a:t>songs</a:t>
            </a:r>
            <a:r>
              <a:rPr lang="es-ES_tradnl" sz="3600" dirty="0">
                <a:latin typeface="Angsana New" panose="02020603050405020304" pitchFamily="18" charset="-34"/>
                <a:cs typeface="Angsana New" panose="02020603050405020304" pitchFamily="18" charset="-34"/>
              </a:rPr>
              <a:t>, and </a:t>
            </a:r>
            <a:r>
              <a:rPr lang="es-ES_tradnl" sz="3600" dirty="0" err="1">
                <a:latin typeface="Angsana New" panose="02020603050405020304" pitchFamily="18" charset="-34"/>
                <a:cs typeface="Angsana New" panose="02020603050405020304" pitchFamily="18" charset="-34"/>
              </a:rPr>
              <a:t>artistic</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creation</a:t>
            </a:r>
            <a:r>
              <a:rPr lang="es-ES_tradnl" sz="3600" dirty="0">
                <a:latin typeface="Angsana New" panose="02020603050405020304" pitchFamily="18" charset="-34"/>
                <a:cs typeface="Angsana New" panose="02020603050405020304" pitchFamily="18" charset="-34"/>
              </a:rPr>
              <a:t>, to </a:t>
            </a:r>
            <a:r>
              <a:rPr lang="es-ES_tradnl" sz="3600" dirty="0" err="1">
                <a:latin typeface="Angsana New" panose="02020603050405020304" pitchFamily="18" charset="-34"/>
                <a:cs typeface="Angsana New" panose="02020603050405020304" pitchFamily="18" charset="-34"/>
              </a:rPr>
              <a:t>inform</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the</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audience</a:t>
            </a:r>
            <a:r>
              <a:rPr lang="es-ES_tradnl" sz="3600" dirty="0">
                <a:latin typeface="Angsana New" panose="02020603050405020304" pitchFamily="18" charset="-34"/>
                <a:cs typeface="Angsana New" panose="02020603050405020304" pitchFamily="18" charset="-34"/>
              </a:rPr>
              <a:t> in English </a:t>
            </a:r>
            <a:r>
              <a:rPr lang="es-ES_tradnl" sz="3600" dirty="0" err="1">
                <a:latin typeface="Angsana New" panose="02020603050405020304" pitchFamily="18" charset="-34"/>
                <a:cs typeface="Angsana New" panose="02020603050405020304" pitchFamily="18" charset="-34"/>
              </a:rPr>
              <a:t>they</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strategically</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drafted</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the</a:t>
            </a:r>
            <a:r>
              <a:rPr lang="es-ES_tradnl" sz="3600" dirty="0" smtClean="0">
                <a:latin typeface="Angsana New" panose="02020603050405020304" pitchFamily="18" charset="-34"/>
                <a:cs typeface="Angsana New" panose="02020603050405020304" pitchFamily="18" charset="-34"/>
              </a:rPr>
              <a:t> responses </a:t>
            </a:r>
            <a:r>
              <a:rPr lang="es-ES_tradnl" sz="3600" dirty="0" err="1">
                <a:latin typeface="Angsana New" panose="02020603050405020304" pitchFamily="18" charset="-34"/>
                <a:cs typeface="Angsana New" panose="02020603050405020304" pitchFamily="18" charset="-34"/>
              </a:rPr>
              <a:t>obtsined</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by</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business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owners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computers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room</a:t>
            </a:r>
            <a:r>
              <a:rPr lang="es-ES_tradnl" sz="3600" dirty="0">
                <a:latin typeface="Angsana New" panose="02020603050405020304" pitchFamily="18" charset="-34"/>
                <a:cs typeface="Angsana New" panose="02020603050405020304" pitchFamily="18" charset="-34"/>
              </a:rPr>
              <a:t>, </a:t>
            </a:r>
            <a:r>
              <a:rPr lang="es-ES_tradnl" sz="3600" dirty="0" smtClean="0">
                <a:latin typeface="Angsana New" panose="02020603050405020304" pitchFamily="18" charset="-34"/>
                <a:cs typeface="Angsana New" panose="02020603050405020304" pitchFamily="18" charset="-34"/>
              </a:rPr>
              <a:t>to </a:t>
            </a:r>
            <a:r>
              <a:rPr lang="es-ES_tradnl" sz="3600" dirty="0">
                <a:latin typeface="Angsana New" panose="02020603050405020304" pitchFamily="18" charset="-34"/>
                <a:cs typeface="Angsana New" panose="02020603050405020304" pitchFamily="18" charset="-34"/>
              </a:rPr>
              <a:t>prepare </a:t>
            </a:r>
            <a:r>
              <a:rPr lang="es-ES_tradnl" sz="3600" dirty="0" err="1">
                <a:latin typeface="Angsana New" panose="02020603050405020304" pitchFamily="18" charset="-34"/>
                <a:cs typeface="Angsana New" panose="02020603050405020304" pitchFamily="18" charset="-34"/>
              </a:rPr>
              <a:t>the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text</a:t>
            </a:r>
            <a:r>
              <a:rPr lang="es-ES_tradnl" sz="3600" dirty="0">
                <a:latin typeface="Angsana New" panose="02020603050405020304" pitchFamily="18" charset="-34"/>
                <a:cs typeface="Angsana New" panose="02020603050405020304" pitchFamily="18" charset="-34"/>
              </a:rPr>
              <a:t> and </a:t>
            </a:r>
            <a:r>
              <a:rPr lang="es-ES_tradnl" sz="3600" dirty="0" err="1">
                <a:latin typeface="Angsana New" panose="02020603050405020304" pitchFamily="18" charset="-34"/>
                <a:cs typeface="Angsana New" panose="02020603050405020304" pitchFamily="18" charset="-34"/>
              </a:rPr>
              <a:t>include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the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documents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with</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picture</a:t>
            </a:r>
            <a:r>
              <a:rPr lang="es-ES_tradnl" sz="3600" dirty="0" smtClean="0">
                <a:latin typeface="Angsana New" panose="02020603050405020304" pitchFamily="18" charset="-34"/>
                <a:cs typeface="Angsana New" panose="02020603050405020304" pitchFamily="18" charset="-34"/>
              </a:rPr>
              <a:t> </a:t>
            </a:r>
            <a:r>
              <a:rPr lang="es-ES_tradnl" sz="3600" dirty="0">
                <a:latin typeface="Angsana New" panose="02020603050405020304" pitchFamily="18" charset="-34"/>
                <a:cs typeface="Angsana New" panose="02020603050405020304" pitchFamily="18" charset="-34"/>
              </a:rPr>
              <a:t>and internet </a:t>
            </a:r>
            <a:r>
              <a:rPr lang="es-ES_tradnl" sz="3600" dirty="0" err="1" smtClean="0">
                <a:latin typeface="Angsana New" panose="02020603050405020304" pitchFamily="18" charset="-34"/>
                <a:cs typeface="Angsana New" panose="02020603050405020304" pitchFamily="18" charset="-34"/>
              </a:rPr>
              <a:t>images</a:t>
            </a:r>
            <a:r>
              <a:rPr lang="es-ES_tradnl" sz="3600" dirty="0" smtClean="0">
                <a:latin typeface="Angsana New" panose="02020603050405020304" pitchFamily="18" charset="-34"/>
                <a:cs typeface="Angsana New" panose="02020603050405020304" pitchFamily="18" charset="-34"/>
              </a:rPr>
              <a:t>. </a:t>
            </a:r>
            <a:endParaRPr lang="es-ES"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28634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49087" y="1575689"/>
            <a:ext cx="10528662" cy="4857784"/>
          </a:xfrm>
        </p:spPr>
        <p:txBody>
          <a:bodyPr>
            <a:noAutofit/>
          </a:bodyPr>
          <a:lstStyle/>
          <a:p>
            <a:r>
              <a:rPr lang="es-ES_tradnl" sz="4000" dirty="0" smtClean="0">
                <a:latin typeface="Angsana New" panose="02020603050405020304" pitchFamily="18" charset="-34"/>
                <a:cs typeface="Angsana New" panose="02020603050405020304" pitchFamily="18" charset="-34"/>
              </a:rPr>
              <a:t>   </a:t>
            </a:r>
            <a:r>
              <a:rPr lang="es-ES_tradnl" sz="4000" dirty="0" err="1" smtClean="0">
                <a:latin typeface="Angsana New" panose="02020603050405020304" pitchFamily="18" charset="-34"/>
                <a:cs typeface="Angsana New" panose="02020603050405020304" pitchFamily="18" charset="-34"/>
              </a:rPr>
              <a:t>The</a:t>
            </a:r>
            <a:r>
              <a:rPr lang="es-ES_tradnl" sz="4000" dirty="0" smtClean="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inquiry</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that</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student</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did</a:t>
            </a:r>
            <a:r>
              <a:rPr lang="es-ES_tradnl" sz="4000" dirty="0">
                <a:latin typeface="Angsana New" panose="02020603050405020304" pitchFamily="18" charset="-34"/>
                <a:cs typeface="Angsana New" panose="02020603050405020304" pitchFamily="18" charset="-34"/>
              </a:rPr>
              <a:t> in </a:t>
            </a:r>
            <a:r>
              <a:rPr lang="es-ES_tradnl" sz="4000" dirty="0" err="1">
                <a:latin typeface="Angsana New" panose="02020603050405020304" pitchFamily="18" charset="-34"/>
                <a:cs typeface="Angsana New" panose="02020603050405020304" pitchFamily="18" charset="-34"/>
              </a:rPr>
              <a:t>their</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communities</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help</a:t>
            </a:r>
            <a:r>
              <a:rPr lang="es-ES_tradnl" sz="4000" dirty="0">
                <a:latin typeface="Angsana New" panose="02020603050405020304" pitchFamily="18" charset="-34"/>
                <a:cs typeface="Angsana New" panose="02020603050405020304" pitchFamily="18" charset="-34"/>
              </a:rPr>
              <a:t> </a:t>
            </a:r>
            <a:r>
              <a:rPr lang="es-ES_tradnl" sz="4000" dirty="0" err="1" smtClean="0">
                <a:latin typeface="Angsana New" panose="02020603050405020304" pitchFamily="18" charset="-34"/>
                <a:cs typeface="Angsana New" panose="02020603050405020304" pitchFamily="18" charset="-34"/>
              </a:rPr>
              <a:t>develop</a:t>
            </a:r>
            <a:r>
              <a:rPr lang="es-ES_tradnl" sz="4000" dirty="0" smtClean="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better</a:t>
            </a:r>
            <a:r>
              <a:rPr lang="es-ES_tradnl" sz="4000" dirty="0">
                <a:latin typeface="Angsana New" panose="02020603050405020304" pitchFamily="18" charset="-34"/>
                <a:cs typeface="Angsana New" panose="02020603050405020304" pitchFamily="18" charset="-34"/>
              </a:rPr>
              <a:t> and </a:t>
            </a:r>
            <a:r>
              <a:rPr lang="es-ES_tradnl" sz="4000" dirty="0" err="1">
                <a:latin typeface="Angsana New" panose="02020603050405020304" pitchFamily="18" charset="-34"/>
                <a:cs typeface="Angsana New" panose="02020603050405020304" pitchFamily="18" charset="-34"/>
              </a:rPr>
              <a:t>descriptive</a:t>
            </a:r>
            <a:r>
              <a:rPr lang="es-ES_tradnl" sz="4000" dirty="0">
                <a:latin typeface="Angsana New" panose="02020603050405020304" pitchFamily="18" charset="-34"/>
                <a:cs typeface="Angsana New" panose="02020603050405020304" pitchFamily="18" charset="-34"/>
              </a:rPr>
              <a:t> EFL </a:t>
            </a:r>
            <a:r>
              <a:rPr lang="es-ES_tradnl" sz="4000" dirty="0" err="1">
                <a:latin typeface="Angsana New" panose="02020603050405020304" pitchFamily="18" charset="-34"/>
                <a:cs typeface="Angsana New" panose="02020603050405020304" pitchFamily="18" charset="-34"/>
              </a:rPr>
              <a:t>texts</a:t>
            </a:r>
            <a:r>
              <a:rPr lang="es-ES_tradnl" sz="4000" dirty="0">
                <a:latin typeface="Angsana New" panose="02020603050405020304" pitchFamily="18" charset="-34"/>
                <a:cs typeface="Angsana New" panose="02020603050405020304" pitchFamily="18" charset="-34"/>
              </a:rPr>
              <a:t> and </a:t>
            </a:r>
            <a:r>
              <a:rPr lang="es-ES_tradnl" sz="4000" dirty="0" err="1">
                <a:latin typeface="Angsana New" panose="02020603050405020304" pitchFamily="18" charset="-34"/>
                <a:cs typeface="Angsana New" panose="02020603050405020304" pitchFamily="18" charset="-34"/>
              </a:rPr>
              <a:t>also</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achieve</a:t>
            </a:r>
            <a:r>
              <a:rPr lang="es-ES_tradnl" sz="4000" dirty="0">
                <a:latin typeface="Angsana New" panose="02020603050405020304" pitchFamily="18" charset="-34"/>
                <a:cs typeface="Angsana New" panose="02020603050405020304" pitchFamily="18" charset="-34"/>
              </a:rPr>
              <a:t> </a:t>
            </a:r>
            <a:r>
              <a:rPr lang="es-ES_tradnl" sz="4000" dirty="0" smtClean="0">
                <a:latin typeface="Angsana New" panose="02020603050405020304" pitchFamily="18" charset="-34"/>
                <a:cs typeface="Angsana New" panose="02020603050405020304" pitchFamily="18" charset="-34"/>
              </a:rPr>
              <a:t>and </a:t>
            </a:r>
            <a:r>
              <a:rPr lang="es-ES_tradnl" sz="4000" dirty="0" err="1">
                <a:latin typeface="Angsana New" panose="02020603050405020304" pitchFamily="18" charset="-34"/>
                <a:cs typeface="Angsana New" panose="02020603050405020304" pitchFamily="18" charset="-34"/>
              </a:rPr>
              <a:t>analyze</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the</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level</a:t>
            </a:r>
            <a:r>
              <a:rPr lang="es-ES_tradnl" sz="4000" dirty="0">
                <a:latin typeface="Angsana New" panose="02020603050405020304" pitchFamily="18" charset="-34"/>
                <a:cs typeface="Angsana New" panose="02020603050405020304" pitchFamily="18" charset="-34"/>
              </a:rPr>
              <a:t> of EFL </a:t>
            </a:r>
            <a:r>
              <a:rPr lang="es-ES_tradnl" sz="4000" dirty="0" err="1">
                <a:latin typeface="Angsana New" panose="02020603050405020304" pitchFamily="18" charset="-34"/>
                <a:cs typeface="Angsana New" panose="02020603050405020304" pitchFamily="18" charset="-34"/>
              </a:rPr>
              <a:t>text</a:t>
            </a:r>
            <a:r>
              <a:rPr lang="es-ES_tradnl" sz="4000" dirty="0">
                <a:latin typeface="Angsana New" panose="02020603050405020304" pitchFamily="18" charset="-34"/>
                <a:cs typeface="Angsana New" panose="02020603050405020304" pitchFamily="18" charset="-34"/>
              </a:rPr>
              <a:t>.</a:t>
            </a:r>
          </a:p>
          <a:p>
            <a:pPr defTabSz="2049463"/>
            <a:endParaRPr lang="es-ES_tradnl" sz="4000" dirty="0">
              <a:latin typeface="Angsana New" panose="02020603050405020304" pitchFamily="18" charset="-34"/>
              <a:cs typeface="Angsana New" panose="02020603050405020304" pitchFamily="18" charset="-34"/>
            </a:endParaRPr>
          </a:p>
          <a:p>
            <a:pPr defTabSz="2049463"/>
            <a:r>
              <a:rPr lang="es-ES_tradnl" sz="4000" dirty="0" smtClean="0">
                <a:latin typeface="Angsana New" panose="02020603050405020304" pitchFamily="18" charset="-34"/>
                <a:cs typeface="Angsana New" panose="02020603050405020304" pitchFamily="18" charset="-34"/>
              </a:rPr>
              <a:t>  </a:t>
            </a:r>
            <a:r>
              <a:rPr lang="es-ES_tradnl" sz="4000" dirty="0" err="1" smtClean="0">
                <a:latin typeface="Angsana New" panose="02020603050405020304" pitchFamily="18" charset="-34"/>
                <a:cs typeface="Angsana New" panose="02020603050405020304" pitchFamily="18" charset="-34"/>
              </a:rPr>
              <a:t>The</a:t>
            </a:r>
            <a:r>
              <a:rPr lang="es-ES_tradnl" sz="4000" dirty="0" smtClean="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students</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represent</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their</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understanding</a:t>
            </a:r>
            <a:r>
              <a:rPr lang="es-ES_tradnl" sz="4000" dirty="0">
                <a:latin typeface="Angsana New" panose="02020603050405020304" pitchFamily="18" charset="-34"/>
                <a:cs typeface="Angsana New" panose="02020603050405020304" pitchFamily="18" charset="-34"/>
              </a:rPr>
              <a:t> of social </a:t>
            </a:r>
            <a:r>
              <a:rPr lang="es-ES_tradnl" sz="4000" dirty="0" smtClean="0">
                <a:latin typeface="Angsana New" panose="02020603050405020304" pitchFamily="18" charset="-34"/>
                <a:cs typeface="Angsana New" panose="02020603050405020304" pitchFamily="18" charset="-34"/>
              </a:rPr>
              <a:t>and cultural </a:t>
            </a:r>
            <a:r>
              <a:rPr lang="es-ES_tradnl" sz="4000" dirty="0" err="1" smtClean="0">
                <a:latin typeface="Angsana New" panose="02020603050405020304" pitchFamily="18" charset="-34"/>
                <a:cs typeface="Angsana New" panose="02020603050405020304" pitchFamily="18" charset="-34"/>
              </a:rPr>
              <a:t>issues</a:t>
            </a:r>
            <a:r>
              <a:rPr lang="es-ES_tradnl" sz="4000" dirty="0" smtClean="0">
                <a:latin typeface="Angsana New" panose="02020603050405020304" pitchFamily="18" charset="-34"/>
                <a:cs typeface="Angsana New" panose="02020603050405020304" pitchFamily="18" charset="-34"/>
              </a:rPr>
              <a:t> </a:t>
            </a:r>
            <a:r>
              <a:rPr lang="es-ES_tradnl" sz="4000" dirty="0" err="1" smtClean="0">
                <a:latin typeface="Angsana New" panose="02020603050405020304" pitchFamily="18" charset="-34"/>
                <a:cs typeface="Angsana New" panose="02020603050405020304" pitchFamily="18" charset="-34"/>
              </a:rPr>
              <a:t>through</a:t>
            </a:r>
            <a:r>
              <a:rPr lang="es-ES_tradnl" sz="4000" dirty="0" smtClean="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slides</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presentastion</a:t>
            </a:r>
            <a:r>
              <a:rPr lang="es-ES_tradnl" sz="4000" dirty="0">
                <a:latin typeface="Angsana New" panose="02020603050405020304" pitchFamily="18" charset="-34"/>
                <a:cs typeface="Angsana New" panose="02020603050405020304" pitchFamily="18" charset="-34"/>
              </a:rPr>
              <a:t>, </a:t>
            </a:r>
            <a:r>
              <a:rPr lang="es-ES_tradnl" sz="4000" dirty="0" err="1" smtClean="0">
                <a:latin typeface="Angsana New" panose="02020603050405020304" pitchFamily="18" charset="-34"/>
                <a:cs typeface="Angsana New" panose="02020603050405020304" pitchFamily="18" charset="-34"/>
              </a:rPr>
              <a:t>songs</a:t>
            </a:r>
            <a:r>
              <a:rPr lang="es-ES_tradnl" sz="4000" dirty="0" smtClean="0">
                <a:latin typeface="Angsana New" panose="02020603050405020304" pitchFamily="18" charset="-34"/>
                <a:cs typeface="Angsana New" panose="02020603050405020304" pitchFamily="18" charset="-34"/>
              </a:rPr>
              <a:t> </a:t>
            </a:r>
            <a:r>
              <a:rPr lang="es-ES_tradnl" sz="4000" dirty="0" err="1" smtClean="0">
                <a:latin typeface="Angsana New" panose="02020603050405020304" pitchFamily="18" charset="-34"/>
                <a:cs typeface="Angsana New" panose="02020603050405020304" pitchFamily="18" charset="-34"/>
              </a:rPr>
              <a:t>creations,stories</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photo</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galleries</a:t>
            </a:r>
            <a:r>
              <a:rPr lang="es-ES_tradnl" sz="4000" dirty="0">
                <a:latin typeface="Angsana New" panose="02020603050405020304" pitchFamily="18" charset="-34"/>
                <a:cs typeface="Angsana New" panose="02020603050405020304" pitchFamily="18" charset="-34"/>
              </a:rPr>
              <a:t>, video, </a:t>
            </a:r>
            <a:r>
              <a:rPr lang="es-ES_tradnl" sz="4000" dirty="0" err="1">
                <a:latin typeface="Angsana New" panose="02020603050405020304" pitchFamily="18" charset="-34"/>
                <a:cs typeface="Angsana New" panose="02020603050405020304" pitchFamily="18" charset="-34"/>
              </a:rPr>
              <a:t>scripted</a:t>
            </a:r>
            <a:r>
              <a:rPr lang="es-ES_tradnl" sz="4000" dirty="0">
                <a:latin typeface="Angsana New" panose="02020603050405020304" pitchFamily="18" charset="-34"/>
                <a:cs typeface="Angsana New" panose="02020603050405020304" pitchFamily="18" charset="-34"/>
              </a:rPr>
              <a:t> </a:t>
            </a:r>
            <a:r>
              <a:rPr lang="es-ES_tradnl" sz="4000" dirty="0" err="1" smtClean="0">
                <a:latin typeface="Angsana New" panose="02020603050405020304" pitchFamily="18" charset="-34"/>
                <a:cs typeface="Angsana New" panose="02020603050405020304" pitchFamily="18" charset="-34"/>
              </a:rPr>
              <a:t>Voiceovers</a:t>
            </a:r>
            <a:r>
              <a:rPr lang="es-ES_tradnl" sz="4000" dirty="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music</a:t>
            </a:r>
            <a:r>
              <a:rPr lang="es-ES_tradnl" sz="4000" dirty="0">
                <a:latin typeface="Angsana New" panose="02020603050405020304" pitchFamily="18" charset="-34"/>
                <a:cs typeface="Angsana New" panose="02020603050405020304" pitchFamily="18" charset="-34"/>
              </a:rPr>
              <a:t>, and video clip </a:t>
            </a:r>
            <a:r>
              <a:rPr lang="es-ES_tradnl" sz="4000" dirty="0" err="1">
                <a:latin typeface="Angsana New" panose="02020603050405020304" pitchFamily="18" charset="-34"/>
                <a:cs typeface="Angsana New" panose="02020603050405020304" pitchFamily="18" charset="-34"/>
              </a:rPr>
              <a:t>from</a:t>
            </a:r>
            <a:r>
              <a:rPr lang="es-ES_tradnl" sz="4000" dirty="0">
                <a:latin typeface="Angsana New" panose="02020603050405020304" pitchFamily="18" charset="-34"/>
                <a:cs typeface="Angsana New" panose="02020603050405020304" pitchFamily="18" charset="-34"/>
              </a:rPr>
              <a:t> internet to </a:t>
            </a:r>
            <a:r>
              <a:rPr lang="es-ES_tradnl" sz="4000" dirty="0" err="1">
                <a:latin typeface="Angsana New" panose="02020603050405020304" pitchFamily="18" charset="-34"/>
                <a:cs typeface="Angsana New" panose="02020603050405020304" pitchFamily="18" charset="-34"/>
              </a:rPr>
              <a:t>create</a:t>
            </a:r>
            <a:r>
              <a:rPr lang="es-ES_tradnl" sz="4000" dirty="0">
                <a:latin typeface="Angsana New" panose="02020603050405020304" pitchFamily="18" charset="-34"/>
                <a:cs typeface="Angsana New" panose="02020603050405020304" pitchFamily="18" charset="-34"/>
              </a:rPr>
              <a:t> </a:t>
            </a:r>
            <a:r>
              <a:rPr lang="es-ES_tradnl" sz="4000" dirty="0" err="1" smtClean="0">
                <a:latin typeface="Angsana New" panose="02020603050405020304" pitchFamily="18" charset="-34"/>
                <a:cs typeface="Angsana New" panose="02020603050405020304" pitchFamily="18" charset="-34"/>
              </a:rPr>
              <a:t>their</a:t>
            </a:r>
            <a:r>
              <a:rPr lang="es-ES_tradnl" sz="4000" dirty="0" smtClean="0">
                <a:latin typeface="Angsana New" panose="02020603050405020304" pitchFamily="18" charset="-34"/>
                <a:cs typeface="Angsana New" panose="02020603050405020304" pitchFamily="18" charset="-34"/>
              </a:rPr>
              <a:t> </a:t>
            </a:r>
            <a:r>
              <a:rPr lang="es-ES_tradnl" sz="4000" dirty="0" err="1">
                <a:latin typeface="Angsana New" panose="02020603050405020304" pitchFamily="18" charset="-34"/>
                <a:cs typeface="Angsana New" panose="02020603050405020304" pitchFamily="18" charset="-34"/>
              </a:rPr>
              <a:t>reflections</a:t>
            </a:r>
            <a:r>
              <a:rPr lang="es-ES_tradnl" sz="4000" dirty="0">
                <a:latin typeface="Angsana New" panose="02020603050405020304" pitchFamily="18" charset="-34"/>
                <a:cs typeface="Angsana New" panose="02020603050405020304" pitchFamily="18" charset="-34"/>
              </a:rPr>
              <a:t>.</a:t>
            </a:r>
            <a:endParaRPr lang="es-ES"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41714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1257" y="1711234"/>
            <a:ext cx="11678194" cy="4898572"/>
          </a:xfrm>
        </p:spPr>
        <p:txBody>
          <a:bodyPr>
            <a:noAutofit/>
          </a:bodyPr>
          <a:lstStyle/>
          <a:p>
            <a:pPr algn="just">
              <a:buNone/>
            </a:pPr>
            <a:r>
              <a:rPr lang="es-ES_tradnl" sz="3600" dirty="0" smtClean="0">
                <a:latin typeface="Angsana New" panose="02020603050405020304" pitchFamily="18" charset="-34"/>
                <a:cs typeface="Angsana New" panose="02020603050405020304" pitchFamily="18" charset="-34"/>
              </a:rPr>
              <a:t>   In </a:t>
            </a:r>
            <a:r>
              <a:rPr lang="es-ES_tradnl" sz="3600" dirty="0" err="1">
                <a:latin typeface="Angsana New" panose="02020603050405020304" pitchFamily="18" charset="-34"/>
                <a:cs typeface="Angsana New" panose="02020603050405020304" pitchFamily="18" charset="-34"/>
              </a:rPr>
              <a:t>conclusion</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teachers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after</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looking</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into</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the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students</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environment</a:t>
            </a:r>
            <a:r>
              <a:rPr lang="es-ES_tradnl" sz="3600" dirty="0" smtClean="0">
                <a:latin typeface="Angsana New" panose="02020603050405020304" pitchFamily="18" charset="-34"/>
                <a:cs typeface="Angsana New" panose="02020603050405020304" pitchFamily="18" charset="-34"/>
              </a:rPr>
              <a:t> </a:t>
            </a:r>
            <a:r>
              <a:rPr lang="es-ES_tradnl" sz="3600" dirty="0">
                <a:latin typeface="Angsana New" panose="02020603050405020304" pitchFamily="18" charset="-34"/>
                <a:cs typeface="Angsana New" panose="02020603050405020304" pitchFamily="18" charset="-34"/>
              </a:rPr>
              <a:t>of </a:t>
            </a:r>
            <a:r>
              <a:rPr lang="es-ES_tradnl" sz="3600" dirty="0" err="1">
                <a:latin typeface="Angsana New" panose="02020603050405020304" pitchFamily="18" charset="-34"/>
                <a:cs typeface="Angsana New" panose="02020603050405020304" pitchFamily="18" charset="-34"/>
              </a:rPr>
              <a:t>public</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education</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discover</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the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school</a:t>
            </a:r>
            <a:r>
              <a:rPr lang="es-ES_tradnl" sz="3600" dirty="0">
                <a:latin typeface="Angsana New" panose="02020603050405020304" pitchFamily="18" charset="-34"/>
                <a:cs typeface="Angsana New" panose="02020603050405020304" pitchFamily="18" charset="-34"/>
              </a:rPr>
              <a:t> as </a:t>
            </a:r>
            <a:r>
              <a:rPr lang="es-ES_tradnl" sz="3600" dirty="0" err="1" smtClean="0">
                <a:latin typeface="Angsana New" panose="02020603050405020304" pitchFamily="18" charset="-34"/>
                <a:cs typeface="Angsana New" panose="02020603050405020304" pitchFamily="18" charset="-34"/>
              </a:rPr>
              <a:t>an</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asset</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students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communities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environment</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after</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remarkable</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opportunities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for</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inquiry</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information</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gathering</a:t>
            </a:r>
            <a:r>
              <a:rPr lang="es-ES_tradnl" sz="3600" dirty="0" smtClean="0">
                <a:latin typeface="Angsana New" panose="02020603050405020304" pitchFamily="18" charset="-34"/>
                <a:cs typeface="Angsana New" panose="02020603050405020304" pitchFamily="18" charset="-34"/>
              </a:rPr>
              <a:t> </a:t>
            </a:r>
            <a:r>
              <a:rPr lang="es-ES_tradnl" sz="3600" dirty="0">
                <a:latin typeface="Angsana New" panose="02020603050405020304" pitchFamily="18" charset="-34"/>
                <a:cs typeface="Angsana New" panose="02020603050405020304" pitchFamily="18" charset="-34"/>
              </a:rPr>
              <a:t>and </a:t>
            </a:r>
            <a:r>
              <a:rPr lang="es-ES_tradnl" sz="3600" dirty="0" err="1">
                <a:latin typeface="Angsana New" panose="02020603050405020304" pitchFamily="18" charset="-34"/>
                <a:cs typeface="Angsana New" panose="02020603050405020304" pitchFamily="18" charset="-34"/>
              </a:rPr>
              <a:t>and</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transformation</a:t>
            </a:r>
            <a:r>
              <a:rPr lang="es-ES_tradnl" sz="3600" dirty="0">
                <a:latin typeface="Angsana New" panose="02020603050405020304" pitchFamily="18" charset="-34"/>
                <a:cs typeface="Angsana New" panose="02020603050405020304" pitchFamily="18" charset="-34"/>
              </a:rPr>
              <a:t> of curricular </a:t>
            </a:r>
            <a:r>
              <a:rPr lang="es-ES_tradnl" sz="3600" dirty="0" err="1">
                <a:latin typeface="Angsana New" panose="02020603050405020304" pitchFamily="18" charset="-34"/>
                <a:cs typeface="Angsana New" panose="02020603050405020304" pitchFamily="18" charset="-34"/>
              </a:rPr>
              <a:t>practice</a:t>
            </a:r>
            <a:r>
              <a:rPr lang="es-ES_tradnl" sz="3600" dirty="0">
                <a:latin typeface="Angsana New" panose="02020603050405020304" pitchFamily="18" charset="-34"/>
                <a:cs typeface="Angsana New" panose="02020603050405020304" pitchFamily="18" charset="-34"/>
              </a:rPr>
              <a:t> to </a:t>
            </a:r>
            <a:r>
              <a:rPr lang="es-ES_tradnl" sz="3600" dirty="0" err="1" smtClean="0">
                <a:latin typeface="Angsana New" panose="02020603050405020304" pitchFamily="18" charset="-34"/>
                <a:cs typeface="Angsana New" panose="02020603050405020304" pitchFamily="18" charset="-34"/>
              </a:rPr>
              <a:t>make</a:t>
            </a:r>
            <a:r>
              <a:rPr lang="es-ES_tradnl" sz="3600" dirty="0" smtClean="0">
                <a:latin typeface="Angsana New" panose="02020603050405020304" pitchFamily="18" charset="-34"/>
                <a:cs typeface="Angsana New" panose="02020603050405020304" pitchFamily="18" charset="-34"/>
              </a:rPr>
              <a:t> </a:t>
            </a:r>
            <a:r>
              <a:rPr lang="es-ES_tradnl" sz="3600" dirty="0">
                <a:latin typeface="Angsana New" panose="02020603050405020304" pitchFamily="18" charset="-34"/>
                <a:cs typeface="Angsana New" panose="02020603050405020304" pitchFamily="18" charset="-34"/>
              </a:rPr>
              <a:t>EFL </a:t>
            </a:r>
            <a:r>
              <a:rPr lang="es-ES_tradnl" sz="3600" dirty="0" err="1">
                <a:latin typeface="Angsana New" panose="02020603050405020304" pitchFamily="18" charset="-34"/>
                <a:cs typeface="Angsana New" panose="02020603050405020304" pitchFamily="18" charset="-34"/>
              </a:rPr>
              <a:t>classes</a:t>
            </a:r>
            <a:r>
              <a:rPr lang="es-ES_tradnl" sz="3600" dirty="0">
                <a:latin typeface="Angsana New" panose="02020603050405020304" pitchFamily="18" charset="-34"/>
                <a:cs typeface="Angsana New" panose="02020603050405020304" pitchFamily="18" charset="-34"/>
              </a:rPr>
              <a:t> more </a:t>
            </a:r>
            <a:r>
              <a:rPr lang="es-ES_tradnl" sz="3600" dirty="0" err="1">
                <a:latin typeface="Angsana New" panose="02020603050405020304" pitchFamily="18" charset="-34"/>
                <a:cs typeface="Angsana New" panose="02020603050405020304" pitchFamily="18" charset="-34"/>
              </a:rPr>
              <a:t>meaninful</a:t>
            </a:r>
            <a:r>
              <a:rPr lang="es-ES_tradnl" sz="3600" dirty="0">
                <a:latin typeface="Angsana New" panose="02020603050405020304" pitchFamily="18" charset="-34"/>
                <a:cs typeface="Angsana New" panose="02020603050405020304" pitchFamily="18" charset="-34"/>
              </a:rPr>
              <a:t>.</a:t>
            </a:r>
          </a:p>
          <a:p>
            <a:pPr algn="just">
              <a:buNone/>
            </a:pPr>
            <a:r>
              <a:rPr lang="es-ES_tradnl" sz="3600" dirty="0" smtClean="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It</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was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discovered</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that</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students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communities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provides</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alternatives</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for</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creating</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meaninful</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learning</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environment</a:t>
            </a:r>
            <a:r>
              <a:rPr lang="es-ES_tradnl" sz="3600" dirty="0">
                <a:latin typeface="Angsana New" panose="02020603050405020304" pitchFamily="18" charset="-34"/>
                <a:cs typeface="Angsana New" panose="02020603050405020304" pitchFamily="18" charset="-34"/>
              </a:rPr>
              <a:t> </a:t>
            </a:r>
            <a:r>
              <a:rPr lang="es-ES_tradnl" sz="3600" dirty="0" smtClean="0">
                <a:latin typeface="Angsana New" panose="02020603050405020304" pitchFamily="18" charset="-34"/>
                <a:cs typeface="Angsana New" panose="02020603050405020304" pitchFamily="18" charset="-34"/>
              </a:rPr>
              <a:t>in </a:t>
            </a:r>
            <a:r>
              <a:rPr lang="es-ES_tradnl" sz="3600" dirty="0" err="1">
                <a:latin typeface="Angsana New" panose="02020603050405020304" pitchFamily="18" charset="-34"/>
                <a:cs typeface="Angsana New" panose="02020603050405020304" pitchFamily="18" charset="-34"/>
              </a:rPr>
              <a:t>the</a:t>
            </a:r>
            <a:r>
              <a:rPr lang="es-ES_tradnl" sz="3600" dirty="0">
                <a:latin typeface="Angsana New" panose="02020603050405020304" pitchFamily="18" charset="-34"/>
                <a:cs typeface="Angsana New" panose="02020603050405020304" pitchFamily="18" charset="-34"/>
              </a:rPr>
              <a:t> EFL </a:t>
            </a:r>
            <a:r>
              <a:rPr lang="es-ES_tradnl" sz="3600" dirty="0" err="1">
                <a:latin typeface="Angsana New" panose="02020603050405020304" pitchFamily="18" charset="-34"/>
                <a:cs typeface="Angsana New" panose="02020603050405020304" pitchFamily="18" charset="-34"/>
              </a:rPr>
              <a:t>classroom</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transforming</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mechanical</a:t>
            </a:r>
            <a:r>
              <a:rPr lang="es-ES_tradnl" sz="3600" dirty="0">
                <a:latin typeface="Angsana New" panose="02020603050405020304" pitchFamily="18" charset="-34"/>
                <a:cs typeface="Angsana New" panose="02020603050405020304" pitchFamily="18" charset="-34"/>
              </a:rPr>
              <a:t> and </a:t>
            </a:r>
            <a:r>
              <a:rPr lang="es-ES_tradnl" sz="3600" dirty="0" err="1" smtClean="0">
                <a:latin typeface="Angsana New" panose="02020603050405020304" pitchFamily="18" charset="-34"/>
                <a:cs typeface="Angsana New" panose="02020603050405020304" pitchFamily="18" charset="-34"/>
              </a:rPr>
              <a:t>decontextualized</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language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practice</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into</a:t>
            </a:r>
            <a:r>
              <a:rPr lang="es-ES_tradnl" sz="3600" dirty="0">
                <a:latin typeface="Angsana New" panose="02020603050405020304" pitchFamily="18" charset="-34"/>
                <a:cs typeface="Angsana New" panose="02020603050405020304" pitchFamily="18" charset="-34"/>
              </a:rPr>
              <a:t> flexible </a:t>
            </a:r>
            <a:r>
              <a:rPr lang="es-ES_tradnl" sz="3600" dirty="0" err="1">
                <a:latin typeface="Angsana New" panose="02020603050405020304" pitchFamily="18" charset="-34"/>
                <a:cs typeface="Angsana New" panose="02020603050405020304" pitchFamily="18" charset="-34"/>
              </a:rPr>
              <a:t>way</a:t>
            </a:r>
            <a:r>
              <a:rPr lang="es-ES_tradnl" sz="3600" dirty="0">
                <a:latin typeface="Angsana New" panose="02020603050405020304" pitchFamily="18" charset="-34"/>
                <a:cs typeface="Angsana New" panose="02020603050405020304" pitchFamily="18" charset="-34"/>
              </a:rPr>
              <a:t> to </a:t>
            </a:r>
            <a:r>
              <a:rPr lang="es-ES_tradnl" sz="3600" dirty="0" err="1" smtClean="0">
                <a:latin typeface="Angsana New" panose="02020603050405020304" pitchFamily="18" charset="-34"/>
                <a:cs typeface="Angsana New" panose="02020603050405020304" pitchFamily="18" charset="-34"/>
              </a:rPr>
              <a:t>communicate</a:t>
            </a:r>
            <a:r>
              <a:rPr lang="es-ES_tradnl" sz="3600" dirty="0" smtClean="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what</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matters</a:t>
            </a:r>
            <a:r>
              <a:rPr lang="es-ES_tradnl" sz="3600" dirty="0">
                <a:latin typeface="Angsana New" panose="02020603050405020304" pitchFamily="18" charset="-34"/>
                <a:cs typeface="Angsana New" panose="02020603050405020304" pitchFamily="18" charset="-34"/>
              </a:rPr>
              <a:t> to </a:t>
            </a:r>
            <a:r>
              <a:rPr lang="es-ES_tradnl" sz="3600" dirty="0" err="1">
                <a:latin typeface="Angsana New" panose="02020603050405020304" pitchFamily="18" charset="-34"/>
                <a:cs typeface="Angsana New" panose="02020603050405020304" pitchFamily="18" charset="-34"/>
              </a:rPr>
              <a:t>students</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when</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they</a:t>
            </a:r>
            <a:r>
              <a:rPr lang="es-ES_tradnl" sz="3600" dirty="0">
                <a:latin typeface="Angsana New" panose="02020603050405020304" pitchFamily="18" charset="-34"/>
                <a:cs typeface="Angsana New" panose="02020603050405020304" pitchFamily="18" charset="-34"/>
              </a:rPr>
              <a:t> are </a:t>
            </a:r>
            <a:r>
              <a:rPr lang="es-ES_tradnl" sz="3600" dirty="0" err="1" smtClean="0">
                <a:latin typeface="Angsana New" panose="02020603050405020304" pitchFamily="18" charset="-34"/>
                <a:cs typeface="Angsana New" panose="02020603050405020304" pitchFamily="18" charset="-34"/>
              </a:rPr>
              <a:t>intellectully</a:t>
            </a:r>
            <a:r>
              <a:rPr lang="es-ES_tradnl" sz="3600" dirty="0" smtClean="0">
                <a:latin typeface="Angsana New" panose="02020603050405020304" pitchFamily="18" charset="-34"/>
                <a:cs typeface="Angsana New" panose="02020603050405020304" pitchFamily="18" charset="-34"/>
              </a:rPr>
              <a:t> </a:t>
            </a:r>
            <a:r>
              <a:rPr lang="es-ES_tradnl" sz="3600" dirty="0">
                <a:latin typeface="Angsana New" panose="02020603050405020304" pitchFamily="18" charset="-34"/>
                <a:cs typeface="Angsana New" panose="02020603050405020304" pitchFamily="18" charset="-34"/>
              </a:rPr>
              <a:t>and </a:t>
            </a:r>
            <a:r>
              <a:rPr lang="es-ES_tradnl" sz="3600" dirty="0" err="1">
                <a:latin typeface="Angsana New" panose="02020603050405020304" pitchFamily="18" charset="-34"/>
                <a:cs typeface="Angsana New" panose="02020603050405020304" pitchFamily="18" charset="-34"/>
              </a:rPr>
              <a:t>emotionally</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engaged</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with</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better</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learning</a:t>
            </a:r>
            <a:r>
              <a:rPr lang="es-ES_tradnl" sz="3600" dirty="0">
                <a:latin typeface="Angsana New" panose="02020603050405020304" pitchFamily="18" charset="-34"/>
                <a:cs typeface="Angsana New" panose="02020603050405020304" pitchFamily="18" charset="-34"/>
              </a:rPr>
              <a:t> </a:t>
            </a:r>
            <a:r>
              <a:rPr lang="es-ES_tradnl" sz="3600" dirty="0" err="1">
                <a:latin typeface="Angsana New" panose="02020603050405020304" pitchFamily="18" charset="-34"/>
                <a:cs typeface="Angsana New" panose="02020603050405020304" pitchFamily="18" charset="-34"/>
              </a:rPr>
              <a:t>is</a:t>
            </a:r>
            <a:r>
              <a:rPr lang="es-ES_tradnl" sz="3600" dirty="0">
                <a:latin typeface="Angsana New" panose="02020603050405020304" pitchFamily="18" charset="-34"/>
                <a:cs typeface="Angsana New" panose="02020603050405020304" pitchFamily="18" charset="-34"/>
              </a:rPr>
              <a:t> </a:t>
            </a:r>
            <a:r>
              <a:rPr lang="es-ES_tradnl" sz="3600" dirty="0" err="1" smtClean="0">
                <a:latin typeface="Angsana New" panose="02020603050405020304" pitchFamily="18" charset="-34"/>
                <a:cs typeface="Angsana New" panose="02020603050405020304" pitchFamily="18" charset="-34"/>
              </a:rPr>
              <a:t>achieve</a:t>
            </a:r>
            <a:r>
              <a:rPr lang="es-ES_tradnl" sz="3600" dirty="0">
                <a:latin typeface="Angsana New" panose="02020603050405020304" pitchFamily="18" charset="-34"/>
                <a:cs typeface="Angsana New" panose="02020603050405020304" pitchFamily="18" charset="-34"/>
              </a:rPr>
              <a:t>.</a:t>
            </a:r>
            <a:endParaRPr lang="es-ES" sz="3600" dirty="0">
              <a:latin typeface="Angsana New" panose="02020603050405020304" pitchFamily="18" charset="-34"/>
              <a:cs typeface="Angsana New" panose="02020603050405020304" pitchFamily="18" charset="-34"/>
            </a:endParaRPr>
          </a:p>
        </p:txBody>
      </p:sp>
      <p:sp>
        <p:nvSpPr>
          <p:cNvPr id="2" name="Rectángulo 1"/>
          <p:cNvSpPr/>
          <p:nvPr/>
        </p:nvSpPr>
        <p:spPr>
          <a:xfrm>
            <a:off x="4199712" y="629083"/>
            <a:ext cx="4079963"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CONCLUSION</a:t>
            </a:r>
            <a:endParaRPr lang="es-ES" sz="5400" b="0" cap="none" spc="0" dirty="0">
              <a:ln w="0"/>
              <a:solidFill>
                <a:schemeClr val="accent1"/>
              </a:solidFill>
              <a:effectLst>
                <a:outerShdw blurRad="38100" dist="25400" dir="5400000" algn="ctr" rotWithShape="0">
                  <a:srgbClr val="6E747A">
                    <a:alpha val="43000"/>
                  </a:srgbClr>
                </a:outerShdw>
              </a:effectLst>
              <a:latin typeface="Algerian" panose="04020705040A02060702" pitchFamily="82" charset="0"/>
            </a:endParaRPr>
          </a:p>
        </p:txBody>
      </p:sp>
    </p:spTree>
    <p:extLst>
      <p:ext uri="{BB962C8B-B14F-4D97-AF65-F5344CB8AC3E}">
        <p14:creationId xmlns:p14="http://schemas.microsoft.com/office/powerpoint/2010/main" val="152140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92000" cy="6865861"/>
          </a:xfrm>
          <a:prstGeom prst="rect">
            <a:avLst/>
          </a:prstGeom>
        </p:spPr>
      </p:pic>
    </p:spTree>
    <p:extLst>
      <p:ext uri="{BB962C8B-B14F-4D97-AF65-F5344CB8AC3E}">
        <p14:creationId xmlns:p14="http://schemas.microsoft.com/office/powerpoint/2010/main" val="418127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495006" y="2272935"/>
            <a:ext cx="7419703" cy="3944985"/>
          </a:xfrm>
          <a:prstGeom prst="roundRect">
            <a:avLst/>
          </a:prstGeom>
          <a:solidFill>
            <a:srgbClr val="C00000"/>
          </a:solidFill>
          <a:ln>
            <a:solidFill>
              <a:schemeClr val="accent3"/>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4" name="Marcador de contenido 3"/>
          <p:cNvPicPr>
            <a:picLocks noGrp="1"/>
          </p:cNvPicPr>
          <p:nvPr>
            <p:ph idx="1"/>
          </p:nvPr>
        </p:nvPicPr>
        <p:blipFill>
          <a:blip r:embed="rId2"/>
          <a:stretch>
            <a:fillRect/>
          </a:stretch>
        </p:blipFill>
        <p:spPr>
          <a:xfrm>
            <a:off x="3213462" y="2560319"/>
            <a:ext cx="6113417" cy="3331029"/>
          </a:xfrm>
          <a:prstGeom prst="rect">
            <a:avLst/>
          </a:prstGeom>
        </p:spPr>
      </p:pic>
      <p:sp>
        <p:nvSpPr>
          <p:cNvPr id="3" name="Rectángulo 2"/>
          <p:cNvSpPr/>
          <p:nvPr/>
        </p:nvSpPr>
        <p:spPr>
          <a:xfrm>
            <a:off x="2250601" y="968718"/>
            <a:ext cx="9571851" cy="923330"/>
          </a:xfrm>
          <a:prstGeom prst="rect">
            <a:avLst/>
          </a:prstGeom>
          <a:noFill/>
        </p:spPr>
        <p:txBody>
          <a:bodyPr wrap="none" lIns="91440" tIns="45720" rIns="91440" bIns="45720">
            <a:spAutoFit/>
          </a:bodyPr>
          <a:lstStyle/>
          <a:p>
            <a:pPr algn="ctr"/>
            <a:r>
              <a:rPr lang="es-ES_tradnl" sz="5400" b="0" cap="none" spc="0" dirty="0" err="1"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Comunity</a:t>
            </a:r>
            <a:r>
              <a:rPr lang="es-ES_tradnl" sz="5400" b="0" cap="none" spc="0" dirty="0"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 </a:t>
            </a:r>
            <a:r>
              <a:rPr lang="es-ES_tradnl" sz="5400" b="0" cap="none" spc="0" dirty="0" err="1"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Based</a:t>
            </a:r>
            <a:r>
              <a:rPr lang="es-ES_tradnl" sz="5400" b="0" cap="none" spc="0" dirty="0"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 </a:t>
            </a:r>
            <a:r>
              <a:rPr lang="es-ES_tradnl" sz="5400" b="0" cap="none" spc="0" dirty="0" err="1" smtClean="0">
                <a:ln w="0"/>
                <a:solidFill>
                  <a:schemeClr val="accent1"/>
                </a:solidFill>
                <a:effectLst>
                  <a:outerShdw blurRad="38100" dist="25400" dir="5400000" algn="ctr" rotWithShape="0">
                    <a:srgbClr val="6E747A">
                      <a:alpha val="43000"/>
                    </a:srgbClr>
                  </a:outerShdw>
                </a:effectLst>
                <a:latin typeface="Algerian" panose="04020705040A02060702" pitchFamily="82" charset="0"/>
              </a:rPr>
              <a:t>Pedagogy</a:t>
            </a:r>
            <a:endParaRPr lang="es-PA" sz="5400" b="0" cap="none" spc="0" dirty="0">
              <a:ln w="0"/>
              <a:solidFill>
                <a:schemeClr val="accent1"/>
              </a:solidFill>
              <a:effectLst>
                <a:outerShdw blurRad="38100" dist="25400" dir="5400000" algn="ctr" rotWithShape="0">
                  <a:srgbClr val="6E747A">
                    <a:alpha val="43000"/>
                  </a:srgbClr>
                </a:outerShdw>
              </a:effectLst>
              <a:latin typeface="Algerian" panose="04020705040A02060702" pitchFamily="82" charset="0"/>
            </a:endParaRPr>
          </a:p>
        </p:txBody>
      </p:sp>
    </p:spTree>
    <p:extLst>
      <p:ext uri="{BB962C8B-B14F-4D97-AF65-F5344CB8AC3E}">
        <p14:creationId xmlns:p14="http://schemas.microsoft.com/office/powerpoint/2010/main" val="50575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600" b="1" i="1" dirty="0" smtClean="0"/>
              <a:t/>
            </a:r>
            <a:br>
              <a:rPr lang="en-US" sz="3600" b="1" i="1" dirty="0" smtClean="0"/>
            </a:br>
            <a:r>
              <a:rPr lang="en-US" sz="3600" b="1" i="1" dirty="0" smtClean="0"/>
              <a:t>Multimodality </a:t>
            </a:r>
            <a:r>
              <a:rPr lang="en-US" sz="3600" b="1" i="1" dirty="0"/>
              <a:t>and CBP </a:t>
            </a:r>
            <a:r>
              <a:rPr lang="en-US" sz="3600" b="1" i="1" dirty="0" smtClean="0"/>
              <a:t>Multimodality…</a:t>
            </a:r>
            <a:br>
              <a:rPr lang="en-US" sz="3600" b="1" i="1" dirty="0" smtClean="0"/>
            </a:br>
            <a:r>
              <a:rPr lang="en-US" sz="3600" b="1" i="1" dirty="0" smtClean="0"/>
              <a:t/>
            </a:r>
            <a:br>
              <a:rPr lang="en-US" sz="3600" b="1" i="1" dirty="0" smtClean="0"/>
            </a:br>
            <a:endParaRPr lang="es-ES_tradnl" sz="3600" dirty="0"/>
          </a:p>
        </p:txBody>
      </p:sp>
      <p:sp>
        <p:nvSpPr>
          <p:cNvPr id="3" name="Marcador de contenido 2"/>
          <p:cNvSpPr>
            <a:spLocks noGrp="1"/>
          </p:cNvSpPr>
          <p:nvPr>
            <p:ph idx="1"/>
          </p:nvPr>
        </p:nvSpPr>
        <p:spPr>
          <a:xfrm>
            <a:off x="838200" y="1690689"/>
            <a:ext cx="10515600" cy="2576511"/>
          </a:xfrm>
        </p:spPr>
        <p:txBody>
          <a:bodyPr>
            <a:normAutofit lnSpcReduction="10000"/>
          </a:bodyPr>
          <a:lstStyle/>
          <a:p>
            <a:pPr marL="0" indent="0">
              <a:buNone/>
            </a:pPr>
            <a:endParaRPr lang="en-US" sz="2400" dirty="0"/>
          </a:p>
          <a:p>
            <a:pPr marL="0" indent="0">
              <a:buNone/>
            </a:pPr>
            <a:r>
              <a:rPr lang="en-US" sz="2400" dirty="0" smtClean="0"/>
              <a:t>*Mills </a:t>
            </a:r>
            <a:r>
              <a:rPr lang="en-US" sz="2400" dirty="0"/>
              <a:t>(2011), “the modes are the starting point to develop new ‘grammars’ or a ‘metalanguage’ for a broader range of textual elements than linguistics (written words) alone” </a:t>
            </a:r>
            <a:endParaRPr lang="en-US" sz="2400" dirty="0" smtClean="0"/>
          </a:p>
          <a:p>
            <a:pPr marL="0" indent="0">
              <a:buNone/>
            </a:pPr>
            <a:endParaRPr lang="en-US" sz="2400" dirty="0"/>
          </a:p>
          <a:p>
            <a:pPr marL="0" indent="0">
              <a:buNone/>
            </a:pPr>
            <a:r>
              <a:rPr lang="en-US" sz="2400" dirty="0"/>
              <a:t>*Using Social Networks as Tools for Communication in Foreign Language Learning Norton (2000) </a:t>
            </a:r>
            <a:endParaRPr lang="es-ES_tradnl" sz="2400" dirty="0"/>
          </a:p>
        </p:txBody>
      </p:sp>
      <p:sp>
        <p:nvSpPr>
          <p:cNvPr id="4" name="Rectángulo 3"/>
          <p:cNvSpPr/>
          <p:nvPr/>
        </p:nvSpPr>
        <p:spPr>
          <a:xfrm>
            <a:off x="2112819" y="4449727"/>
            <a:ext cx="2874818" cy="1938992"/>
          </a:xfrm>
          <a:prstGeom prst="rect">
            <a:avLst/>
          </a:prstGeom>
        </p:spPr>
        <p:txBody>
          <a:bodyPr wrap="square">
            <a:spAutoFit/>
          </a:bodyPr>
          <a:lstStyle/>
          <a:p>
            <a:r>
              <a:rPr lang="en-US" sz="2400" b="1" dirty="0" smtClean="0"/>
              <a:t>Result:  </a:t>
            </a:r>
            <a:r>
              <a:rPr lang="en-US" sz="2400" dirty="0"/>
              <a:t>Generates endless opportunities in the EFL classroom for students to communicate.</a:t>
            </a:r>
          </a:p>
        </p:txBody>
      </p:sp>
      <p:pic>
        <p:nvPicPr>
          <p:cNvPr id="5" name="Imagen 4"/>
          <p:cNvPicPr>
            <a:picLocks noChangeAspect="1"/>
          </p:cNvPicPr>
          <p:nvPr/>
        </p:nvPicPr>
        <p:blipFill>
          <a:blip r:embed="rId2"/>
          <a:stretch>
            <a:fillRect/>
          </a:stretch>
        </p:blipFill>
        <p:spPr>
          <a:xfrm>
            <a:off x="6428509" y="4129823"/>
            <a:ext cx="3269672" cy="1986780"/>
          </a:xfrm>
          <a:prstGeom prst="rect">
            <a:avLst/>
          </a:prstGeom>
        </p:spPr>
      </p:pic>
    </p:spTree>
    <p:extLst>
      <p:ext uri="{BB962C8B-B14F-4D97-AF65-F5344CB8AC3E}">
        <p14:creationId xmlns:p14="http://schemas.microsoft.com/office/powerpoint/2010/main" val="18600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130426"/>
            <a:ext cx="7772400" cy="1470025"/>
          </a:xfrm>
        </p:spPr>
        <p:txBody>
          <a:bodyPr anchor="ctr"/>
          <a:lstStyle/>
          <a:p>
            <a:r>
              <a:rPr lang="x-none" altLang="es-PA" sz="4400"/>
              <a:t>What was the research approach chosen?</a:t>
            </a:r>
            <a:endParaRPr lang="es-ES" altLang="es-PA" sz="4400"/>
          </a:p>
        </p:txBody>
      </p:sp>
    </p:spTree>
    <p:extLst>
      <p:ext uri="{BB962C8B-B14F-4D97-AF65-F5344CB8AC3E}">
        <p14:creationId xmlns:p14="http://schemas.microsoft.com/office/powerpoint/2010/main" val="117141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p:txBody>
          <a:bodyPr/>
          <a:lstStyle/>
          <a:p>
            <a:r>
              <a:rPr lang="x-none" altLang="es-PA"/>
              <a:t>Action Reasearch Paradigm</a:t>
            </a:r>
            <a:endParaRPr lang="es-ES" altLang="es-PA"/>
          </a:p>
        </p:txBody>
      </p:sp>
      <p:sp>
        <p:nvSpPr>
          <p:cNvPr id="8202" name="Rectangle 10"/>
          <p:cNvSpPr>
            <a:spLocks noGrp="1" noChangeArrowheads="1"/>
          </p:cNvSpPr>
          <p:nvPr>
            <p:ph sz="half" idx="1"/>
          </p:nvPr>
        </p:nvSpPr>
        <p:spPr>
          <a:xfrm>
            <a:off x="1992314" y="1628776"/>
            <a:ext cx="2879725" cy="4525963"/>
          </a:xfrm>
        </p:spPr>
        <p:txBody>
          <a:bodyPr/>
          <a:lstStyle/>
          <a:p>
            <a:pPr algn="ctr">
              <a:buFontTx/>
              <a:buNone/>
            </a:pPr>
            <a:r>
              <a:rPr lang="x-none" altLang="es-PA" sz="2800"/>
              <a:t>It´s a methodology that combines action and research where findings are put into practice.</a:t>
            </a:r>
            <a:endParaRPr lang="es-ES" altLang="es-PA" sz="2800"/>
          </a:p>
        </p:txBody>
      </p:sp>
      <p:pic>
        <p:nvPicPr>
          <p:cNvPr id="8216" name="Picture 24" descr="arpp"/>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5087938" y="1844675"/>
            <a:ext cx="5118100" cy="424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792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70" name="Group 58"/>
          <p:cNvGraphicFramePr>
            <a:graphicFrameLocks noGrp="1"/>
          </p:cNvGraphicFramePr>
          <p:nvPr>
            <p:ph sz="half" idx="2"/>
          </p:nvPr>
        </p:nvGraphicFramePr>
        <p:xfrm>
          <a:off x="2063751" y="404813"/>
          <a:ext cx="7993063" cy="5927091"/>
        </p:xfrm>
        <a:graphic>
          <a:graphicData uri="http://schemas.openxmlformats.org/drawingml/2006/table">
            <a:tbl>
              <a:tblPr/>
              <a:tblGrid>
                <a:gridCol w="2663825"/>
                <a:gridCol w="2665413"/>
                <a:gridCol w="2663825"/>
              </a:tblGrid>
              <a:tr h="11096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x-none"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What?</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x-none"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Traditional Research	</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x-none"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Action Research</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92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x-none"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Who?</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University Professors, scholars on experimental and control groups</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Teachers and Principals on their students.</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x-none"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Where?</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Controlled variables enviroments.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Schools and Classrooms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x-none"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How?</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Quantitative methods to prove cause-effect relationship between variables.</a:t>
                      </a:r>
                      <a:r>
                        <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Qualitative to describe  what is happening and to understand the effects.</a:t>
                      </a:r>
                      <a:r>
                        <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x-none"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Why?</a:t>
                      </a:r>
                      <a:endPar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 report and publish conclusions for larger populations.</a:t>
                      </a:r>
                      <a:r>
                        <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 take action and effect positive educational change in the school enviroment that was studied.</a:t>
                      </a:r>
                      <a:r>
                        <a:rPr kumimoji="0" lang="es-ES" altLang="es-PA"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0555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2209800" y="2130426"/>
            <a:ext cx="7772400" cy="1470025"/>
          </a:xfrm>
        </p:spPr>
        <p:txBody>
          <a:bodyPr anchor="ctr"/>
          <a:lstStyle/>
          <a:p>
            <a:r>
              <a:rPr lang="x-none" altLang="es-PA" sz="4400"/>
              <a:t>What type of research design was used?</a:t>
            </a:r>
            <a:endParaRPr lang="es-ES" altLang="es-PA" sz="4400"/>
          </a:p>
        </p:txBody>
      </p:sp>
    </p:spTree>
    <p:extLst>
      <p:ext uri="{BB962C8B-B14F-4D97-AF65-F5344CB8AC3E}">
        <p14:creationId xmlns:p14="http://schemas.microsoft.com/office/powerpoint/2010/main" val="71377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x-none" altLang="es-PA" sz="6000"/>
              <a:t>Research Design.</a:t>
            </a:r>
            <a:endParaRPr lang="es-ES" altLang="es-PA" sz="6000"/>
          </a:p>
        </p:txBody>
      </p:sp>
      <p:sp>
        <p:nvSpPr>
          <p:cNvPr id="17411" name="Rectangle 3"/>
          <p:cNvSpPr>
            <a:spLocks noGrp="1" noChangeArrowheads="1"/>
          </p:cNvSpPr>
          <p:nvPr>
            <p:ph type="body" sz="half" idx="1"/>
          </p:nvPr>
        </p:nvSpPr>
        <p:spPr/>
        <p:txBody>
          <a:bodyPr/>
          <a:lstStyle/>
          <a:p>
            <a:r>
              <a:rPr lang="x-none" altLang="es-PA" sz="2800"/>
              <a:t>This research was a combination of:</a:t>
            </a:r>
          </a:p>
          <a:p>
            <a:endParaRPr lang="x-none" altLang="es-PA" sz="2800"/>
          </a:p>
          <a:p>
            <a:r>
              <a:rPr lang="x-none" altLang="es-PA" sz="2800"/>
              <a:t>Ethnographic</a:t>
            </a:r>
          </a:p>
          <a:p>
            <a:endParaRPr lang="x-none" altLang="es-PA" sz="2800"/>
          </a:p>
          <a:p>
            <a:r>
              <a:rPr lang="x-none" altLang="es-PA" sz="2800"/>
              <a:t>Correlational</a:t>
            </a:r>
          </a:p>
          <a:p>
            <a:endParaRPr lang="x-none" altLang="es-PA" sz="2800"/>
          </a:p>
          <a:p>
            <a:r>
              <a:rPr lang="x-none" altLang="es-PA" sz="2800"/>
              <a:t>Descriptive</a:t>
            </a:r>
          </a:p>
        </p:txBody>
      </p:sp>
      <p:sp>
        <p:nvSpPr>
          <p:cNvPr id="17413" name="Rectangle 5"/>
          <p:cNvSpPr>
            <a:spLocks noGrp="1" noChangeArrowheads="1"/>
          </p:cNvSpPr>
          <p:nvPr>
            <p:ph type="body" sz="half" idx="2"/>
          </p:nvPr>
        </p:nvSpPr>
        <p:spPr/>
        <p:txBody>
          <a:bodyPr/>
          <a:lstStyle/>
          <a:p>
            <a:r>
              <a:rPr lang="x-none" altLang="es-PA" sz="2800"/>
              <a:t>Mapping of the Students Communities</a:t>
            </a:r>
          </a:p>
          <a:p>
            <a:r>
              <a:rPr lang="x-none" altLang="es-PA" sz="2800"/>
              <a:t>Interviewing</a:t>
            </a:r>
          </a:p>
          <a:p>
            <a:r>
              <a:rPr lang="x-none" altLang="es-PA" sz="2800"/>
              <a:t>Pictures taken</a:t>
            </a:r>
          </a:p>
          <a:p>
            <a:r>
              <a:rPr lang="x-none" altLang="es-PA" sz="2800"/>
              <a:t>Presentations of the community information</a:t>
            </a:r>
          </a:p>
          <a:p>
            <a:r>
              <a:rPr lang="x-none" altLang="es-PA" sz="2800"/>
              <a:t>Surveys.</a:t>
            </a:r>
          </a:p>
          <a:p>
            <a:endParaRPr lang="es-ES" altLang="es-PA" sz="2800"/>
          </a:p>
          <a:p>
            <a:endParaRPr lang="es-ES" altLang="es-PA" sz="2800"/>
          </a:p>
        </p:txBody>
      </p:sp>
    </p:spTree>
    <p:extLst>
      <p:ext uri="{BB962C8B-B14F-4D97-AF65-F5344CB8AC3E}">
        <p14:creationId xmlns:p14="http://schemas.microsoft.com/office/powerpoint/2010/main" val="1450486833"/>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TM04033927[[fn=Evento principal]]</Template>
  <TotalTime>288</TotalTime>
  <Words>876</Words>
  <Application>Microsoft Macintosh PowerPoint</Application>
  <PresentationFormat>Custom</PresentationFormat>
  <Paragraphs>103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Estela de condensación</vt:lpstr>
      <vt:lpstr>PowerPoint Presentation</vt:lpstr>
      <vt:lpstr>PowerPoint Presentation</vt:lpstr>
      <vt:lpstr>PowerPoint Presentation</vt:lpstr>
      <vt:lpstr> Multimodality and CBP Multimodality…  </vt:lpstr>
      <vt:lpstr>What was the research approach chosen?</vt:lpstr>
      <vt:lpstr>Action Reasearch Paradigm</vt:lpstr>
      <vt:lpstr>PowerPoint Presentation</vt:lpstr>
      <vt:lpstr>What type of research design was used?</vt:lpstr>
      <vt:lpstr>Research Design.</vt:lpstr>
      <vt:lpstr>Who were the participants in this research?  How were they selected and on what principles/rationales?</vt:lpstr>
      <vt:lpstr>Social Stratification 1 and 2</vt:lpstr>
      <vt:lpstr>PowerPoint Presentation</vt:lpstr>
      <vt:lpstr>Principles of multimedia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Bettzy Castillo</dc:creator>
  <cp:lastModifiedBy>Maria Dantas-Whitney</cp:lastModifiedBy>
  <cp:revision>19</cp:revision>
  <dcterms:created xsi:type="dcterms:W3CDTF">2017-04-29T01:00:47Z</dcterms:created>
  <dcterms:modified xsi:type="dcterms:W3CDTF">2017-05-07T14:22:10Z</dcterms:modified>
</cp:coreProperties>
</file>