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26"/>
  </p:notesMasterIdLst>
  <p:sldIdLst>
    <p:sldId id="259" r:id="rId2"/>
    <p:sldId id="333" r:id="rId3"/>
    <p:sldId id="310" r:id="rId4"/>
    <p:sldId id="309" r:id="rId5"/>
    <p:sldId id="312" r:id="rId6"/>
    <p:sldId id="311" r:id="rId7"/>
    <p:sldId id="313" r:id="rId8"/>
    <p:sldId id="314" r:id="rId9"/>
    <p:sldId id="315" r:id="rId10"/>
    <p:sldId id="316" r:id="rId11"/>
    <p:sldId id="319" r:id="rId12"/>
    <p:sldId id="322" r:id="rId13"/>
    <p:sldId id="320" r:id="rId14"/>
    <p:sldId id="317" r:id="rId15"/>
    <p:sldId id="318" r:id="rId16"/>
    <p:sldId id="332" r:id="rId17"/>
    <p:sldId id="321" r:id="rId18"/>
    <p:sldId id="324" r:id="rId19"/>
    <p:sldId id="325" r:id="rId20"/>
    <p:sldId id="326" r:id="rId21"/>
    <p:sldId id="327" r:id="rId22"/>
    <p:sldId id="323" r:id="rId23"/>
    <p:sldId id="329" r:id="rId24"/>
    <p:sldId id="33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6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44093-6EB7-F74A-9C2E-AE4BBB086FAA}" type="datetimeFigureOut">
              <a:rPr lang="en-US" smtClean="0"/>
              <a:t>5/10/16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25ED-30FE-5048-8128-6EB536504042}" type="slidenum">
              <a:rPr lang="en-US" smtClean="0"/>
              <a:t>‹#›</a:t>
            </a:fld>
            <a:endParaRPr lang="en-US"/>
          </a:p>
        </p:txBody>
      </p:sp>
    </p:spTree>
    <p:extLst>
      <p:ext uri="{BB962C8B-B14F-4D97-AF65-F5344CB8AC3E}">
        <p14:creationId xmlns:p14="http://schemas.microsoft.com/office/powerpoint/2010/main" val="1826708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CB1EEC3-680F-4EC0-955C-94D36F68B209}"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21F4A6-00AF-49EF-A6C0-887EE2A2DA83}"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8AAE3E-AD24-4245-BBFE-2F7F917C94F2}"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CB1EEC3-680F-4EC0-955C-94D36F68B209}"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0F6207-4C1F-4ABD-8480-6A30F035276D}"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69F2CE-B4BA-4361-90F2-5F5EA691DB9D}"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7B97F32-F36F-3A44-8A59-009148F898B1}" type="slidenum">
              <a:rPr lang="en-US"/>
              <a:pPr/>
              <a:t>‹#›</a:t>
            </a:fld>
            <a:endParaRPr lang="en-US"/>
          </a:p>
        </p:txBody>
      </p:sp>
    </p:spTree>
    <p:extLst>
      <p:ext uri="{BB962C8B-B14F-4D97-AF65-F5344CB8AC3E}">
        <p14:creationId xmlns:p14="http://schemas.microsoft.com/office/powerpoint/2010/main" val="312299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4251665B-C24A-4702-B522-6A4334602E03}" type="datetimeFigureOut">
              <a:rPr lang="en-US" smtClean="0"/>
              <a:t>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5/10/16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5/10/16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5/10/16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t>5/10/16</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 id="2147484108" r:id="rId16"/>
    <p:sldLayoutId id="2147484110" r:id="rId17"/>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ntas-whitney.weebly.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400" b="1" dirty="0"/>
              <a:t>Sheltered Instruction for Secondary Teachers</a:t>
            </a:r>
            <a:r>
              <a:rPr lang="en-US" sz="2400" dirty="0"/>
              <a:t> </a:t>
            </a:r>
          </a:p>
        </p:txBody>
      </p:sp>
      <p:pic>
        <p:nvPicPr>
          <p:cNvPr id="11" name="Picture Placeholder 10"/>
          <p:cNvPicPr>
            <a:picLocks noGrp="1" noChangeAspect="1"/>
          </p:cNvPicPr>
          <p:nvPr>
            <p:ph type="pic" idx="1"/>
          </p:nvPr>
        </p:nvPicPr>
        <p:blipFill>
          <a:blip r:embed="rId2"/>
          <a:srcRect t="11938" b="11938"/>
          <a:stretch>
            <a:fillRect/>
          </a:stretch>
        </p:blipFill>
        <p:spPr>
          <a:xfrm rot="741732">
            <a:off x="4767880" y="404825"/>
            <a:ext cx="4001731" cy="20307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 Placeholder 9"/>
          <p:cNvSpPr>
            <a:spLocks noGrp="1"/>
          </p:cNvSpPr>
          <p:nvPr>
            <p:ph type="body" sz="half" idx="2"/>
          </p:nvPr>
        </p:nvSpPr>
        <p:spPr/>
        <p:txBody>
          <a:bodyPr>
            <a:normAutofit fontScale="85000" lnSpcReduction="20000"/>
          </a:bodyPr>
          <a:lstStyle/>
          <a:p>
            <a:r>
              <a:rPr lang="en-US" sz="2400" dirty="0" smtClean="0">
                <a:solidFill>
                  <a:schemeClr val="accent2">
                    <a:lumMod val="40000"/>
                    <a:lumOff val="60000"/>
                  </a:schemeClr>
                </a:solidFill>
              </a:rPr>
              <a:t>Centennial School District </a:t>
            </a:r>
          </a:p>
          <a:p>
            <a:endParaRPr lang="en-US" sz="2400" dirty="0" smtClean="0">
              <a:solidFill>
                <a:schemeClr val="accent2">
                  <a:lumMod val="40000"/>
                  <a:lumOff val="60000"/>
                </a:schemeClr>
              </a:solidFill>
            </a:endParaRPr>
          </a:p>
          <a:p>
            <a:r>
              <a:rPr lang="en-US" sz="1800" dirty="0" smtClean="0">
                <a:solidFill>
                  <a:schemeClr val="accent4">
                    <a:lumMod val="40000"/>
                    <a:lumOff val="60000"/>
                  </a:schemeClr>
                </a:solidFill>
              </a:rPr>
              <a:t>Maria Dantas-Whitney, Ph.D. – Western Oregon University – </a:t>
            </a:r>
            <a:r>
              <a:rPr lang="en-US" sz="1800" dirty="0" err="1" smtClean="0">
                <a:solidFill>
                  <a:schemeClr val="accent4">
                    <a:lumMod val="40000"/>
                    <a:lumOff val="60000"/>
                  </a:schemeClr>
                </a:solidFill>
              </a:rPr>
              <a:t>dantasm@wou.edu</a:t>
            </a:r>
            <a:endParaRPr lang="en-US" sz="1800" dirty="0">
              <a:solidFill>
                <a:schemeClr val="accent4">
                  <a:lumMod val="40000"/>
                  <a:lumOff val="60000"/>
                </a:schemeClr>
              </a:solidFill>
            </a:endParaRPr>
          </a:p>
        </p:txBody>
      </p:sp>
      <p:pic>
        <p:nvPicPr>
          <p:cNvPr id="12" name="Picture 11"/>
          <p:cNvPicPr>
            <a:picLocks noChangeAspect="1"/>
          </p:cNvPicPr>
          <p:nvPr/>
        </p:nvPicPr>
        <p:blipFill>
          <a:blip r:embed="rId3"/>
          <a:stretch>
            <a:fillRect/>
          </a:stretch>
        </p:blipFill>
        <p:spPr>
          <a:xfrm>
            <a:off x="2732121" y="2332432"/>
            <a:ext cx="3729541" cy="23309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p:cNvPicPr>
            <a:picLocks noChangeAspect="1"/>
          </p:cNvPicPr>
          <p:nvPr/>
        </p:nvPicPr>
        <p:blipFill>
          <a:blip r:embed="rId4"/>
          <a:stretch>
            <a:fillRect/>
          </a:stretch>
        </p:blipFill>
        <p:spPr>
          <a:xfrm>
            <a:off x="419099" y="403563"/>
            <a:ext cx="3756750" cy="19288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777721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Validity in Assessments</a:t>
            </a:r>
            <a:endParaRPr lang="en-US" dirty="0"/>
          </a:p>
        </p:txBody>
      </p:sp>
      <p:sp>
        <p:nvSpPr>
          <p:cNvPr id="3" name="Content Placeholder 2"/>
          <p:cNvSpPr>
            <a:spLocks noGrp="1"/>
          </p:cNvSpPr>
          <p:nvPr>
            <p:ph idx="1"/>
          </p:nvPr>
        </p:nvSpPr>
        <p:spPr>
          <a:xfrm>
            <a:off x="199901" y="1822530"/>
            <a:ext cx="8658349" cy="4596744"/>
          </a:xfrm>
        </p:spPr>
        <p:txBody>
          <a:bodyPr>
            <a:normAutofit/>
          </a:bodyPr>
          <a:lstStyle/>
          <a:p>
            <a:pPr marL="0" indent="0" algn="ctr">
              <a:buNone/>
            </a:pPr>
            <a:r>
              <a:rPr lang="en-US" sz="2000" i="1" dirty="0" smtClean="0">
                <a:solidFill>
                  <a:schemeClr val="tx1"/>
                </a:solidFill>
              </a:rPr>
              <a:t>Students perform better on assessments that take into account </a:t>
            </a:r>
            <a:r>
              <a:rPr lang="en-US" sz="2000" b="1" i="1" dirty="0" smtClean="0">
                <a:solidFill>
                  <a:srgbClr val="730000"/>
                </a:solidFill>
              </a:rPr>
              <a:t>their personal experience, prior knowledge, and cultural background</a:t>
            </a:r>
          </a:p>
          <a:p>
            <a:pPr marL="0" indent="0" algn="ctr">
              <a:buNone/>
            </a:pPr>
            <a:endParaRPr lang="en-US" sz="2000" i="1" dirty="0">
              <a:solidFill>
                <a:srgbClr val="730000"/>
              </a:solidFill>
            </a:endParaRPr>
          </a:p>
        </p:txBody>
      </p:sp>
      <p:sp>
        <p:nvSpPr>
          <p:cNvPr id="4" name="TextBox 3"/>
          <p:cNvSpPr txBox="1"/>
          <p:nvPr/>
        </p:nvSpPr>
        <p:spPr>
          <a:xfrm>
            <a:off x="436563" y="3302437"/>
            <a:ext cx="8109499"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A child asked to write an essay describing herself may describe her entire family. </a:t>
            </a:r>
          </a:p>
          <a:p>
            <a:r>
              <a:rPr lang="en-US" dirty="0" smtClean="0"/>
              <a:t>Is it because she did not read the directions accurately, or is it because in her culture </a:t>
            </a:r>
          </a:p>
          <a:p>
            <a:r>
              <a:rPr lang="en-US" dirty="0" smtClean="0"/>
              <a:t>of origin it is unthinkable to talk about oneself to the exclusion of one’s family?</a:t>
            </a:r>
            <a:endParaRPr lang="en-US" dirty="0"/>
          </a:p>
        </p:txBody>
      </p:sp>
      <p:sp>
        <p:nvSpPr>
          <p:cNvPr id="5" name="TextBox 4"/>
          <p:cNvSpPr txBox="1"/>
          <p:nvPr/>
        </p:nvSpPr>
        <p:spPr>
          <a:xfrm>
            <a:off x="436563" y="4927591"/>
            <a:ext cx="7940320" cy="646331"/>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Four birds were sitting on a fence. A farmer threw a stone that hit one of the birds. </a:t>
            </a:r>
          </a:p>
          <a:p>
            <a:r>
              <a:rPr lang="en-US" dirty="0" smtClean="0"/>
              <a:t>How many birds were left on the fence?</a:t>
            </a:r>
            <a:endParaRPr lang="en-US" dirty="0"/>
          </a:p>
        </p:txBody>
      </p:sp>
      <p:sp>
        <p:nvSpPr>
          <p:cNvPr id="8" name="TextBox 7"/>
          <p:cNvSpPr txBox="1"/>
          <p:nvPr/>
        </p:nvSpPr>
        <p:spPr>
          <a:xfrm>
            <a:off x="6773117" y="6243631"/>
            <a:ext cx="2222428" cy="369332"/>
          </a:xfrm>
          <a:prstGeom prst="rect">
            <a:avLst/>
          </a:prstGeom>
          <a:noFill/>
        </p:spPr>
        <p:txBody>
          <a:bodyPr wrap="square" rtlCol="0">
            <a:spAutoFit/>
          </a:bodyPr>
          <a:lstStyle/>
          <a:p>
            <a:r>
              <a:rPr lang="en-US" dirty="0" smtClean="0"/>
              <a:t>(</a:t>
            </a:r>
            <a:r>
              <a:rPr lang="en-US" dirty="0" err="1" smtClean="0"/>
              <a:t>Basterra</a:t>
            </a:r>
            <a:r>
              <a:rPr lang="en-US" dirty="0" smtClean="0"/>
              <a:t> et al., 2011)</a:t>
            </a:r>
            <a:endParaRPr lang="en-US" dirty="0"/>
          </a:p>
        </p:txBody>
      </p:sp>
    </p:spTree>
    <p:extLst>
      <p:ext uri="{BB962C8B-B14F-4D97-AF65-F5344CB8AC3E}">
        <p14:creationId xmlns:p14="http://schemas.microsoft.com/office/powerpoint/2010/main" val="3348708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347" y="277491"/>
            <a:ext cx="6643769" cy="533829"/>
          </a:xfrm>
        </p:spPr>
        <p:style>
          <a:lnRef idx="1">
            <a:schemeClr val="accent6"/>
          </a:lnRef>
          <a:fillRef idx="3">
            <a:schemeClr val="accent6"/>
          </a:fillRef>
          <a:effectRef idx="2">
            <a:schemeClr val="accent6"/>
          </a:effectRef>
          <a:fontRef idx="minor">
            <a:schemeClr val="lt1"/>
          </a:fontRef>
        </p:style>
        <p:txBody>
          <a:bodyPr>
            <a:noAutofit/>
          </a:bodyPr>
          <a:lstStyle/>
          <a:p>
            <a:pPr algn="l"/>
            <a:r>
              <a:rPr lang="en-US" sz="2400" dirty="0" smtClean="0"/>
              <a:t>A Multidimensional Approach to Assessment of ELs</a:t>
            </a:r>
            <a:endParaRPr lang="en-US" sz="2400" dirty="0"/>
          </a:p>
        </p:txBody>
      </p:sp>
      <p:sp>
        <p:nvSpPr>
          <p:cNvPr id="4" name="Content Placeholder 3"/>
          <p:cNvSpPr>
            <a:spLocks noGrp="1"/>
          </p:cNvSpPr>
          <p:nvPr>
            <p:ph idx="4294967295"/>
          </p:nvPr>
        </p:nvSpPr>
        <p:spPr>
          <a:xfrm>
            <a:off x="211660" y="1051706"/>
            <a:ext cx="8807402" cy="5047536"/>
          </a:xfrm>
          <a:prstGeom prst="rect">
            <a:avLst/>
          </a:prstGeom>
        </p:spPr>
        <p:txBody>
          <a:bodyPr wrap="square">
            <a:spAutoFit/>
          </a:bodyPr>
          <a:lstStyle/>
          <a:p>
            <a:pPr>
              <a:spcBef>
                <a:spcPts val="600"/>
              </a:spcBef>
              <a:buFont typeface="Arial"/>
              <a:buChar char="•"/>
            </a:pPr>
            <a:r>
              <a:rPr lang="en-US" sz="2000" dirty="0">
                <a:solidFill>
                  <a:srgbClr val="000000"/>
                </a:solidFill>
              </a:rPr>
              <a:t>Use </a:t>
            </a:r>
            <a:r>
              <a:rPr lang="en-US" sz="2000" dirty="0" smtClean="0">
                <a:solidFill>
                  <a:schemeClr val="accent1"/>
                </a:solidFill>
              </a:rPr>
              <a:t>a variety of assessment tools</a:t>
            </a:r>
            <a:r>
              <a:rPr lang="en-US" sz="2000" dirty="0" smtClean="0">
                <a:solidFill>
                  <a:srgbClr val="000000"/>
                </a:solidFill>
              </a:rPr>
              <a:t>. </a:t>
            </a:r>
            <a:r>
              <a:rPr lang="en-US" sz="2000" dirty="0">
                <a:solidFill>
                  <a:srgbClr val="000000"/>
                </a:solidFill>
              </a:rPr>
              <a:t>A combination of assessments can capture student learning much more accurately than </a:t>
            </a:r>
            <a:r>
              <a:rPr lang="en-US" sz="2000" dirty="0" smtClean="0">
                <a:solidFill>
                  <a:srgbClr val="000000"/>
                </a:solidFill>
              </a:rPr>
              <a:t>any </a:t>
            </a:r>
            <a:r>
              <a:rPr lang="en-US" sz="2000" dirty="0">
                <a:solidFill>
                  <a:srgbClr val="000000"/>
                </a:solidFill>
              </a:rPr>
              <a:t>single measure </a:t>
            </a:r>
            <a:r>
              <a:rPr lang="en-US" sz="2000" dirty="0" smtClean="0">
                <a:solidFill>
                  <a:srgbClr val="000000"/>
                </a:solidFill>
              </a:rPr>
              <a:t>can</a:t>
            </a:r>
          </a:p>
          <a:p>
            <a:pPr>
              <a:spcBef>
                <a:spcPts val="600"/>
              </a:spcBef>
              <a:buFont typeface="Arial"/>
              <a:buChar char="•"/>
            </a:pPr>
            <a:r>
              <a:rPr lang="en-US" sz="2000" dirty="0">
                <a:solidFill>
                  <a:srgbClr val="000000"/>
                </a:solidFill>
              </a:rPr>
              <a:t>An ELL’s </a:t>
            </a:r>
            <a:r>
              <a:rPr lang="en-US" sz="2000" dirty="0">
                <a:solidFill>
                  <a:srgbClr val="990000"/>
                </a:solidFill>
              </a:rPr>
              <a:t>home language </a:t>
            </a:r>
            <a:r>
              <a:rPr lang="en-US" sz="2000" dirty="0">
                <a:solidFill>
                  <a:srgbClr val="000000"/>
                </a:solidFill>
              </a:rPr>
              <a:t>can be a powerful resource to make complex concepts comprehensible. Encourage students to use L1 as much as possible (e.g., note-taking, reasoning, bilingual dictionaries</a:t>
            </a:r>
            <a:r>
              <a:rPr lang="en-US" sz="2000" dirty="0" smtClean="0">
                <a:solidFill>
                  <a:srgbClr val="000000"/>
                </a:solidFill>
              </a:rPr>
              <a:t>)</a:t>
            </a:r>
          </a:p>
          <a:p>
            <a:pPr>
              <a:spcBef>
                <a:spcPts val="600"/>
              </a:spcBef>
              <a:buFont typeface="Arial"/>
              <a:buChar char="•"/>
            </a:pPr>
            <a:r>
              <a:rPr lang="en-US" sz="2000" dirty="0" smtClean="0">
                <a:solidFill>
                  <a:srgbClr val="000000"/>
                </a:solidFill>
              </a:rPr>
              <a:t>Use </a:t>
            </a:r>
            <a:r>
              <a:rPr lang="en-US" sz="2000" dirty="0" smtClean="0">
                <a:solidFill>
                  <a:srgbClr val="990000"/>
                </a:solidFill>
              </a:rPr>
              <a:t>alternative assessments</a:t>
            </a:r>
          </a:p>
          <a:p>
            <a:pPr marL="746125" lvl="1" indent="-285750">
              <a:spcBef>
                <a:spcPts val="0"/>
              </a:spcBef>
              <a:buFont typeface="Arial"/>
              <a:buChar char="•"/>
            </a:pPr>
            <a:r>
              <a:rPr lang="en-US" sz="1800" dirty="0" smtClean="0">
                <a:solidFill>
                  <a:srgbClr val="000000"/>
                </a:solidFill>
              </a:rPr>
              <a:t>Observations (anecdotal records, checklists, rating scales)</a:t>
            </a:r>
          </a:p>
          <a:p>
            <a:pPr marL="746125" lvl="1" indent="-285750">
              <a:spcBef>
                <a:spcPts val="0"/>
              </a:spcBef>
              <a:buFont typeface="Arial"/>
              <a:buChar char="•"/>
            </a:pPr>
            <a:r>
              <a:rPr lang="en-US" sz="1800" dirty="0" smtClean="0">
                <a:solidFill>
                  <a:srgbClr val="000000"/>
                </a:solidFill>
              </a:rPr>
              <a:t>Journals</a:t>
            </a:r>
            <a:endParaRPr lang="en-US" sz="1800" dirty="0" smtClean="0">
              <a:solidFill>
                <a:srgbClr val="000000"/>
              </a:solidFill>
            </a:endParaRPr>
          </a:p>
          <a:p>
            <a:pPr marL="746125" lvl="1" indent="-285750">
              <a:spcBef>
                <a:spcPts val="0"/>
              </a:spcBef>
              <a:buFont typeface="Arial"/>
              <a:buChar char="•"/>
            </a:pPr>
            <a:r>
              <a:rPr lang="en-US" sz="1800" dirty="0" smtClean="0">
                <a:solidFill>
                  <a:srgbClr val="000000"/>
                </a:solidFill>
              </a:rPr>
              <a:t>Portfolios</a:t>
            </a:r>
          </a:p>
          <a:p>
            <a:pPr marL="746125" lvl="1" indent="-285750">
              <a:spcBef>
                <a:spcPts val="0"/>
              </a:spcBef>
              <a:buFont typeface="Arial"/>
              <a:buChar char="•"/>
            </a:pPr>
            <a:r>
              <a:rPr lang="en-US" sz="1800" dirty="0" smtClean="0">
                <a:solidFill>
                  <a:srgbClr val="000000"/>
                </a:solidFill>
              </a:rPr>
              <a:t>Self-assessments (checklists, rubrics, reflection prompts, e.g., </a:t>
            </a:r>
            <a:r>
              <a:rPr lang="en-US" sz="1800" i="1" dirty="0" smtClean="0">
                <a:solidFill>
                  <a:srgbClr val="000000"/>
                </a:solidFill>
              </a:rPr>
              <a:t>“Today I learned</a:t>
            </a:r>
            <a:r>
              <a:rPr lang="is-IS" sz="1800" i="1" dirty="0" smtClean="0">
                <a:solidFill>
                  <a:srgbClr val="000000"/>
                </a:solidFill>
              </a:rPr>
              <a:t>…</a:t>
            </a:r>
            <a:r>
              <a:rPr lang="is-IS" sz="1800" dirty="0" smtClean="0">
                <a:solidFill>
                  <a:srgbClr val="000000"/>
                </a:solidFill>
              </a:rPr>
              <a:t>”)</a:t>
            </a:r>
            <a:endParaRPr lang="en-US" sz="1800" dirty="0" smtClean="0">
              <a:solidFill>
                <a:srgbClr val="000000"/>
              </a:solidFill>
            </a:endParaRPr>
          </a:p>
          <a:p>
            <a:pPr marL="285750" indent="-285750">
              <a:spcBef>
                <a:spcPts val="600"/>
              </a:spcBef>
              <a:buFont typeface="Arial"/>
              <a:buChar char="•"/>
            </a:pPr>
            <a:r>
              <a:rPr lang="en-US" sz="2000" dirty="0" smtClean="0">
                <a:solidFill>
                  <a:srgbClr val="000000"/>
                </a:solidFill>
              </a:rPr>
              <a:t>Use assessment </a:t>
            </a:r>
            <a:r>
              <a:rPr lang="en-US" sz="2000" dirty="0" smtClean="0">
                <a:solidFill>
                  <a:srgbClr val="990000"/>
                </a:solidFill>
              </a:rPr>
              <a:t>results to modify instructio</a:t>
            </a:r>
            <a:r>
              <a:rPr lang="en-US" sz="2000" dirty="0" smtClean="0">
                <a:solidFill>
                  <a:schemeClr val="accent1"/>
                </a:solidFill>
              </a:rPr>
              <a:t>n</a:t>
            </a:r>
          </a:p>
          <a:p>
            <a:pPr marL="285750" indent="-285750">
              <a:spcBef>
                <a:spcPts val="600"/>
              </a:spcBef>
              <a:buFont typeface="Arial"/>
              <a:buChar char="•"/>
            </a:pPr>
            <a:r>
              <a:rPr lang="en-US" sz="2000" dirty="0" smtClean="0">
                <a:solidFill>
                  <a:srgbClr val="000000"/>
                </a:solidFill>
              </a:rPr>
              <a:t>Communicate assessment results with students in </a:t>
            </a:r>
            <a:r>
              <a:rPr lang="en-US" sz="2000" dirty="0" smtClean="0">
                <a:solidFill>
                  <a:srgbClr val="990000"/>
                </a:solidFill>
              </a:rPr>
              <a:t>clear and meaningful ways</a:t>
            </a:r>
          </a:p>
          <a:p>
            <a:pPr marL="285750" indent="-285750">
              <a:spcBef>
                <a:spcPts val="600"/>
              </a:spcBef>
              <a:buFont typeface="Arial"/>
              <a:buChar char="•"/>
            </a:pPr>
            <a:r>
              <a:rPr lang="en-US" sz="2000" dirty="0" smtClean="0">
                <a:solidFill>
                  <a:srgbClr val="000000"/>
                </a:solidFill>
              </a:rPr>
              <a:t>Offer students opportunities to demonstrate knowledge</a:t>
            </a:r>
            <a:r>
              <a:rPr lang="en-US" sz="2000" dirty="0" smtClean="0">
                <a:solidFill>
                  <a:schemeClr val="tx1"/>
                </a:solidFill>
              </a:rPr>
              <a:t> in</a:t>
            </a:r>
            <a:r>
              <a:rPr lang="en-US" sz="2000" dirty="0" smtClean="0">
                <a:solidFill>
                  <a:srgbClr val="990000"/>
                </a:solidFill>
              </a:rPr>
              <a:t> non-language dependent ways </a:t>
            </a:r>
            <a:r>
              <a:rPr lang="en-US" sz="2000" dirty="0" smtClean="0">
                <a:solidFill>
                  <a:srgbClr val="000000"/>
                </a:solidFill>
              </a:rPr>
              <a:t>(e.g., graphic organizers, drawings, PowerPoint slides)</a:t>
            </a:r>
            <a:endParaRPr lang="en-US" sz="2000" dirty="0">
              <a:solidFill>
                <a:srgbClr val="000000"/>
              </a:solidFill>
            </a:endParaRPr>
          </a:p>
          <a:p>
            <a:pPr>
              <a:spcBef>
                <a:spcPts val="600"/>
              </a:spcBef>
              <a:buFont typeface="Arial"/>
              <a:buChar char="•"/>
            </a:pPr>
            <a:endParaRPr lang="en-US" sz="2000" i="1" dirty="0">
              <a:solidFill>
                <a:srgbClr val="000000"/>
              </a:solidFill>
            </a:endParaRPr>
          </a:p>
        </p:txBody>
      </p:sp>
      <p:sp>
        <p:nvSpPr>
          <p:cNvPr id="5" name="Rectangle 4"/>
          <p:cNvSpPr/>
          <p:nvPr/>
        </p:nvSpPr>
        <p:spPr>
          <a:xfrm>
            <a:off x="6773116" y="6376241"/>
            <a:ext cx="2058714" cy="369332"/>
          </a:xfrm>
          <a:prstGeom prst="rect">
            <a:avLst/>
          </a:prstGeom>
        </p:spPr>
        <p:txBody>
          <a:bodyPr wrap="none">
            <a:spAutoFit/>
          </a:bodyPr>
          <a:lstStyle/>
          <a:p>
            <a:r>
              <a:rPr lang="en-US" dirty="0"/>
              <a:t>(</a:t>
            </a:r>
            <a:r>
              <a:rPr lang="en-US" dirty="0" err="1"/>
              <a:t>Lenskie</a:t>
            </a:r>
            <a:r>
              <a:rPr lang="en-US" dirty="0"/>
              <a:t> et al, 2006)</a:t>
            </a:r>
          </a:p>
        </p:txBody>
      </p:sp>
    </p:spTree>
    <p:extLst>
      <p:ext uri="{BB962C8B-B14F-4D97-AF65-F5344CB8AC3E}">
        <p14:creationId xmlns:p14="http://schemas.microsoft.com/office/powerpoint/2010/main" val="1955045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Accommodations and Modifications</a:t>
            </a:r>
            <a:endParaRPr lang="en-US" sz="3600" dirty="0"/>
          </a:p>
        </p:txBody>
      </p:sp>
      <p:sp>
        <p:nvSpPr>
          <p:cNvPr id="3" name="Content Placeholder 2"/>
          <p:cNvSpPr>
            <a:spLocks noGrp="1"/>
          </p:cNvSpPr>
          <p:nvPr>
            <p:ph idx="1"/>
          </p:nvPr>
        </p:nvSpPr>
        <p:spPr>
          <a:xfrm>
            <a:off x="284163" y="2133600"/>
            <a:ext cx="8574087" cy="4286405"/>
          </a:xfrm>
        </p:spPr>
        <p:txBody>
          <a:bodyPr>
            <a:normAutofit fontScale="92500" lnSpcReduction="20000"/>
          </a:bodyPr>
          <a:lstStyle/>
          <a:p>
            <a:pPr marL="0" indent="0" fontAlgn="base">
              <a:buNone/>
            </a:pPr>
            <a:r>
              <a:rPr lang="en-US" b="1" dirty="0" smtClean="0">
                <a:solidFill>
                  <a:srgbClr val="990000"/>
                </a:solidFill>
              </a:rPr>
              <a:t>Accommodation: the </a:t>
            </a:r>
            <a:r>
              <a:rPr lang="en-US" b="1" dirty="0">
                <a:solidFill>
                  <a:srgbClr val="990000"/>
                </a:solidFill>
              </a:rPr>
              <a:t>content of the standard remains the same, but the method for demonstrating mastery of that content may be </a:t>
            </a:r>
            <a:r>
              <a:rPr lang="en-US" b="1" dirty="0" smtClean="0">
                <a:solidFill>
                  <a:srgbClr val="990000"/>
                </a:solidFill>
              </a:rPr>
              <a:t>adjusted</a:t>
            </a:r>
          </a:p>
          <a:p>
            <a:pPr fontAlgn="base">
              <a:buFont typeface="Arial"/>
              <a:buChar char="•"/>
            </a:pPr>
            <a:r>
              <a:rPr lang="en-US" dirty="0" smtClean="0"/>
              <a:t>For </a:t>
            </a:r>
            <a:r>
              <a:rPr lang="en-US" dirty="0"/>
              <a:t>example, to meet science standards, a student may require an audiotape of lectures in science class because of difficulty in taking notes. In addition, he or she might need to take a social studies end-of-unit assessment orally. Although the format for answering questions would be different, the content of the questions would remain the same, and the student would be judged, like all other students, on the content of his or her responses.</a:t>
            </a:r>
          </a:p>
          <a:p>
            <a:pPr marL="0" indent="0" fontAlgn="base">
              <a:buNone/>
            </a:pPr>
            <a:r>
              <a:rPr lang="en-US" b="1" dirty="0" smtClean="0">
                <a:solidFill>
                  <a:srgbClr val="990000"/>
                </a:solidFill>
              </a:rPr>
              <a:t>Modification: changing </a:t>
            </a:r>
            <a:r>
              <a:rPr lang="en-US" b="1" dirty="0">
                <a:solidFill>
                  <a:srgbClr val="990000"/>
                </a:solidFill>
              </a:rPr>
              <a:t>the standard </a:t>
            </a:r>
            <a:r>
              <a:rPr lang="en-US" b="1" dirty="0" smtClean="0">
                <a:solidFill>
                  <a:srgbClr val="990000"/>
                </a:solidFill>
              </a:rPr>
              <a:t>itself</a:t>
            </a:r>
          </a:p>
          <a:p>
            <a:pPr>
              <a:buFont typeface="Arial"/>
              <a:buChar char="•"/>
            </a:pPr>
            <a:r>
              <a:rPr lang="en-US" dirty="0" smtClean="0"/>
              <a:t>For example, </a:t>
            </a:r>
            <a:r>
              <a:rPr lang="en-US" dirty="0"/>
              <a:t>a 9th grade English language learner's ELL plan may call for 7th grade vocabulary standards rather than 9th grade standards. </a:t>
            </a:r>
          </a:p>
          <a:p>
            <a:pPr marL="0" indent="0">
              <a:buNone/>
            </a:pPr>
            <a:endParaRPr lang="en-US" dirty="0"/>
          </a:p>
        </p:txBody>
      </p:sp>
      <p:sp>
        <p:nvSpPr>
          <p:cNvPr id="4" name="TextBox 3"/>
          <p:cNvSpPr txBox="1"/>
          <p:nvPr/>
        </p:nvSpPr>
        <p:spPr>
          <a:xfrm>
            <a:off x="6893483" y="6404451"/>
            <a:ext cx="1806980" cy="307777"/>
          </a:xfrm>
          <a:prstGeom prst="rect">
            <a:avLst/>
          </a:prstGeom>
          <a:noFill/>
        </p:spPr>
        <p:txBody>
          <a:bodyPr wrap="none" rtlCol="0">
            <a:spAutoFit/>
          </a:bodyPr>
          <a:lstStyle/>
          <a:p>
            <a:r>
              <a:rPr lang="en-US" sz="1400" dirty="0" smtClean="0"/>
              <a:t>(Jung &amp; </a:t>
            </a:r>
            <a:r>
              <a:rPr lang="en-US" sz="1400" dirty="0" err="1" smtClean="0"/>
              <a:t>Guskey</a:t>
            </a:r>
            <a:r>
              <a:rPr lang="en-US" sz="1400" dirty="0" smtClean="0"/>
              <a:t>, 2010)</a:t>
            </a:r>
            <a:endParaRPr lang="en-US" sz="1400" dirty="0"/>
          </a:p>
        </p:txBody>
      </p:sp>
    </p:spTree>
    <p:extLst>
      <p:ext uri="{BB962C8B-B14F-4D97-AF65-F5344CB8AC3E}">
        <p14:creationId xmlns:p14="http://schemas.microsoft.com/office/powerpoint/2010/main" val="13215047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Possible Assessment Adaptations for Beginning </a:t>
            </a:r>
            <a:r>
              <a:rPr lang="en-US" sz="2800" dirty="0" err="1" smtClean="0"/>
              <a:t>Els</a:t>
            </a:r>
            <a:r>
              <a:rPr lang="en-US" sz="2800" dirty="0" smtClean="0"/>
              <a:t/>
            </a:r>
            <a:br>
              <a:rPr lang="en-US" sz="2800" dirty="0" smtClean="0"/>
            </a:br>
            <a:r>
              <a:rPr lang="en-US" sz="2400" dirty="0" smtClean="0"/>
              <a:t>(</a:t>
            </a:r>
            <a:r>
              <a:rPr lang="en-US" sz="2400" dirty="0" err="1" smtClean="0"/>
              <a:t>Lenskie</a:t>
            </a:r>
            <a:r>
              <a:rPr lang="en-US" sz="2400" dirty="0" smtClean="0"/>
              <a:t> et al, 2006)</a:t>
            </a:r>
            <a:endParaRPr lang="en-US" sz="2400" dirty="0"/>
          </a:p>
        </p:txBody>
      </p:sp>
      <p:sp>
        <p:nvSpPr>
          <p:cNvPr id="3" name="Content Placeholder 2"/>
          <p:cNvSpPr>
            <a:spLocks noGrp="1"/>
          </p:cNvSpPr>
          <p:nvPr>
            <p:ph idx="1"/>
          </p:nvPr>
        </p:nvSpPr>
        <p:spPr>
          <a:xfrm>
            <a:off x="284163" y="1881320"/>
            <a:ext cx="8574087" cy="4762092"/>
          </a:xfrm>
        </p:spPr>
        <p:txBody>
          <a:bodyPr>
            <a:normAutofit fontScale="85000" lnSpcReduction="20000"/>
          </a:bodyPr>
          <a:lstStyle/>
          <a:p>
            <a:pPr>
              <a:spcBef>
                <a:spcPts val="0"/>
              </a:spcBef>
              <a:buFont typeface="Arial"/>
              <a:buChar char="•"/>
            </a:pPr>
            <a:r>
              <a:rPr lang="en-US" dirty="0" smtClean="0"/>
              <a:t>Permit </a:t>
            </a:r>
            <a:r>
              <a:rPr lang="en-US" dirty="0"/>
              <a:t>students to answer orally rather </a:t>
            </a:r>
            <a:r>
              <a:rPr lang="en-US" dirty="0" smtClean="0"/>
              <a:t>than in writing</a:t>
            </a:r>
          </a:p>
          <a:p>
            <a:pPr>
              <a:spcBef>
                <a:spcPts val="0"/>
              </a:spcBef>
              <a:buFont typeface="Arial"/>
              <a:buChar char="•"/>
            </a:pPr>
            <a:endParaRPr lang="en-US" dirty="0"/>
          </a:p>
          <a:p>
            <a:pPr>
              <a:spcBef>
                <a:spcPts val="0"/>
              </a:spcBef>
              <a:buFont typeface="Arial"/>
              <a:buChar char="•"/>
            </a:pPr>
            <a:r>
              <a:rPr lang="en-US" dirty="0" smtClean="0"/>
              <a:t>Allow </a:t>
            </a:r>
            <a:r>
              <a:rPr lang="en-US" dirty="0"/>
              <a:t>a qualified bilingual professional to </a:t>
            </a:r>
            <a:r>
              <a:rPr lang="en-US" dirty="0" smtClean="0"/>
              <a:t>assist with </a:t>
            </a:r>
            <a:r>
              <a:rPr lang="en-US" dirty="0"/>
              <a:t>the </a:t>
            </a:r>
            <a:r>
              <a:rPr lang="en-US" dirty="0" smtClean="0"/>
              <a:t>assessment</a:t>
            </a:r>
          </a:p>
          <a:p>
            <a:pPr>
              <a:spcBef>
                <a:spcPts val="0"/>
              </a:spcBef>
              <a:buFont typeface="Arial"/>
              <a:buChar char="•"/>
            </a:pPr>
            <a:endParaRPr lang="en-US" dirty="0" smtClean="0"/>
          </a:p>
          <a:p>
            <a:pPr>
              <a:spcBef>
                <a:spcPts val="0"/>
              </a:spcBef>
              <a:buFont typeface="Arial"/>
              <a:buChar char="•"/>
            </a:pPr>
            <a:r>
              <a:rPr lang="en-US" dirty="0" smtClean="0"/>
              <a:t>Consider offering the possibility of group assessments</a:t>
            </a:r>
          </a:p>
          <a:p>
            <a:pPr>
              <a:spcBef>
                <a:spcPts val="0"/>
              </a:spcBef>
              <a:buFont typeface="Arial"/>
              <a:buChar char="•"/>
            </a:pPr>
            <a:endParaRPr lang="en-US" dirty="0"/>
          </a:p>
          <a:p>
            <a:pPr>
              <a:spcBef>
                <a:spcPts val="0"/>
              </a:spcBef>
              <a:buFont typeface="Arial"/>
              <a:buChar char="•"/>
            </a:pPr>
            <a:r>
              <a:rPr lang="en-US" dirty="0" smtClean="0"/>
              <a:t>Allow </a:t>
            </a:r>
            <a:r>
              <a:rPr lang="en-US" dirty="0"/>
              <a:t>students to provide responses in </a:t>
            </a:r>
            <a:r>
              <a:rPr lang="en-US" dirty="0" smtClean="0"/>
              <a:t>multiple formats</a:t>
            </a:r>
          </a:p>
          <a:p>
            <a:pPr>
              <a:spcBef>
                <a:spcPts val="0"/>
              </a:spcBef>
              <a:buFont typeface="Arial"/>
              <a:buChar char="•"/>
            </a:pPr>
            <a:endParaRPr lang="en-US" dirty="0"/>
          </a:p>
          <a:p>
            <a:pPr>
              <a:spcBef>
                <a:spcPts val="0"/>
              </a:spcBef>
              <a:buFont typeface="Arial"/>
              <a:buChar char="•"/>
            </a:pPr>
            <a:r>
              <a:rPr lang="en-US" dirty="0" smtClean="0"/>
              <a:t>Accept </a:t>
            </a:r>
            <a:r>
              <a:rPr lang="en-US" dirty="0"/>
              <a:t>a response in the students’ native </a:t>
            </a:r>
            <a:r>
              <a:rPr lang="en-US" dirty="0" smtClean="0"/>
              <a:t>language if </a:t>
            </a:r>
            <a:r>
              <a:rPr lang="en-US" dirty="0"/>
              <a:t>translation support systems exist </a:t>
            </a:r>
            <a:r>
              <a:rPr lang="en-US" dirty="0" smtClean="0"/>
              <a:t>in the </a:t>
            </a:r>
            <a:r>
              <a:rPr lang="en-US" dirty="0"/>
              <a:t>school </a:t>
            </a:r>
            <a:endParaRPr lang="en-US" dirty="0" smtClean="0"/>
          </a:p>
          <a:p>
            <a:pPr>
              <a:spcBef>
                <a:spcPts val="0"/>
              </a:spcBef>
              <a:buFont typeface="Arial"/>
              <a:buChar char="•"/>
            </a:pPr>
            <a:endParaRPr lang="en-US" dirty="0" smtClean="0"/>
          </a:p>
          <a:p>
            <a:pPr>
              <a:spcBef>
                <a:spcPts val="0"/>
              </a:spcBef>
              <a:buFont typeface="Arial"/>
              <a:buChar char="•"/>
            </a:pPr>
            <a:r>
              <a:rPr lang="en-US" dirty="0" smtClean="0"/>
              <a:t>Allow ELs </a:t>
            </a:r>
            <a:r>
              <a:rPr lang="en-US" dirty="0"/>
              <a:t>to use a bilingual </a:t>
            </a:r>
            <a:r>
              <a:rPr lang="en-US" dirty="0" smtClean="0"/>
              <a:t>dictionary</a:t>
            </a:r>
          </a:p>
          <a:p>
            <a:pPr>
              <a:spcBef>
                <a:spcPts val="0"/>
              </a:spcBef>
              <a:buFont typeface="Arial"/>
              <a:buChar char="•"/>
            </a:pPr>
            <a:endParaRPr lang="en-US" dirty="0" smtClean="0"/>
          </a:p>
          <a:p>
            <a:pPr>
              <a:spcBef>
                <a:spcPts val="0"/>
              </a:spcBef>
              <a:buFont typeface="Arial"/>
              <a:buChar char="•"/>
            </a:pPr>
            <a:r>
              <a:rPr lang="en-US" dirty="0" smtClean="0"/>
              <a:t>Add glossaries in English or in the first language</a:t>
            </a:r>
          </a:p>
          <a:p>
            <a:pPr>
              <a:spcBef>
                <a:spcPts val="0"/>
              </a:spcBef>
              <a:buFont typeface="Arial"/>
              <a:buChar char="•"/>
            </a:pPr>
            <a:endParaRPr lang="en-US" dirty="0" smtClean="0"/>
          </a:p>
          <a:p>
            <a:pPr>
              <a:spcBef>
                <a:spcPts val="0"/>
              </a:spcBef>
              <a:buFont typeface="Arial"/>
              <a:buChar char="•"/>
            </a:pPr>
            <a:r>
              <a:rPr lang="en-US" dirty="0" smtClean="0"/>
              <a:t>Use visuals</a:t>
            </a:r>
          </a:p>
          <a:p>
            <a:pPr>
              <a:spcBef>
                <a:spcPts val="0"/>
              </a:spcBef>
              <a:buFont typeface="Arial"/>
              <a:buChar char="•"/>
            </a:pPr>
            <a:endParaRPr lang="en-US" dirty="0" smtClean="0"/>
          </a:p>
          <a:p>
            <a:pPr>
              <a:spcBef>
                <a:spcPts val="0"/>
              </a:spcBef>
              <a:buFont typeface="Arial"/>
              <a:buChar char="•"/>
            </a:pPr>
            <a:r>
              <a:rPr lang="en-US" dirty="0" smtClean="0"/>
              <a:t>Simplify assessment directions</a:t>
            </a:r>
          </a:p>
          <a:p>
            <a:pPr>
              <a:spcBef>
                <a:spcPts val="0"/>
              </a:spcBef>
              <a:buFont typeface="Arial"/>
              <a:buChar char="•"/>
            </a:pPr>
            <a:endParaRPr lang="en-US" dirty="0"/>
          </a:p>
        </p:txBody>
      </p:sp>
    </p:spTree>
    <p:extLst>
      <p:ext uri="{BB962C8B-B14F-4D97-AF65-F5344CB8AC3E}">
        <p14:creationId xmlns:p14="http://schemas.microsoft.com/office/powerpoint/2010/main" val="37988239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Types of Support for ELs in Assessments</a:t>
            </a:r>
            <a:br>
              <a:rPr lang="en-US" sz="3200" dirty="0" smtClean="0"/>
            </a:br>
            <a:r>
              <a:rPr lang="en-US" sz="2400" dirty="0"/>
              <a:t>(Gottlieb, 2006) </a:t>
            </a:r>
            <a:endParaRPr lang="en-US" sz="3200" dirty="0"/>
          </a:p>
        </p:txBody>
      </p:sp>
      <p:pic>
        <p:nvPicPr>
          <p:cNvPr id="6" name="Picture 5" descr="2016-05-09_20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11" y="2019218"/>
            <a:ext cx="7416800" cy="4711700"/>
          </a:xfrm>
          <a:prstGeom prst="rect">
            <a:avLst/>
          </a:prstGeom>
        </p:spPr>
      </p:pic>
    </p:spTree>
    <p:extLst>
      <p:ext uri="{BB962C8B-B14F-4D97-AF65-F5344CB8AC3E}">
        <p14:creationId xmlns:p14="http://schemas.microsoft.com/office/powerpoint/2010/main" val="28646715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348" y="264560"/>
            <a:ext cx="2751577" cy="740770"/>
          </a:xfrm>
        </p:spPr>
        <p:style>
          <a:lnRef idx="1">
            <a:schemeClr val="accent6"/>
          </a:lnRef>
          <a:fillRef idx="3">
            <a:schemeClr val="accent6"/>
          </a:fillRef>
          <a:effectRef idx="2">
            <a:schemeClr val="accent6"/>
          </a:effectRef>
          <a:fontRef idx="minor">
            <a:schemeClr val="lt1"/>
          </a:fontRef>
        </p:style>
        <p:txBody>
          <a:bodyPr>
            <a:normAutofit/>
          </a:bodyPr>
          <a:lstStyle/>
          <a:p>
            <a:r>
              <a:rPr lang="en-US" sz="1600" dirty="0" smtClean="0"/>
              <a:t>Classroom Assessment of Language Levels</a:t>
            </a:r>
            <a:endParaRPr lang="en-US" sz="1600" dirty="0"/>
          </a:p>
        </p:txBody>
      </p:sp>
      <p:pic>
        <p:nvPicPr>
          <p:cNvPr id="3" name="Picture 2" descr="2016-05-10_07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198" y="1163359"/>
            <a:ext cx="7657582" cy="5548371"/>
          </a:xfrm>
          <a:prstGeom prst="rect">
            <a:avLst/>
          </a:prstGeom>
        </p:spPr>
      </p:pic>
    </p:spTree>
    <p:extLst>
      <p:ext uri="{BB962C8B-B14F-4D97-AF65-F5344CB8AC3E}">
        <p14:creationId xmlns:p14="http://schemas.microsoft.com/office/powerpoint/2010/main" val="3458208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348" y="264560"/>
            <a:ext cx="2751577" cy="740770"/>
          </a:xfrm>
        </p:spPr>
        <p:style>
          <a:lnRef idx="1">
            <a:schemeClr val="accent6"/>
          </a:lnRef>
          <a:fillRef idx="3">
            <a:schemeClr val="accent6"/>
          </a:fillRef>
          <a:effectRef idx="2">
            <a:schemeClr val="accent6"/>
          </a:effectRef>
          <a:fontRef idx="minor">
            <a:schemeClr val="lt1"/>
          </a:fontRef>
        </p:style>
        <p:txBody>
          <a:bodyPr>
            <a:normAutofit/>
          </a:bodyPr>
          <a:lstStyle/>
          <a:p>
            <a:r>
              <a:rPr lang="en-US" sz="1600" dirty="0" smtClean="0"/>
              <a:t>Assessment Ideas for Learners </a:t>
            </a:r>
            <a:br>
              <a:rPr lang="en-US" sz="1600" dirty="0" smtClean="0"/>
            </a:br>
            <a:r>
              <a:rPr lang="en-US" sz="1600" dirty="0" smtClean="0"/>
              <a:t>at Varying Proficiency Levels</a:t>
            </a:r>
            <a:endParaRPr lang="en-US" sz="1600" dirty="0"/>
          </a:p>
        </p:txBody>
      </p:sp>
      <p:pic>
        <p:nvPicPr>
          <p:cNvPr id="4" name="Picture 3" descr="2016-05-09_2031.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483401">
            <a:off x="2999618" y="499480"/>
            <a:ext cx="5358799" cy="5983124"/>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03352" y="6148622"/>
            <a:ext cx="1658251" cy="369332"/>
          </a:xfrm>
          <a:prstGeom prst="rect">
            <a:avLst/>
          </a:prstGeom>
        </p:spPr>
        <p:txBody>
          <a:bodyPr wrap="none">
            <a:spAutoFit/>
          </a:bodyPr>
          <a:lstStyle/>
          <a:p>
            <a:r>
              <a:rPr lang="en-US" dirty="0"/>
              <a:t>(Gottlieb, 2006) </a:t>
            </a:r>
          </a:p>
        </p:txBody>
      </p:sp>
    </p:spTree>
    <p:extLst>
      <p:ext uri="{BB962C8B-B14F-4D97-AF65-F5344CB8AC3E}">
        <p14:creationId xmlns:p14="http://schemas.microsoft.com/office/powerpoint/2010/main" val="35950834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Aligning Assessment with Instruction for ELs</a:t>
            </a:r>
            <a:endParaRPr lang="en-US" sz="3600" dirty="0"/>
          </a:p>
        </p:txBody>
      </p:sp>
      <p:sp>
        <p:nvSpPr>
          <p:cNvPr id="3" name="Content Placeholder 2"/>
          <p:cNvSpPr>
            <a:spLocks noGrp="1"/>
          </p:cNvSpPr>
          <p:nvPr>
            <p:ph idx="1"/>
          </p:nvPr>
        </p:nvSpPr>
        <p:spPr>
          <a:xfrm>
            <a:off x="284163" y="2133600"/>
            <a:ext cx="8574087" cy="4486295"/>
          </a:xfrm>
        </p:spPr>
        <p:txBody>
          <a:bodyPr/>
          <a:lstStyle/>
          <a:p>
            <a:pPr>
              <a:buFont typeface="Arial"/>
              <a:buChar char="•"/>
            </a:pPr>
            <a:r>
              <a:rPr lang="en-US" dirty="0" smtClean="0"/>
              <a:t>Read through the short article by Gordon (</a:t>
            </a:r>
            <a:r>
              <a:rPr lang="en-US" dirty="0" err="1" smtClean="0"/>
              <a:t>n.d.</a:t>
            </a:r>
            <a:r>
              <a:rPr lang="en-US" dirty="0" smtClean="0"/>
              <a:t>), </a:t>
            </a:r>
            <a:r>
              <a:rPr lang="en-US" i="1" dirty="0"/>
              <a:t>Aligning Assessment with Instruction for English Language </a:t>
            </a:r>
            <a:r>
              <a:rPr lang="en-US" i="1" dirty="0" smtClean="0"/>
              <a:t>Learners</a:t>
            </a:r>
          </a:p>
          <a:p>
            <a:pPr>
              <a:buFont typeface="Arial"/>
              <a:buChar char="•"/>
            </a:pPr>
            <a:r>
              <a:rPr lang="en-US" i="1" dirty="0" smtClean="0"/>
              <a:t>In groups, discuss how you align your own instructional practices to your assessments.</a:t>
            </a:r>
          </a:p>
          <a:p>
            <a:pPr lvl="1">
              <a:buFont typeface="Arial"/>
              <a:buChar char="•"/>
            </a:pPr>
            <a:r>
              <a:rPr lang="en-US" i="1" dirty="0" smtClean="0"/>
              <a:t> What are some practices you currently use?</a:t>
            </a:r>
          </a:p>
          <a:p>
            <a:pPr lvl="1">
              <a:buFont typeface="Arial"/>
              <a:buChar char="•"/>
            </a:pPr>
            <a:r>
              <a:rPr lang="en-US" i="1" dirty="0" smtClean="0"/>
              <a:t>What practices might you try in the future?</a:t>
            </a:r>
            <a:endParaRPr lang="en-US" i="1" dirty="0"/>
          </a:p>
        </p:txBody>
      </p:sp>
    </p:spTree>
    <p:extLst>
      <p:ext uri="{BB962C8B-B14F-4D97-AF65-F5344CB8AC3E}">
        <p14:creationId xmlns:p14="http://schemas.microsoft.com/office/powerpoint/2010/main" val="37858468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700922"/>
            <a:ext cx="7848600" cy="715963"/>
          </a:xfrm>
        </p:spPr>
        <p:txBody>
          <a:bodyPr rtlCol="0">
            <a:normAutofit/>
          </a:bodyPr>
          <a:lstStyle/>
          <a:p>
            <a:pPr algn="l" fontAlgn="auto">
              <a:spcAft>
                <a:spcPts val="0"/>
              </a:spcAft>
              <a:defRPr/>
            </a:pPr>
            <a:r>
              <a:rPr lang="en-US" sz="3200" dirty="0" smtClean="0"/>
              <a:t>An important principle to remember…</a:t>
            </a:r>
          </a:p>
        </p:txBody>
      </p:sp>
      <p:sp>
        <p:nvSpPr>
          <p:cNvPr id="17410" name="Rectangle 3"/>
          <p:cNvSpPr>
            <a:spLocks noGrp="1" noChangeArrowheads="1"/>
          </p:cNvSpPr>
          <p:nvPr>
            <p:ph type="body" idx="1"/>
          </p:nvPr>
        </p:nvSpPr>
        <p:spPr>
          <a:xfrm>
            <a:off x="533400" y="2634469"/>
            <a:ext cx="7620000" cy="3276600"/>
          </a:xfrm>
        </p:spPr>
        <p:txBody>
          <a:bodyPr/>
          <a:lstStyle/>
          <a:p>
            <a:pPr marL="0" indent="0">
              <a:buFont typeface="Arial" charset="0"/>
              <a:buNone/>
            </a:pPr>
            <a:r>
              <a:rPr lang="en-US" b="1" dirty="0" smtClean="0"/>
              <a:t>ELD instruction should provide extensive </a:t>
            </a:r>
            <a:r>
              <a:rPr lang="en-US" b="1" dirty="0" smtClean="0">
                <a:solidFill>
                  <a:srgbClr val="C00000"/>
                </a:solidFill>
              </a:rPr>
              <a:t>input</a:t>
            </a:r>
            <a:r>
              <a:rPr lang="en-US" b="1" dirty="0" smtClean="0"/>
              <a:t>, and it should also give students opportunities for </a:t>
            </a:r>
            <a:r>
              <a:rPr lang="en-US" b="1" dirty="0" smtClean="0">
                <a:solidFill>
                  <a:srgbClr val="C00000"/>
                </a:solidFill>
              </a:rPr>
              <a:t>output</a:t>
            </a:r>
            <a:r>
              <a:rPr lang="en-US" b="1" dirty="0" smtClean="0"/>
              <a:t> and </a:t>
            </a:r>
            <a:r>
              <a:rPr lang="en-US" b="1" dirty="0" smtClean="0">
                <a:solidFill>
                  <a:srgbClr val="C00000"/>
                </a:solidFill>
              </a:rPr>
              <a:t>interaction</a:t>
            </a:r>
            <a:r>
              <a:rPr lang="en-US" dirty="0" smtClean="0"/>
              <a:t>.</a:t>
            </a:r>
          </a:p>
        </p:txBody>
      </p:sp>
    </p:spTree>
    <p:extLst>
      <p:ext uri="{BB962C8B-B14F-4D97-AF65-F5344CB8AC3E}">
        <p14:creationId xmlns:p14="http://schemas.microsoft.com/office/powerpoint/2010/main" val="3279129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76383" y="210654"/>
            <a:ext cx="3421834" cy="639762"/>
          </a:xfrm>
        </p:spPr>
        <p:style>
          <a:lnRef idx="1">
            <a:schemeClr val="accent6"/>
          </a:lnRef>
          <a:fillRef idx="3">
            <a:schemeClr val="accent6"/>
          </a:fillRef>
          <a:effectRef idx="2">
            <a:schemeClr val="accent6"/>
          </a:effectRef>
          <a:fontRef idx="minor">
            <a:schemeClr val="lt1"/>
          </a:fontRef>
        </p:style>
        <p:txBody>
          <a:bodyPr rtlCol="0">
            <a:normAutofit/>
          </a:bodyPr>
          <a:lstStyle/>
          <a:p>
            <a:pPr algn="l" fontAlgn="auto">
              <a:spcAft>
                <a:spcPts val="0"/>
              </a:spcAft>
              <a:defRPr/>
            </a:pPr>
            <a:r>
              <a:rPr lang="en-US" sz="3200" dirty="0" err="1" smtClean="0"/>
              <a:t>Oracy</a:t>
            </a:r>
            <a:r>
              <a:rPr lang="en-US" sz="3200" dirty="0" smtClean="0"/>
              <a:t> and Literacy</a:t>
            </a:r>
          </a:p>
        </p:txBody>
      </p:sp>
      <p:graphicFrame>
        <p:nvGraphicFramePr>
          <p:cNvPr id="21229" name="Group 2797"/>
          <p:cNvGraphicFramePr>
            <a:graphicFrameLocks noGrp="1"/>
          </p:cNvGraphicFramePr>
          <p:nvPr>
            <p:extLst>
              <p:ext uri="{D42A27DB-BD31-4B8C-83A1-F6EECF244321}">
                <p14:modId xmlns:p14="http://schemas.microsoft.com/office/powerpoint/2010/main" val="519255677"/>
              </p:ext>
            </p:extLst>
          </p:nvPr>
        </p:nvGraphicFramePr>
        <p:xfrm>
          <a:off x="1120413" y="1066800"/>
          <a:ext cx="6858000" cy="5186362"/>
        </p:xfrm>
        <a:graphic>
          <a:graphicData uri="http://schemas.openxmlformats.org/drawingml/2006/table">
            <a:tbl>
              <a:tblPr/>
              <a:tblGrid>
                <a:gridCol w="669925"/>
                <a:gridCol w="2836863"/>
                <a:gridCol w="2611437"/>
                <a:gridCol w="739775"/>
              </a:tblGrid>
              <a:tr h="609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R</a:t>
                      </a:r>
                      <a:endParaRPr kumimoji="0" lang="en-US" sz="20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ORACY</a:t>
                      </a:r>
                      <a:endParaRPr kumimoji="0" lang="en-US" sz="44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a:t>
                      </a:r>
                      <a:endParaRPr kumimoji="0" lang="en-US" sz="3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r h="518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E</a:t>
                      </a:r>
                      <a:endParaRPr kumimoji="0" lang="en-US" sz="20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R</a:t>
                      </a:r>
                      <a:endParaRPr kumimoji="0" lang="en-US" sz="3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r h="3962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a:t>
                      </a:r>
                      <a:endParaRPr kumimoji="0" lang="en-US" sz="20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O</a:t>
                      </a:r>
                      <a:endParaRPr kumimoji="0" lang="en-US" sz="3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r h="518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E</a:t>
                      </a:r>
                      <a:endParaRPr kumimoji="0" lang="en-US" sz="20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Listening</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Speaking</a:t>
                      </a: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a:t>
                      </a:r>
                      <a:endParaRPr kumimoji="0" lang="en-US" sz="3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r h="518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U</a:t>
                      </a:r>
                      <a:endParaRPr kumimoji="0" lang="en-US" sz="3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r h="518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T</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algn="ctr"/>
                      <a:r>
                        <a:rPr lang="en-US" sz="1800" b="1" dirty="0" smtClean="0">
                          <a:latin typeface="Times New Roman" pitchFamily="18" charset="0"/>
                          <a:cs typeface="Times New Roman" pitchFamily="18" charset="0"/>
                        </a:rPr>
                        <a:t>C</a:t>
                      </a:r>
                      <a:endParaRPr lang="en-US" sz="1800" b="1" dirty="0">
                        <a:latin typeface="Times New Roman" pitchFamily="18" charset="0"/>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r h="518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Reading</a:t>
                      </a: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Writing</a:t>
                      </a: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a:t>
                      </a:r>
                      <a:endParaRPr kumimoji="0" lang="en-US" sz="32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r h="3962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V</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I</a:t>
                      </a:r>
                      <a:endParaRPr kumimoji="0" lang="en-US" sz="32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r h="5182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V</a:t>
                      </a:r>
                      <a:endParaRPr kumimoji="0" lang="en-US" sz="32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r h="674771">
                <a:tc>
                  <a:txBody>
                    <a:bodyPr/>
                    <a:lstStyle/>
                    <a:p>
                      <a:endParaRPr lang="en-US" sz="1800" dirty="0"/>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LITERACY</a:t>
                      </a:r>
                      <a:endParaRPr kumimoji="0" lang="en-US" sz="44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E</a:t>
                      </a:r>
                      <a:endParaRPr kumimoji="0" lang="en-US" sz="3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1772413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dirty="0"/>
              <a:t>Overview of Professional Development: </a:t>
            </a:r>
            <a:r>
              <a:rPr lang="en-US" sz="3200" dirty="0" smtClean="0"/>
              <a:t/>
            </a:r>
            <a:br>
              <a:rPr lang="en-US" sz="3200" dirty="0" smtClean="0"/>
            </a:br>
            <a:r>
              <a:rPr lang="en-US" sz="3200" dirty="0" smtClean="0"/>
              <a:t>LA &amp; SS  -- Math &amp; Science</a:t>
            </a:r>
            <a:endParaRPr lang="en-US" sz="32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62811527"/>
              </p:ext>
            </p:extLst>
          </p:nvPr>
        </p:nvGraphicFramePr>
        <p:xfrm>
          <a:off x="284163" y="2133600"/>
          <a:ext cx="8574088" cy="3901440"/>
        </p:xfrm>
        <a:graphic>
          <a:graphicData uri="http://schemas.openxmlformats.org/drawingml/2006/table">
            <a:tbl>
              <a:tblPr firstRow="1" bandRow="1">
                <a:tableStyleId>{E8B1032C-EA38-4F05-BA0D-38AFFFC7BED3}</a:tableStyleId>
              </a:tblPr>
              <a:tblGrid>
                <a:gridCol w="2268706"/>
                <a:gridCol w="630538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February</a:t>
                      </a:r>
                      <a:r>
                        <a:rPr lang="en-US" sz="1600" b="1" baseline="0" dirty="0" smtClean="0"/>
                        <a:t> 29 </a:t>
                      </a:r>
                      <a:r>
                        <a:rPr lang="en-US" sz="1600" b="0" baseline="0" dirty="0" smtClean="0"/>
                        <a:t>(LA &amp; SS)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March 1 </a:t>
                      </a:r>
                      <a:r>
                        <a:rPr lang="en-US" sz="1600" b="0" dirty="0" smtClean="0"/>
                        <a:t>(Math &amp; </a:t>
                      </a:r>
                      <a:r>
                        <a:rPr lang="en-US" sz="1600" b="0" dirty="0" err="1" smtClean="0"/>
                        <a:t>Sci</a:t>
                      </a:r>
                      <a:r>
                        <a:rPr lang="en-US" sz="1600" b="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8am-3pm</a:t>
                      </a:r>
                    </a:p>
                    <a:p>
                      <a:endParaRPr lang="en-US" sz="1600" b="0" dirty="0"/>
                    </a:p>
                  </a:txBody>
                  <a:tcPr/>
                </a:tc>
                <a:tc>
                  <a:txBody>
                    <a:bodyPr/>
                    <a:lstStyle/>
                    <a:p>
                      <a:pPr marL="285750" indent="-285750">
                        <a:buFont typeface="Arial"/>
                        <a:buChar char="•"/>
                      </a:pPr>
                      <a:r>
                        <a:rPr lang="en-US" sz="1200" b="0" baseline="0" dirty="0" smtClean="0"/>
                        <a:t>Second Language Acquisition &amp; School Expectations</a:t>
                      </a:r>
                    </a:p>
                    <a:p>
                      <a:pPr marL="285750" indent="-285750">
                        <a:buFont typeface="Arial"/>
                        <a:buChar char="•"/>
                      </a:pPr>
                      <a:r>
                        <a:rPr lang="en-US" sz="1200" b="0" baseline="0" dirty="0" smtClean="0"/>
                        <a:t>Components of Sheltered Instruction</a:t>
                      </a:r>
                    </a:p>
                    <a:p>
                      <a:pPr marL="285750" indent="-285750">
                        <a:buFont typeface="Arial"/>
                        <a:buChar char="•"/>
                      </a:pPr>
                      <a:r>
                        <a:rPr lang="en-US" sz="1200" b="0" baseline="0" dirty="0" smtClean="0"/>
                        <a:t>Academic Language</a:t>
                      </a:r>
                    </a:p>
                    <a:p>
                      <a:pPr marL="285750" indent="-285750">
                        <a:buFont typeface="Arial"/>
                        <a:buChar char="•"/>
                      </a:pPr>
                      <a:r>
                        <a:rPr lang="en-US" sz="1200" b="0" baseline="0" dirty="0" smtClean="0"/>
                        <a:t>Introduction to the ELP Standards</a:t>
                      </a:r>
                    </a:p>
                    <a:p>
                      <a:pPr marL="285750" indent="-285750">
                        <a:buFont typeface="Arial"/>
                        <a:buChar char="•"/>
                      </a:pPr>
                      <a:r>
                        <a:rPr lang="en-US" sz="1200" b="0" dirty="0" smtClean="0"/>
                        <a:t>Dimensions of Academic Language</a:t>
                      </a:r>
                    </a:p>
                    <a:p>
                      <a:pPr marL="285750" indent="-285750">
                        <a:buFont typeface="Arial"/>
                        <a:buChar char="•"/>
                      </a:pPr>
                      <a:r>
                        <a:rPr lang="en-US" sz="1200" b="1" dirty="0" smtClean="0">
                          <a:solidFill>
                            <a:srgbClr val="800000"/>
                          </a:solidFill>
                        </a:rPr>
                        <a:t>Grade-level</a:t>
                      </a:r>
                      <a:r>
                        <a:rPr lang="en-US" sz="1200" b="1" baseline="0" dirty="0" smtClean="0">
                          <a:solidFill>
                            <a:srgbClr val="800000"/>
                          </a:solidFill>
                        </a:rPr>
                        <a:t> teams:</a:t>
                      </a:r>
                    </a:p>
                    <a:p>
                      <a:pPr marL="742950" lvl="1" indent="-285750">
                        <a:buFont typeface="Arial"/>
                        <a:buChar char="•"/>
                      </a:pPr>
                      <a:r>
                        <a:rPr lang="en-US" sz="1200" b="1" baseline="0" dirty="0" smtClean="0">
                          <a:solidFill>
                            <a:srgbClr val="800000"/>
                          </a:solidFill>
                        </a:rPr>
                        <a:t>Examining the language demands of lessons</a:t>
                      </a:r>
                    </a:p>
                    <a:p>
                      <a:pPr marL="742950" lvl="1" indent="-285750">
                        <a:buFont typeface="Arial"/>
                        <a:buChar char="•"/>
                      </a:pPr>
                      <a:r>
                        <a:rPr lang="en-US" sz="1200" b="1" baseline="0" dirty="0" smtClean="0">
                          <a:solidFill>
                            <a:srgbClr val="800000"/>
                          </a:solidFill>
                        </a:rPr>
                        <a:t>Pairing content standards with ELP standards</a:t>
                      </a:r>
                      <a:endParaRPr lang="en-US" sz="1200" b="1" dirty="0">
                        <a:solidFill>
                          <a:srgbClr val="800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March 14 </a:t>
                      </a:r>
                      <a:r>
                        <a:rPr lang="en-US" sz="1600" b="0" baseline="0" dirty="0" smtClean="0"/>
                        <a:t>(LA &amp; SS)</a:t>
                      </a:r>
                      <a:endParaRPr lang="en-US" sz="16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March 15 </a:t>
                      </a:r>
                      <a:r>
                        <a:rPr lang="en-US" sz="1600" b="0" dirty="0" smtClean="0"/>
                        <a:t>(Math &amp; </a:t>
                      </a:r>
                      <a:r>
                        <a:rPr lang="en-US" sz="1600" b="0" dirty="0" err="1" smtClean="0"/>
                        <a:t>Sci</a:t>
                      </a:r>
                      <a:r>
                        <a:rPr lang="en-US" sz="1600" b="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8am-3pm</a:t>
                      </a:r>
                    </a:p>
                    <a:p>
                      <a:endParaRPr lang="en-US" sz="1600" b="0" dirty="0"/>
                    </a:p>
                  </a:txBody>
                  <a:tcPr>
                    <a:noFill/>
                  </a:tcPr>
                </a:tc>
                <a:tc>
                  <a:txBody>
                    <a:bodyPr/>
                    <a:lstStyle/>
                    <a:p>
                      <a:pPr marL="285750" indent="-285750">
                        <a:buFont typeface="Arial"/>
                        <a:buChar char="•"/>
                      </a:pPr>
                      <a:r>
                        <a:rPr lang="en-US" sz="1200" dirty="0" smtClean="0"/>
                        <a:t>Designing Language Objectives for Content Lessons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Creating Classroom Tasks for Academic Listening and Speaking</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Creating Classroom Tasks for Academic Reading and Writing</a:t>
                      </a:r>
                    </a:p>
                    <a:p>
                      <a:pPr marL="285750" lvl="0" indent="-285750">
                        <a:buFont typeface="Arial"/>
                        <a:buChar char="•"/>
                      </a:pPr>
                      <a:r>
                        <a:rPr lang="en-US" sz="1200" b="1" kern="1200" dirty="0" smtClean="0">
                          <a:solidFill>
                            <a:srgbClr val="800000"/>
                          </a:solidFill>
                          <a:effectLst/>
                          <a:latin typeface="+mn-lt"/>
                          <a:ea typeface="+mn-ea"/>
                          <a:cs typeface="+mn-cs"/>
                        </a:rPr>
                        <a:t>Grade-level teams:</a:t>
                      </a:r>
                    </a:p>
                    <a:p>
                      <a:pPr marL="742950" lvl="1" indent="-285750">
                        <a:buFont typeface="Arial"/>
                        <a:buChar char="•"/>
                      </a:pPr>
                      <a:r>
                        <a:rPr lang="en-US" sz="1200" b="1" kern="1200" dirty="0" smtClean="0">
                          <a:solidFill>
                            <a:srgbClr val="800000"/>
                          </a:solidFill>
                          <a:effectLst/>
                          <a:latin typeface="+mn-lt"/>
                          <a:ea typeface="+mn-ea"/>
                          <a:cs typeface="+mn-cs"/>
                        </a:rPr>
                        <a:t>Identifying appropriate language objectives (forms/functions) for lessons</a:t>
                      </a:r>
                    </a:p>
                    <a:p>
                      <a:pPr marL="742950" lvl="1" indent="-285750">
                        <a:buFont typeface="Arial"/>
                        <a:buChar char="•"/>
                      </a:pPr>
                      <a:r>
                        <a:rPr lang="en-US" sz="1200" b="1" kern="1200" dirty="0" smtClean="0">
                          <a:solidFill>
                            <a:srgbClr val="800000"/>
                          </a:solidFill>
                          <a:effectLst/>
                          <a:latin typeface="+mn-lt"/>
                          <a:ea typeface="+mn-ea"/>
                          <a:cs typeface="+mn-cs"/>
                        </a:rPr>
                        <a:t>Designing tasks for academic listening, speaking, reading, and writing</a:t>
                      </a:r>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May 10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8-11am (LA &amp; SS)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12:00-3pm</a:t>
                      </a:r>
                      <a:r>
                        <a:rPr lang="en-US" sz="1600" b="0" baseline="0" dirty="0" smtClean="0"/>
                        <a:t> (</a:t>
                      </a:r>
                      <a:r>
                        <a:rPr lang="en-US" sz="1600" b="0" dirty="0" smtClean="0"/>
                        <a:t>Math &amp; </a:t>
                      </a:r>
                      <a:r>
                        <a:rPr lang="en-US" sz="1600" b="0" dirty="0" err="1" smtClean="0"/>
                        <a:t>Sci</a:t>
                      </a:r>
                      <a:r>
                        <a:rPr lang="en-US" sz="1600" b="0" dirty="0" smtClean="0"/>
                        <a:t>)</a:t>
                      </a:r>
                    </a:p>
                    <a:p>
                      <a:endParaRPr lang="en-US" sz="1600" b="0" dirty="0"/>
                    </a:p>
                  </a:txBody>
                  <a:tcPr>
                    <a:solidFill>
                      <a:schemeClr val="accent1">
                        <a:lumMod val="20000"/>
                        <a:lumOff val="80000"/>
                      </a:schemeClr>
                    </a:solidFill>
                  </a:tcPr>
                </a:tc>
                <a:tc>
                  <a:txBody>
                    <a:bodyPr/>
                    <a:lstStyle/>
                    <a:p>
                      <a:pPr marL="285750" lvl="0" indent="-285750">
                        <a:buFont typeface="Arial"/>
                        <a:buChar char="•"/>
                      </a:pPr>
                      <a:r>
                        <a:rPr lang="en-US" sz="1400" kern="1200" dirty="0" smtClean="0">
                          <a:solidFill>
                            <a:schemeClr val="tx1"/>
                          </a:solidFill>
                          <a:effectLst/>
                          <a:latin typeface="+mn-lt"/>
                          <a:ea typeface="+mn-ea"/>
                          <a:cs typeface="+mn-cs"/>
                        </a:rPr>
                        <a:t>Assessment Principles for ELs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400" kern="1200" dirty="0" smtClean="0">
                          <a:solidFill>
                            <a:schemeClr val="tx1"/>
                          </a:solidFill>
                          <a:effectLst/>
                          <a:latin typeface="+mn-lt"/>
                          <a:ea typeface="+mn-ea"/>
                          <a:cs typeface="+mn-cs"/>
                        </a:rPr>
                        <a:t>Differentiating Language Assessment Tasks According to ELs’ Proficiency Levels</a:t>
                      </a:r>
                    </a:p>
                    <a:p>
                      <a:pPr marL="285750" lvl="0" indent="-285750">
                        <a:buFont typeface="Arial"/>
                        <a:buChar char="•"/>
                      </a:pPr>
                      <a:r>
                        <a:rPr lang="en-US" sz="1400" kern="1200" dirty="0" smtClean="0">
                          <a:solidFill>
                            <a:schemeClr val="tx1"/>
                          </a:solidFill>
                          <a:effectLst/>
                          <a:latin typeface="+mn-lt"/>
                          <a:ea typeface="+mn-ea"/>
                          <a:cs typeface="+mn-cs"/>
                        </a:rPr>
                        <a:t>Classroom Assessment Tasks that Address Receptive (Listening and Reading) and Productive (Speaking and Writing) Modalities</a:t>
                      </a:r>
                    </a:p>
                    <a:p>
                      <a:pPr marL="285750" lvl="0" indent="-285750">
                        <a:buFont typeface="Arial"/>
                        <a:buChar char="•"/>
                      </a:pPr>
                      <a:r>
                        <a:rPr lang="en-US" sz="1400" b="1" kern="1200" dirty="0" smtClean="0">
                          <a:solidFill>
                            <a:srgbClr val="800000"/>
                          </a:solidFill>
                          <a:effectLst/>
                          <a:latin typeface="+mn-lt"/>
                          <a:ea typeface="+mn-ea"/>
                          <a:cs typeface="+mn-cs"/>
                        </a:rPr>
                        <a:t>Teacher Presentations</a:t>
                      </a: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4502006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P standards alt org.jpg"/>
          <p:cNvPicPr>
            <a:picLocks noChangeAspect="1"/>
          </p:cNvPicPr>
          <p:nvPr/>
        </p:nvPicPr>
        <p:blipFill>
          <a:blip r:embed="rId3" cstate="print">
            <a:lum bright="-10000" contrast="20000"/>
          </a:blip>
          <a:stretch>
            <a:fillRect/>
          </a:stretch>
        </p:blipFill>
        <p:spPr>
          <a:xfrm>
            <a:off x="1700829" y="838200"/>
            <a:ext cx="6462095" cy="5606475"/>
          </a:xfrm>
          <a:prstGeom prst="rect">
            <a:avLst/>
          </a:prstGeom>
        </p:spPr>
      </p:pic>
      <p:grpSp>
        <p:nvGrpSpPr>
          <p:cNvPr id="5" name="Group 9"/>
          <p:cNvGrpSpPr/>
          <p:nvPr/>
        </p:nvGrpSpPr>
        <p:grpSpPr>
          <a:xfrm>
            <a:off x="381000" y="838200"/>
            <a:ext cx="1371600" cy="5047536"/>
            <a:chOff x="381000" y="838200"/>
            <a:chExt cx="1371600" cy="5047536"/>
          </a:xfrm>
        </p:grpSpPr>
        <p:sp>
          <p:nvSpPr>
            <p:cNvPr id="4" name="Rectangle 3"/>
            <p:cNvSpPr/>
            <p:nvPr/>
          </p:nvSpPr>
          <p:spPr>
            <a:xfrm>
              <a:off x="381000" y="889090"/>
              <a:ext cx="1371600" cy="256032"/>
            </a:xfrm>
            <a:prstGeom prst="rect">
              <a:avLst/>
            </a:prstGeom>
            <a:solidFill>
              <a:srgbClr val="F6882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6826" y="838200"/>
              <a:ext cx="1325774" cy="5047536"/>
            </a:xfrm>
            <a:prstGeom prst="rect">
              <a:avLst/>
            </a:prstGeom>
            <a:noFill/>
          </p:spPr>
          <p:txBody>
            <a:bodyPr wrap="square" rtlCol="0">
              <a:spAutoFit/>
            </a:bodyPr>
            <a:lstStyle/>
            <a:p>
              <a:pPr algn="ctr"/>
              <a:r>
                <a:rPr lang="en-US" sz="1600" b="1" dirty="0" smtClean="0"/>
                <a:t>Modalities</a:t>
              </a:r>
            </a:p>
            <a:p>
              <a:endParaRPr lang="en-US" dirty="0"/>
            </a:p>
            <a:p>
              <a:endParaRPr lang="en-US" dirty="0" smtClean="0"/>
            </a:p>
            <a:p>
              <a:endParaRPr lang="en-US" dirty="0" smtClean="0"/>
            </a:p>
            <a:p>
              <a:r>
                <a:rPr lang="en-US" dirty="0" smtClean="0"/>
                <a:t>Receptive</a:t>
              </a:r>
            </a:p>
            <a:p>
              <a:endParaRPr lang="en-US" dirty="0"/>
            </a:p>
            <a:p>
              <a:endParaRPr lang="en-US" dirty="0" smtClean="0"/>
            </a:p>
            <a:p>
              <a:endParaRPr lang="en-US" dirty="0"/>
            </a:p>
            <a:p>
              <a:endParaRPr lang="en-US" dirty="0" smtClean="0"/>
            </a:p>
            <a:p>
              <a:endParaRPr lang="en-US" dirty="0"/>
            </a:p>
            <a:p>
              <a:r>
                <a:rPr lang="en-US" dirty="0" smtClean="0"/>
                <a:t>Productive</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Interactive</a:t>
              </a:r>
              <a:endParaRPr lang="en-US" dirty="0"/>
            </a:p>
          </p:txBody>
        </p:sp>
      </p:grpSp>
      <p:sp>
        <p:nvSpPr>
          <p:cNvPr id="6" name="TextBox 5"/>
          <p:cNvSpPr txBox="1"/>
          <p:nvPr/>
        </p:nvSpPr>
        <p:spPr>
          <a:xfrm>
            <a:off x="217306" y="81850"/>
            <a:ext cx="2581307" cy="58477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n-US" sz="3200" dirty="0" smtClean="0">
                <a:latin typeface="Calibri" pitchFamily="34" charset="0"/>
              </a:rPr>
              <a:t>ELP Standards</a:t>
            </a:r>
            <a:endParaRPr lang="en-US" sz="2400" dirty="0">
              <a:latin typeface="Calibri" pitchFamily="34" charset="0"/>
            </a:endParaRPr>
          </a:p>
        </p:txBody>
      </p:sp>
    </p:spTree>
    <p:extLst>
      <p:ext uri="{BB962C8B-B14F-4D97-AF65-F5344CB8AC3E}">
        <p14:creationId xmlns:p14="http://schemas.microsoft.com/office/powerpoint/2010/main" val="42604955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rtlCol="0">
            <a:normAutofit/>
          </a:bodyPr>
          <a:lstStyle/>
          <a:p>
            <a:pPr algn="l" fontAlgn="auto">
              <a:spcAft>
                <a:spcPts val="0"/>
              </a:spcAft>
              <a:defRPr/>
            </a:pPr>
            <a:r>
              <a:rPr lang="en-US" sz="3200" dirty="0" smtClean="0"/>
              <a:t>Some Ways </a:t>
            </a:r>
            <a:r>
              <a:rPr lang="en-US" sz="3200" dirty="0"/>
              <a:t>to Assess </a:t>
            </a:r>
            <a:r>
              <a:rPr lang="en-US" sz="3200" dirty="0" smtClean="0"/>
              <a:t>ELs </a:t>
            </a:r>
            <a:r>
              <a:rPr lang="en-US" sz="3200" dirty="0"/>
              <a:t>in </a:t>
            </a:r>
            <a:r>
              <a:rPr lang="en-US" sz="3200" dirty="0" smtClean="0"/>
              <a:t>Oral Language</a:t>
            </a:r>
            <a:endParaRPr lang="en-US" sz="3200" dirty="0"/>
          </a:p>
        </p:txBody>
      </p:sp>
      <p:sp>
        <p:nvSpPr>
          <p:cNvPr id="5124" name="Rectangle 4"/>
          <p:cNvSpPr>
            <a:spLocks noGrp="1" noChangeArrowheads="1"/>
          </p:cNvSpPr>
          <p:nvPr>
            <p:ph idx="1"/>
          </p:nvPr>
        </p:nvSpPr>
        <p:spPr>
          <a:xfrm>
            <a:off x="284163" y="1916595"/>
            <a:ext cx="8574087" cy="4750333"/>
          </a:xfrm>
        </p:spPr>
        <p:txBody>
          <a:bodyPr rtlCol="0">
            <a:normAutofit fontScale="70000" lnSpcReduction="20000"/>
          </a:bodyPr>
          <a:lstStyle/>
          <a:p>
            <a:pPr fontAlgn="auto">
              <a:lnSpc>
                <a:spcPct val="90000"/>
              </a:lnSpc>
              <a:spcAft>
                <a:spcPts val="0"/>
              </a:spcAft>
              <a:buFont typeface="Arial" pitchFamily="34" charset="0"/>
              <a:buChar char="•"/>
              <a:defRPr/>
            </a:pPr>
            <a:r>
              <a:rPr lang="en-US" sz="2400" dirty="0" smtClean="0"/>
              <a:t>observation </a:t>
            </a:r>
            <a:r>
              <a:rPr lang="en-US" sz="2400" dirty="0"/>
              <a:t>during cooperative activities</a:t>
            </a:r>
          </a:p>
          <a:p>
            <a:pPr fontAlgn="auto">
              <a:lnSpc>
                <a:spcPct val="90000"/>
              </a:lnSpc>
              <a:spcAft>
                <a:spcPts val="0"/>
              </a:spcAft>
              <a:buFont typeface="Arial" pitchFamily="34" charset="0"/>
              <a:buChar char="•"/>
              <a:defRPr/>
            </a:pPr>
            <a:r>
              <a:rPr lang="en-US" sz="2400" dirty="0" smtClean="0"/>
              <a:t>picture</a:t>
            </a:r>
            <a:r>
              <a:rPr lang="en-US" sz="2400" dirty="0"/>
              <a:t>-cued </a:t>
            </a:r>
            <a:r>
              <a:rPr lang="en-US" sz="2400" dirty="0" smtClean="0"/>
              <a:t>descriptions</a:t>
            </a:r>
            <a:endParaRPr lang="en-US" sz="2400" dirty="0"/>
          </a:p>
          <a:p>
            <a:pPr fontAlgn="auto">
              <a:lnSpc>
                <a:spcPct val="90000"/>
              </a:lnSpc>
              <a:spcAft>
                <a:spcPts val="0"/>
              </a:spcAft>
              <a:buFont typeface="Arial" pitchFamily="34" charset="0"/>
              <a:buChar char="•"/>
              <a:defRPr/>
            </a:pPr>
            <a:r>
              <a:rPr lang="en-US" sz="2400" dirty="0" smtClean="0"/>
              <a:t>book talks/story-telling/relating </a:t>
            </a:r>
            <a:r>
              <a:rPr lang="en-US" sz="2400" dirty="0"/>
              <a:t>events</a:t>
            </a:r>
          </a:p>
          <a:p>
            <a:pPr fontAlgn="auto">
              <a:lnSpc>
                <a:spcPct val="90000"/>
              </a:lnSpc>
              <a:spcAft>
                <a:spcPts val="0"/>
              </a:spcAft>
              <a:buFont typeface="Arial" pitchFamily="34" charset="0"/>
              <a:buChar char="•"/>
              <a:defRPr/>
            </a:pPr>
            <a:r>
              <a:rPr lang="en-US" sz="2400" dirty="0" smtClean="0"/>
              <a:t>role plays/dramatizations</a:t>
            </a:r>
            <a:endParaRPr lang="en-US" sz="2400" dirty="0"/>
          </a:p>
          <a:p>
            <a:pPr fontAlgn="auto">
              <a:lnSpc>
                <a:spcPct val="90000"/>
              </a:lnSpc>
              <a:spcAft>
                <a:spcPts val="0"/>
              </a:spcAft>
              <a:buFont typeface="Arial" pitchFamily="34" charset="0"/>
              <a:buChar char="•"/>
              <a:defRPr/>
            </a:pPr>
            <a:r>
              <a:rPr lang="en-US" sz="2400" dirty="0" smtClean="0"/>
              <a:t>debates</a:t>
            </a:r>
          </a:p>
          <a:p>
            <a:pPr fontAlgn="auto">
              <a:lnSpc>
                <a:spcPct val="90000"/>
              </a:lnSpc>
              <a:spcAft>
                <a:spcPts val="0"/>
              </a:spcAft>
              <a:buFont typeface="Arial" pitchFamily="34" charset="0"/>
              <a:buChar char="•"/>
              <a:defRPr/>
            </a:pPr>
            <a:r>
              <a:rPr lang="en-US" dirty="0" smtClean="0"/>
              <a:t>interviews between students or between students and adults</a:t>
            </a:r>
            <a:endParaRPr lang="en-US" sz="2400" dirty="0"/>
          </a:p>
          <a:p>
            <a:pPr fontAlgn="auto">
              <a:lnSpc>
                <a:spcPct val="90000"/>
              </a:lnSpc>
              <a:spcAft>
                <a:spcPts val="0"/>
              </a:spcAft>
              <a:buFont typeface="Arial" pitchFamily="34" charset="0"/>
              <a:buChar char="•"/>
              <a:defRPr/>
            </a:pPr>
            <a:r>
              <a:rPr lang="en-US" sz="2400" dirty="0" smtClean="0"/>
              <a:t>presentations or reports based on research or content-based assignments</a:t>
            </a:r>
          </a:p>
          <a:p>
            <a:pPr fontAlgn="auto">
              <a:lnSpc>
                <a:spcPct val="90000"/>
              </a:lnSpc>
              <a:spcAft>
                <a:spcPts val="0"/>
              </a:spcAft>
              <a:buFont typeface="Arial" pitchFamily="34" charset="0"/>
              <a:buChar char="•"/>
              <a:defRPr/>
            </a:pPr>
            <a:r>
              <a:rPr lang="en-US" dirty="0" smtClean="0"/>
              <a:t>demonstrations on how to do activities or procedures</a:t>
            </a:r>
            <a:endParaRPr lang="en-US" sz="2400" dirty="0"/>
          </a:p>
          <a:p>
            <a:pPr fontAlgn="auto">
              <a:lnSpc>
                <a:spcPct val="90000"/>
              </a:lnSpc>
              <a:spcAft>
                <a:spcPts val="0"/>
              </a:spcAft>
              <a:buFont typeface="Arial" pitchFamily="34" charset="0"/>
              <a:buChar char="•"/>
              <a:defRPr/>
            </a:pPr>
            <a:r>
              <a:rPr lang="en-US" sz="2400" dirty="0" smtClean="0"/>
              <a:t>video production/digital stories with audio recordings</a:t>
            </a:r>
          </a:p>
          <a:p>
            <a:pPr>
              <a:lnSpc>
                <a:spcPct val="90000"/>
              </a:lnSpc>
              <a:buFont typeface="Arial" pitchFamily="34" charset="0"/>
              <a:buChar char="•"/>
              <a:defRPr/>
            </a:pPr>
            <a:r>
              <a:rPr lang="en-US" dirty="0"/>
              <a:t>student-led conferences on original work or </a:t>
            </a:r>
            <a:r>
              <a:rPr lang="en-US" dirty="0" smtClean="0"/>
              <a:t>portfolios</a:t>
            </a:r>
            <a:endParaRPr lang="en-US" sz="2400" dirty="0"/>
          </a:p>
          <a:p>
            <a:pPr fontAlgn="auto">
              <a:lnSpc>
                <a:spcPct val="90000"/>
              </a:lnSpc>
              <a:spcAft>
                <a:spcPts val="0"/>
              </a:spcAft>
              <a:buFont typeface="Arial" pitchFamily="34" charset="0"/>
              <a:buChar char="•"/>
              <a:defRPr/>
            </a:pPr>
            <a:r>
              <a:rPr lang="en-US" sz="2400" i="1" dirty="0" smtClean="0">
                <a:solidFill>
                  <a:srgbClr val="C00000"/>
                </a:solidFill>
              </a:rPr>
              <a:t>What else?</a:t>
            </a:r>
            <a:endParaRPr lang="en-US" sz="2400" i="1" dirty="0">
              <a:solidFill>
                <a:srgbClr val="C00000"/>
              </a:solidFill>
            </a:endParaRPr>
          </a:p>
          <a:p>
            <a:pPr fontAlgn="auto">
              <a:lnSpc>
                <a:spcPct val="90000"/>
              </a:lnSpc>
              <a:spcAft>
                <a:spcPts val="0"/>
              </a:spcAft>
              <a:buFont typeface="Arial" pitchFamily="34" charset="0"/>
              <a:buChar char="•"/>
              <a:defRPr/>
            </a:pPr>
            <a:endParaRPr lang="en-US" sz="2400" dirty="0"/>
          </a:p>
          <a:p>
            <a:pPr fontAlgn="auto">
              <a:lnSpc>
                <a:spcPct val="90000"/>
              </a:lnSpc>
              <a:spcAft>
                <a:spcPts val="0"/>
              </a:spcAft>
              <a:buFont typeface="Arial" pitchFamily="34" charset="0"/>
              <a:buChar char="•"/>
              <a:defRPr/>
            </a:pPr>
            <a:endParaRPr lang="en-US" sz="2400" dirty="0"/>
          </a:p>
        </p:txBody>
      </p:sp>
    </p:spTree>
    <p:extLst>
      <p:ext uri="{BB962C8B-B14F-4D97-AF65-F5344CB8AC3E}">
        <p14:creationId xmlns:p14="http://schemas.microsoft.com/office/powerpoint/2010/main" val="993092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33000" y="277490"/>
            <a:ext cx="4162644" cy="968375"/>
          </a:xfrm>
        </p:spPr>
        <p:style>
          <a:lnRef idx="1">
            <a:schemeClr val="accent6"/>
          </a:lnRef>
          <a:fillRef idx="3">
            <a:schemeClr val="accent6"/>
          </a:fillRef>
          <a:effectRef idx="2">
            <a:schemeClr val="accent6"/>
          </a:effectRef>
          <a:fontRef idx="minor">
            <a:schemeClr val="lt1"/>
          </a:fontRef>
        </p:style>
        <p:txBody>
          <a:bodyPr>
            <a:noAutofit/>
          </a:bodyPr>
          <a:lstStyle/>
          <a:p>
            <a:r>
              <a:rPr lang="en-US" sz="2400" dirty="0"/>
              <a:t>Some Ways to Assess </a:t>
            </a:r>
            <a:r>
              <a:rPr lang="en-US" sz="2400" dirty="0" smtClean="0"/>
              <a:t>ELs </a:t>
            </a:r>
            <a:r>
              <a:rPr lang="en-US" sz="2400" dirty="0"/>
              <a:t>in </a:t>
            </a:r>
            <a:r>
              <a:rPr lang="en-US" sz="2400" dirty="0" smtClean="0"/>
              <a:t>Reading and Writing</a:t>
            </a:r>
            <a:endParaRPr lang="en-US" sz="2400" dirty="0"/>
          </a:p>
        </p:txBody>
      </p:sp>
      <p:sp>
        <p:nvSpPr>
          <p:cNvPr id="4" name="Rectangle 5"/>
          <p:cNvSpPr>
            <a:spLocks noGrp="1" noChangeArrowheads="1"/>
          </p:cNvSpPr>
          <p:nvPr>
            <p:ph idx="4294967295"/>
          </p:nvPr>
        </p:nvSpPr>
        <p:spPr>
          <a:xfrm>
            <a:off x="420688" y="1258244"/>
            <a:ext cx="8057465" cy="5138245"/>
          </a:xfrm>
          <a:solidFill>
            <a:schemeClr val="bg1"/>
          </a:solidFill>
        </p:spPr>
        <p:txBody>
          <a:bodyPr rtlCol="0">
            <a:normAutofit/>
          </a:bodyPr>
          <a:lstStyle/>
          <a:p>
            <a:pPr marL="171450" indent="-171450" fontAlgn="auto">
              <a:lnSpc>
                <a:spcPct val="70000"/>
              </a:lnSpc>
              <a:spcBef>
                <a:spcPts val="0"/>
              </a:spcBef>
              <a:spcAft>
                <a:spcPts val="1000"/>
              </a:spcAft>
              <a:buFont typeface="Arial" pitchFamily="34" charset="0"/>
              <a:buChar char="•"/>
              <a:defRPr/>
            </a:pPr>
            <a:r>
              <a:rPr lang="en-US" sz="1800" dirty="0" smtClean="0"/>
              <a:t>graphic </a:t>
            </a:r>
            <a:r>
              <a:rPr lang="en-US" sz="1800" dirty="0"/>
              <a:t>organizers to classify words or phrases </a:t>
            </a:r>
          </a:p>
          <a:p>
            <a:pPr marL="171450" indent="-171450" fontAlgn="auto">
              <a:lnSpc>
                <a:spcPct val="70000"/>
              </a:lnSpc>
              <a:spcBef>
                <a:spcPts val="0"/>
              </a:spcBef>
              <a:spcAft>
                <a:spcPts val="1000"/>
              </a:spcAft>
              <a:buFont typeface="Arial" pitchFamily="34" charset="0"/>
              <a:buChar char="•"/>
              <a:defRPr/>
            </a:pPr>
            <a:r>
              <a:rPr lang="en-US" sz="1800" dirty="0"/>
              <a:t>sequencing pictures, sentences, or paragraphs</a:t>
            </a:r>
          </a:p>
          <a:p>
            <a:pPr marL="171450" indent="-171450">
              <a:lnSpc>
                <a:spcPct val="70000"/>
              </a:lnSpc>
              <a:spcBef>
                <a:spcPts val="0"/>
              </a:spcBef>
              <a:spcAft>
                <a:spcPts val="1000"/>
              </a:spcAft>
              <a:buFont typeface="Arial" pitchFamily="34" charset="0"/>
              <a:buChar char="•"/>
              <a:defRPr/>
            </a:pPr>
            <a:r>
              <a:rPr lang="en-US" sz="1800" dirty="0" smtClean="0"/>
              <a:t>underlining </a:t>
            </a:r>
            <a:r>
              <a:rPr lang="en-US" sz="1800" dirty="0"/>
              <a:t>or highlighting main ideas or supporting </a:t>
            </a:r>
            <a:r>
              <a:rPr lang="en-US" sz="1800" dirty="0" smtClean="0"/>
              <a:t>details</a:t>
            </a:r>
          </a:p>
          <a:p>
            <a:pPr marL="171450" indent="-171450">
              <a:lnSpc>
                <a:spcPct val="70000"/>
              </a:lnSpc>
              <a:spcBef>
                <a:spcPts val="0"/>
              </a:spcBef>
              <a:spcAft>
                <a:spcPts val="1000"/>
              </a:spcAft>
              <a:buFont typeface="Arial" pitchFamily="34" charset="0"/>
              <a:buChar char="•"/>
              <a:defRPr/>
            </a:pPr>
            <a:r>
              <a:rPr lang="en-US" sz="1800" dirty="0" smtClean="0"/>
              <a:t>drawings or notes in reaction to readings</a:t>
            </a:r>
          </a:p>
          <a:p>
            <a:pPr marL="171450" indent="-171450">
              <a:lnSpc>
                <a:spcPct val="70000"/>
              </a:lnSpc>
              <a:spcBef>
                <a:spcPts val="0"/>
              </a:spcBef>
              <a:spcAft>
                <a:spcPts val="1000"/>
              </a:spcAft>
              <a:buFont typeface="Arial" pitchFamily="34" charset="0"/>
              <a:buChar char="•"/>
              <a:defRPr/>
            </a:pPr>
            <a:r>
              <a:rPr lang="en-US" sz="1800" dirty="0" smtClean="0"/>
              <a:t>labels for figures, diagrams, illustrations</a:t>
            </a:r>
          </a:p>
          <a:p>
            <a:pPr marL="171450" indent="-171450">
              <a:lnSpc>
                <a:spcPct val="70000"/>
              </a:lnSpc>
              <a:spcBef>
                <a:spcPts val="0"/>
              </a:spcBef>
              <a:spcAft>
                <a:spcPts val="1000"/>
              </a:spcAft>
              <a:buFont typeface="Arial" pitchFamily="34" charset="0"/>
              <a:buChar char="•"/>
              <a:defRPr/>
            </a:pPr>
            <a:r>
              <a:rPr lang="en-US" sz="1800" dirty="0" smtClean="0"/>
              <a:t>lists within authentic contexts (e.g., equipment for scientific inquiry)</a:t>
            </a:r>
            <a:endParaRPr lang="en-US" sz="1800" dirty="0"/>
          </a:p>
          <a:p>
            <a:pPr marL="171450" indent="-171450" fontAlgn="auto">
              <a:lnSpc>
                <a:spcPct val="70000"/>
              </a:lnSpc>
              <a:spcBef>
                <a:spcPts val="0"/>
              </a:spcBef>
              <a:spcAft>
                <a:spcPts val="1000"/>
              </a:spcAft>
              <a:buFont typeface="Arial" pitchFamily="34" charset="0"/>
              <a:buChar char="•"/>
              <a:defRPr/>
            </a:pPr>
            <a:r>
              <a:rPr lang="en-US" sz="1800" dirty="0" smtClean="0"/>
              <a:t>brochures on content-based topics or classroom newsletters</a:t>
            </a:r>
            <a:endParaRPr lang="en-US" sz="1800" dirty="0"/>
          </a:p>
          <a:p>
            <a:pPr marL="171450" indent="-171450" fontAlgn="auto">
              <a:lnSpc>
                <a:spcPct val="70000"/>
              </a:lnSpc>
              <a:spcBef>
                <a:spcPts val="0"/>
              </a:spcBef>
              <a:spcAft>
                <a:spcPts val="1000"/>
              </a:spcAft>
              <a:buFont typeface="Arial" pitchFamily="34" charset="0"/>
              <a:buChar char="•"/>
              <a:defRPr/>
            </a:pPr>
            <a:r>
              <a:rPr lang="en-US" sz="1800" dirty="0" smtClean="0"/>
              <a:t>expository paragraphs or essays </a:t>
            </a:r>
          </a:p>
          <a:p>
            <a:pPr marL="171450" indent="-171450" fontAlgn="auto">
              <a:lnSpc>
                <a:spcPct val="70000"/>
              </a:lnSpc>
              <a:spcBef>
                <a:spcPts val="0"/>
              </a:spcBef>
              <a:spcAft>
                <a:spcPts val="1000"/>
              </a:spcAft>
              <a:buFont typeface="Arial" pitchFamily="34" charset="0"/>
              <a:buChar char="•"/>
              <a:defRPr/>
            </a:pPr>
            <a:r>
              <a:rPr lang="en-US" sz="1800" dirty="0" smtClean="0"/>
              <a:t>narratives </a:t>
            </a:r>
            <a:r>
              <a:rPr lang="en-US" sz="1800" dirty="0"/>
              <a:t>– fiction or non-</a:t>
            </a:r>
            <a:r>
              <a:rPr lang="en-US" sz="1800" dirty="0" smtClean="0"/>
              <a:t>fiction</a:t>
            </a:r>
          </a:p>
          <a:p>
            <a:pPr marL="171450" indent="-171450" fontAlgn="auto">
              <a:lnSpc>
                <a:spcPct val="70000"/>
              </a:lnSpc>
              <a:spcBef>
                <a:spcPts val="0"/>
              </a:spcBef>
              <a:spcAft>
                <a:spcPts val="1000"/>
              </a:spcAft>
              <a:buFont typeface="Arial" pitchFamily="34" charset="0"/>
              <a:buChar char="•"/>
              <a:defRPr/>
            </a:pPr>
            <a:r>
              <a:rPr lang="en-US" sz="1800" dirty="0" smtClean="0"/>
              <a:t>summaries</a:t>
            </a:r>
          </a:p>
          <a:p>
            <a:pPr marL="171450" indent="-171450" fontAlgn="auto">
              <a:lnSpc>
                <a:spcPct val="70000"/>
              </a:lnSpc>
              <a:spcBef>
                <a:spcPts val="0"/>
              </a:spcBef>
              <a:spcAft>
                <a:spcPts val="1000"/>
              </a:spcAft>
              <a:buFont typeface="Arial" pitchFamily="34" charset="0"/>
              <a:buChar char="•"/>
              <a:defRPr/>
            </a:pPr>
            <a:r>
              <a:rPr lang="en-US" sz="1800" dirty="0" smtClean="0"/>
              <a:t>note-taking of lectures, outlining of text</a:t>
            </a:r>
          </a:p>
          <a:p>
            <a:pPr marL="171450" indent="-171450" fontAlgn="auto">
              <a:lnSpc>
                <a:spcPct val="70000"/>
              </a:lnSpc>
              <a:spcBef>
                <a:spcPts val="0"/>
              </a:spcBef>
              <a:spcAft>
                <a:spcPts val="1000"/>
              </a:spcAft>
              <a:buFont typeface="Arial" pitchFamily="34" charset="0"/>
              <a:buChar char="•"/>
              <a:defRPr/>
            </a:pPr>
            <a:r>
              <a:rPr lang="en-US" sz="1800" dirty="0" smtClean="0"/>
              <a:t>structured reports (e.g., science labs)</a:t>
            </a:r>
          </a:p>
          <a:p>
            <a:pPr marL="171450" indent="-171450" fontAlgn="auto">
              <a:lnSpc>
                <a:spcPct val="70000"/>
              </a:lnSpc>
              <a:spcBef>
                <a:spcPts val="0"/>
              </a:spcBef>
              <a:spcAft>
                <a:spcPts val="1000"/>
              </a:spcAft>
              <a:buFont typeface="Arial" pitchFamily="34" charset="0"/>
              <a:buChar char="•"/>
              <a:defRPr/>
            </a:pPr>
            <a:r>
              <a:rPr lang="en-US" sz="1800" dirty="0" smtClean="0"/>
              <a:t>multimedia presentations</a:t>
            </a:r>
            <a:endParaRPr lang="en-US" sz="1800" dirty="0"/>
          </a:p>
          <a:p>
            <a:pPr marL="171450" indent="-171450" fontAlgn="auto">
              <a:lnSpc>
                <a:spcPct val="70000"/>
              </a:lnSpc>
              <a:spcBef>
                <a:spcPts val="0"/>
              </a:spcBef>
              <a:spcAft>
                <a:spcPts val="1000"/>
              </a:spcAft>
              <a:buFont typeface="Arial" pitchFamily="34" charset="0"/>
              <a:buChar char="•"/>
              <a:defRPr/>
            </a:pPr>
            <a:r>
              <a:rPr lang="en-US" sz="1800" dirty="0" smtClean="0"/>
              <a:t>notes, journals, </a:t>
            </a:r>
            <a:r>
              <a:rPr lang="en-US" sz="1800" dirty="0"/>
              <a:t>and logs</a:t>
            </a:r>
          </a:p>
          <a:p>
            <a:pPr marL="171450" indent="-171450" fontAlgn="auto">
              <a:lnSpc>
                <a:spcPct val="70000"/>
              </a:lnSpc>
              <a:spcBef>
                <a:spcPts val="0"/>
              </a:spcBef>
              <a:spcAft>
                <a:spcPts val="1000"/>
              </a:spcAft>
              <a:buFont typeface="Arial" pitchFamily="34" charset="0"/>
              <a:buChar char="•"/>
              <a:defRPr/>
            </a:pPr>
            <a:r>
              <a:rPr lang="en-US" sz="1800" dirty="0"/>
              <a:t>portfolio of writing </a:t>
            </a:r>
            <a:r>
              <a:rPr lang="en-US" sz="1800" dirty="0" smtClean="0"/>
              <a:t>samples</a:t>
            </a:r>
            <a:endParaRPr lang="en-US" sz="1800" dirty="0"/>
          </a:p>
          <a:p>
            <a:pPr marL="171450" indent="-171450" fontAlgn="auto">
              <a:lnSpc>
                <a:spcPct val="70000"/>
              </a:lnSpc>
              <a:spcBef>
                <a:spcPts val="0"/>
              </a:spcBef>
              <a:spcAft>
                <a:spcPts val="1000"/>
              </a:spcAft>
              <a:buFont typeface="Arial" pitchFamily="34" charset="0"/>
              <a:buChar char="•"/>
              <a:defRPr/>
            </a:pPr>
            <a:r>
              <a:rPr lang="en-US" sz="1800" i="1" dirty="0" smtClean="0">
                <a:solidFill>
                  <a:srgbClr val="C00000"/>
                </a:solidFill>
              </a:rPr>
              <a:t>What else?</a:t>
            </a:r>
            <a:endParaRPr lang="en-US" sz="1800" i="1" dirty="0">
              <a:solidFill>
                <a:srgbClr val="C00000"/>
              </a:solidFill>
            </a:endParaRPr>
          </a:p>
        </p:txBody>
      </p:sp>
    </p:spTree>
    <p:extLst>
      <p:ext uri="{BB962C8B-B14F-4D97-AF65-F5344CB8AC3E}">
        <p14:creationId xmlns:p14="http://schemas.microsoft.com/office/powerpoint/2010/main" val="5768256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04800" y="534771"/>
            <a:ext cx="8420290" cy="923251"/>
          </a:xfrm>
        </p:spPr>
        <p:txBody>
          <a:bodyPr/>
          <a:lstStyle/>
          <a:p>
            <a:pPr algn="l"/>
            <a:r>
              <a:rPr lang="en-US" sz="3200" dirty="0" smtClean="0"/>
              <a:t>Examine the unit </a:t>
            </a:r>
            <a:r>
              <a:rPr lang="en-US" sz="3200" dirty="0"/>
              <a:t>you have </a:t>
            </a:r>
            <a:r>
              <a:rPr lang="en-US" sz="3200" dirty="0" smtClean="0"/>
              <a:t>developed …</a:t>
            </a:r>
          </a:p>
        </p:txBody>
      </p:sp>
      <p:sp>
        <p:nvSpPr>
          <p:cNvPr id="3" name="Content Placeholder 2"/>
          <p:cNvSpPr>
            <a:spLocks noGrp="1"/>
          </p:cNvSpPr>
          <p:nvPr>
            <p:ph idx="1"/>
          </p:nvPr>
        </p:nvSpPr>
        <p:spPr>
          <a:xfrm>
            <a:off x="211661" y="2133600"/>
            <a:ext cx="8646590" cy="4298163"/>
          </a:xfrm>
        </p:spPr>
        <p:txBody>
          <a:bodyPr rtlCol="0">
            <a:normAutofit/>
          </a:bodyPr>
          <a:lstStyle/>
          <a:p>
            <a:pPr fontAlgn="auto">
              <a:spcAft>
                <a:spcPts val="1800"/>
              </a:spcAft>
              <a:buFont typeface="Arial" pitchFamily="34" charset="0"/>
              <a:buChar char="•"/>
              <a:defRPr/>
            </a:pPr>
            <a:r>
              <a:rPr lang="en-US" dirty="0" smtClean="0"/>
              <a:t>Identify ways you may assess your ELs in these areas:</a:t>
            </a:r>
          </a:p>
          <a:p>
            <a:pPr lvl="1" fontAlgn="auto">
              <a:spcAft>
                <a:spcPts val="1800"/>
              </a:spcAft>
              <a:buFont typeface="Arial" pitchFamily="34" charset="0"/>
              <a:buChar char="–"/>
              <a:defRPr/>
            </a:pPr>
            <a:r>
              <a:rPr lang="en-US" dirty="0" smtClean="0">
                <a:solidFill>
                  <a:schemeClr val="tx1"/>
                </a:solidFill>
              </a:rPr>
              <a:t>Oral Language (</a:t>
            </a:r>
            <a:r>
              <a:rPr lang="en-US" i="1" dirty="0" smtClean="0">
                <a:solidFill>
                  <a:schemeClr val="tx1"/>
                </a:solidFill>
              </a:rPr>
              <a:t>Listening and Speaking</a:t>
            </a:r>
            <a:r>
              <a:rPr lang="en-US" dirty="0" smtClean="0">
                <a:solidFill>
                  <a:schemeClr val="tx1"/>
                </a:solidFill>
              </a:rPr>
              <a:t>)</a:t>
            </a:r>
          </a:p>
          <a:p>
            <a:pPr lvl="1" fontAlgn="auto">
              <a:spcAft>
                <a:spcPts val="1800"/>
              </a:spcAft>
              <a:buFont typeface="Arial" pitchFamily="34" charset="0"/>
              <a:buChar char="–"/>
              <a:defRPr/>
            </a:pPr>
            <a:r>
              <a:rPr lang="en-US" i="1" dirty="0" smtClean="0">
                <a:solidFill>
                  <a:schemeClr val="tx1"/>
                </a:solidFill>
              </a:rPr>
              <a:t>Reading/Writing</a:t>
            </a:r>
          </a:p>
        </p:txBody>
      </p:sp>
    </p:spTree>
    <p:extLst>
      <p:ext uri="{BB962C8B-B14F-4D97-AF65-F5344CB8AC3E}">
        <p14:creationId xmlns:p14="http://schemas.microsoft.com/office/powerpoint/2010/main" val="21571693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Lesson-sharing </a:t>
            </a:r>
            <a:endParaRPr lang="en-US" dirty="0"/>
          </a:p>
        </p:txBody>
      </p:sp>
      <p:sp>
        <p:nvSpPr>
          <p:cNvPr id="3" name="Content Placeholder 2"/>
          <p:cNvSpPr>
            <a:spLocks noGrp="1"/>
          </p:cNvSpPr>
          <p:nvPr>
            <p:ph idx="1"/>
          </p:nvPr>
        </p:nvSpPr>
        <p:spPr>
          <a:xfrm>
            <a:off x="284163" y="1926033"/>
            <a:ext cx="8574087" cy="4661556"/>
          </a:xfrm>
        </p:spPr>
        <p:txBody>
          <a:bodyPr>
            <a:normAutofit fontScale="92500" lnSpcReduction="20000"/>
          </a:bodyPr>
          <a:lstStyle/>
          <a:p>
            <a:pPr>
              <a:buFont typeface="Arial"/>
              <a:buChar char="•"/>
            </a:pPr>
            <a:r>
              <a:rPr lang="en-US" dirty="0" smtClean="0">
                <a:solidFill>
                  <a:schemeClr val="tx1"/>
                </a:solidFill>
              </a:rPr>
              <a:t>You can present in  groups or individually. Each presentation should last about </a:t>
            </a:r>
            <a:r>
              <a:rPr lang="en-US" dirty="0" smtClean="0">
                <a:solidFill>
                  <a:schemeClr val="accent1"/>
                </a:solidFill>
              </a:rPr>
              <a:t>5-10 minutes</a:t>
            </a:r>
            <a:r>
              <a:rPr lang="en-US" dirty="0" smtClean="0">
                <a:solidFill>
                  <a:schemeClr val="tx1"/>
                </a:solidFill>
              </a:rPr>
              <a:t>.</a:t>
            </a:r>
          </a:p>
          <a:p>
            <a:pPr>
              <a:buFont typeface="Arial"/>
              <a:buChar char="•"/>
            </a:pPr>
            <a:r>
              <a:rPr lang="en-US" dirty="0" smtClean="0">
                <a:solidFill>
                  <a:schemeClr val="tx1"/>
                </a:solidFill>
              </a:rPr>
              <a:t>Share the goals/objectives for your unit, and provide an overview of how you incorporated the ELP standards and some of the strategies/tasks/routines we have discussed</a:t>
            </a:r>
          </a:p>
          <a:p>
            <a:pPr>
              <a:buFont typeface="Arial"/>
              <a:buChar char="•"/>
            </a:pPr>
            <a:r>
              <a:rPr lang="en-US" dirty="0" smtClean="0">
                <a:solidFill>
                  <a:schemeClr val="tx1"/>
                </a:solidFill>
              </a:rPr>
              <a:t>Choose  one procedure/stage of one lesson to focus on. You can either demonstrate (“teach”) it to the group, or you can explain what you did.</a:t>
            </a:r>
          </a:p>
          <a:p>
            <a:pPr>
              <a:buFont typeface="Arial"/>
              <a:buChar char="•"/>
            </a:pPr>
            <a:r>
              <a:rPr lang="en-US" dirty="0" smtClean="0">
                <a:solidFill>
                  <a:schemeClr val="tx1"/>
                </a:solidFill>
              </a:rPr>
              <a:t>Reflect on how things went, what you learned, successes, what you will do differently next time. How did your ELs perform in the unit?</a:t>
            </a:r>
          </a:p>
          <a:p>
            <a:pPr>
              <a:buFont typeface="Arial"/>
              <a:buChar char="•"/>
            </a:pPr>
            <a:r>
              <a:rPr lang="en-US" dirty="0" smtClean="0">
                <a:solidFill>
                  <a:schemeClr val="tx1"/>
                </a:solidFill>
              </a:rPr>
              <a:t>If possible, share pictures of students performing your activities, sample materials, samples of student work, etc.</a:t>
            </a:r>
          </a:p>
          <a:p>
            <a:pPr marL="0" indent="0">
              <a:buNone/>
            </a:pPr>
            <a:endParaRPr lang="en-US" sz="2400" dirty="0">
              <a:solidFill>
                <a:schemeClr val="tx1"/>
              </a:solidFill>
            </a:endParaRPr>
          </a:p>
        </p:txBody>
      </p:sp>
    </p:spTree>
    <p:extLst>
      <p:ext uri="{BB962C8B-B14F-4D97-AF65-F5344CB8AC3E}">
        <p14:creationId xmlns:p14="http://schemas.microsoft.com/office/powerpoint/2010/main" val="7072600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748570" y="2133600"/>
            <a:ext cx="7870497" cy="4216400"/>
          </a:xfrm>
        </p:spPr>
        <p:txBody>
          <a:bodyPr/>
          <a:lstStyle/>
          <a:p>
            <a:pPr>
              <a:buFont typeface="Arial"/>
              <a:buChar char="•"/>
            </a:pPr>
            <a:r>
              <a:rPr lang="en-US" dirty="0" smtClean="0"/>
              <a:t>Project website:</a:t>
            </a:r>
          </a:p>
          <a:p>
            <a:pPr marL="0" indent="0" algn="ctr">
              <a:buNone/>
            </a:pPr>
            <a:r>
              <a:rPr lang="en-US" sz="3200" dirty="0">
                <a:hlinkClick r:id="rId2"/>
              </a:rPr>
              <a:t>http://dantas-whitney.weebly.com</a:t>
            </a:r>
            <a:r>
              <a:rPr lang="en-US" sz="3200" dirty="0" smtClean="0">
                <a:hlinkClick r:id="rId2"/>
              </a:rPr>
              <a:t>/</a:t>
            </a:r>
            <a:endParaRPr lang="en-US" sz="3200" dirty="0" smtClean="0"/>
          </a:p>
          <a:p>
            <a:pPr marL="0" indent="0" algn="ctr">
              <a:buNone/>
            </a:pPr>
            <a:endParaRPr lang="en-US" sz="3200" dirty="0"/>
          </a:p>
        </p:txBody>
      </p:sp>
    </p:spTree>
    <p:extLst>
      <p:ext uri="{BB962C8B-B14F-4D97-AF65-F5344CB8AC3E}">
        <p14:creationId xmlns:p14="http://schemas.microsoft.com/office/powerpoint/2010/main" val="5639145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200" b="1" dirty="0" smtClean="0"/>
              <a:t>Plans for </a:t>
            </a:r>
            <a:r>
              <a:rPr lang="en-US" sz="3200" b="1" dirty="0"/>
              <a:t>T</a:t>
            </a:r>
            <a:r>
              <a:rPr lang="en-US" sz="3200" b="1" dirty="0" smtClean="0"/>
              <a:t>oday</a:t>
            </a:r>
            <a:endParaRPr lang="en-US" sz="3200" dirty="0"/>
          </a:p>
        </p:txBody>
      </p:sp>
      <p:sp>
        <p:nvSpPr>
          <p:cNvPr id="6" name="Content Placeholder 5"/>
          <p:cNvSpPr>
            <a:spLocks noGrp="1"/>
          </p:cNvSpPr>
          <p:nvPr>
            <p:ph idx="1"/>
          </p:nvPr>
        </p:nvSpPr>
        <p:spPr>
          <a:xfrm>
            <a:off x="284163" y="1830705"/>
            <a:ext cx="8574087" cy="4651907"/>
          </a:xfrm>
        </p:spPr>
        <p:txBody>
          <a:bodyPr>
            <a:normAutofit fontScale="62500" lnSpcReduction="20000"/>
          </a:bodyPr>
          <a:lstStyle/>
          <a:p>
            <a:pPr marL="0" lvl="0" indent="0">
              <a:buNone/>
            </a:pPr>
            <a:r>
              <a:rPr lang="en-US" b="1" dirty="0" smtClean="0">
                <a:solidFill>
                  <a:srgbClr val="730000"/>
                </a:solidFill>
              </a:rPr>
              <a:t>8-10am/12</a:t>
            </a:r>
            <a:r>
              <a:rPr lang="en-US" b="1" dirty="0" smtClean="0">
                <a:solidFill>
                  <a:srgbClr val="730000"/>
                </a:solidFill>
              </a:rPr>
              <a:t>-2pm:</a:t>
            </a:r>
          </a:p>
          <a:p>
            <a:pPr marL="285750" lvl="0" indent="-285750">
              <a:buFont typeface="Arial"/>
              <a:buChar char="•"/>
            </a:pPr>
            <a:r>
              <a:rPr lang="en-US" dirty="0" smtClean="0">
                <a:solidFill>
                  <a:schemeClr val="tx1"/>
                </a:solidFill>
              </a:rPr>
              <a:t>Reflection and Discussion: Assessment of English Learners</a:t>
            </a:r>
          </a:p>
          <a:p>
            <a:pPr marL="285750" lvl="0" indent="-285750">
              <a:buFont typeface="Arial"/>
              <a:buChar char="•"/>
            </a:pPr>
            <a:r>
              <a:rPr lang="en-US" dirty="0" smtClean="0">
                <a:solidFill>
                  <a:schemeClr val="tx1"/>
                </a:solidFill>
              </a:rPr>
              <a:t>Mayra Gomez: Overview of EL Services at Centennial SD: </a:t>
            </a:r>
          </a:p>
          <a:p>
            <a:pPr marL="746125" lvl="1" indent="-285750">
              <a:buFont typeface="Arial"/>
              <a:buChar char="•"/>
            </a:pPr>
            <a:r>
              <a:rPr lang="en-US" i="1" dirty="0" smtClean="0">
                <a:solidFill>
                  <a:schemeClr val="tx1"/>
                </a:solidFill>
              </a:rPr>
              <a:t>Identification, Placement, Testing, Exiting</a:t>
            </a:r>
          </a:p>
          <a:p>
            <a:pPr marL="285750" indent="-285750">
              <a:buFont typeface="Arial"/>
              <a:buChar char="•"/>
            </a:pPr>
            <a:r>
              <a:rPr lang="en-US" dirty="0" smtClean="0">
                <a:solidFill>
                  <a:schemeClr val="tx1"/>
                </a:solidFill>
              </a:rPr>
              <a:t>Linguistic Demands and Cultural Validity of Assessments</a:t>
            </a:r>
          </a:p>
          <a:p>
            <a:pPr marL="285750" indent="-285750">
              <a:buFont typeface="Arial"/>
              <a:buChar char="•"/>
            </a:pPr>
            <a:r>
              <a:rPr lang="en-US" dirty="0" smtClean="0">
                <a:solidFill>
                  <a:schemeClr val="tx1"/>
                </a:solidFill>
              </a:rPr>
              <a:t>A Multidimensional Approach to Assessment of ELs</a:t>
            </a:r>
          </a:p>
          <a:p>
            <a:pPr marL="285750" indent="-285750">
              <a:buFont typeface="Arial"/>
              <a:buChar char="•"/>
            </a:pPr>
            <a:r>
              <a:rPr lang="en-US" dirty="0" smtClean="0">
                <a:solidFill>
                  <a:schemeClr val="tx1"/>
                </a:solidFill>
              </a:rPr>
              <a:t>Assessment Accommodations and Modifications</a:t>
            </a:r>
          </a:p>
          <a:p>
            <a:pPr marL="285750" indent="-285750">
              <a:buFont typeface="Arial"/>
              <a:buChar char="•"/>
            </a:pPr>
            <a:r>
              <a:rPr lang="en-US" dirty="0">
                <a:solidFill>
                  <a:schemeClr val="tx1"/>
                </a:solidFill>
              </a:rPr>
              <a:t>Differentiating Language Assessment Tasks According to </a:t>
            </a:r>
            <a:r>
              <a:rPr lang="en-US" dirty="0" smtClean="0">
                <a:solidFill>
                  <a:schemeClr val="tx1"/>
                </a:solidFill>
              </a:rPr>
              <a:t>ELs</a:t>
            </a:r>
            <a:r>
              <a:rPr lang="en-US" dirty="0">
                <a:solidFill>
                  <a:schemeClr val="tx1"/>
                </a:solidFill>
              </a:rPr>
              <a:t>’ Proficiency Levels</a:t>
            </a:r>
          </a:p>
          <a:p>
            <a:pPr marL="285750" lvl="0" indent="-285750">
              <a:buFont typeface="Arial"/>
              <a:buChar char="•"/>
            </a:pPr>
            <a:r>
              <a:rPr lang="en-US" dirty="0" smtClean="0">
                <a:solidFill>
                  <a:schemeClr val="tx1"/>
                </a:solidFill>
              </a:rPr>
              <a:t>Classroom </a:t>
            </a:r>
            <a:r>
              <a:rPr lang="en-US" dirty="0">
                <a:solidFill>
                  <a:schemeClr val="tx1"/>
                </a:solidFill>
              </a:rPr>
              <a:t>Assessment Tasks that Address Receptive (Listening and Reading) and Productive (Speaking and Writing) Modalities</a:t>
            </a:r>
          </a:p>
          <a:p>
            <a:pPr marL="0" lvl="0" indent="0">
              <a:buNone/>
            </a:pPr>
            <a:r>
              <a:rPr lang="en-US" b="1" dirty="0" smtClean="0">
                <a:solidFill>
                  <a:schemeClr val="accent1">
                    <a:lumMod val="75000"/>
                  </a:schemeClr>
                </a:solidFill>
              </a:rPr>
              <a:t>10-11am/</a:t>
            </a:r>
            <a:r>
              <a:rPr lang="en-US" b="1" dirty="0" smtClean="0">
                <a:solidFill>
                  <a:schemeClr val="accent1">
                    <a:lumMod val="75000"/>
                  </a:schemeClr>
                </a:solidFill>
              </a:rPr>
              <a:t>2</a:t>
            </a:r>
            <a:r>
              <a:rPr lang="en-US" b="1" dirty="0" smtClean="0">
                <a:solidFill>
                  <a:schemeClr val="accent1">
                    <a:lumMod val="75000"/>
                  </a:schemeClr>
                </a:solidFill>
              </a:rPr>
              <a:t>-3pm:</a:t>
            </a:r>
            <a:endParaRPr lang="en-US" b="1" dirty="0">
              <a:solidFill>
                <a:schemeClr val="accent1">
                  <a:lumMod val="75000"/>
                </a:schemeClr>
              </a:solidFill>
            </a:endParaRPr>
          </a:p>
          <a:p>
            <a:pPr marL="285750" indent="-285750">
              <a:buFont typeface="Arial"/>
              <a:buChar char="•"/>
            </a:pPr>
            <a:r>
              <a:rPr lang="en-US" dirty="0" smtClean="0"/>
              <a:t>Presentations/Sharing of Lessons</a:t>
            </a:r>
            <a:endParaRPr lang="en-US" dirty="0"/>
          </a:p>
          <a:p>
            <a:pPr marL="457200" lvl="1" indent="0">
              <a:buNone/>
            </a:pPr>
            <a:endParaRPr lang="en-US" dirty="0" smtClean="0"/>
          </a:p>
        </p:txBody>
      </p:sp>
    </p:spTree>
    <p:extLst>
      <p:ext uri="{BB962C8B-B14F-4D97-AF65-F5344CB8AC3E}">
        <p14:creationId xmlns:p14="http://schemas.microsoft.com/office/powerpoint/2010/main" val="25071038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03200"/>
            <a:ext cx="4380345" cy="83099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n-US" sz="2400" dirty="0" smtClean="0">
                <a:latin typeface="Calibri" pitchFamily="34" charset="0"/>
              </a:rPr>
              <a:t>Reflection and Discussion:</a:t>
            </a:r>
          </a:p>
          <a:p>
            <a:r>
              <a:rPr lang="en-US" sz="2400" dirty="0" smtClean="0">
                <a:latin typeface="Calibri" pitchFamily="34" charset="0"/>
              </a:rPr>
              <a:t>Assessment of Language Learners</a:t>
            </a:r>
            <a:endParaRPr lang="en-US" dirty="0">
              <a:latin typeface="Calibri" pitchFamily="34" charset="0"/>
            </a:endParaRPr>
          </a:p>
        </p:txBody>
      </p:sp>
      <p:pic>
        <p:nvPicPr>
          <p:cNvPr id="12" name="Picture 11" descr="8589130423268-lake-reflection-wallpaper-hd.jpg"/>
          <p:cNvPicPr>
            <a:picLocks noChangeAspect="1"/>
          </p:cNvPicPr>
          <p:nvPr/>
        </p:nvPicPr>
        <p:blipFill>
          <a:blip r:embed="rId3" cstate="print"/>
          <a:stretch>
            <a:fillRect/>
          </a:stretch>
        </p:blipFill>
        <p:spPr>
          <a:xfrm>
            <a:off x="1347258" y="1972830"/>
            <a:ext cx="6545734" cy="4597599"/>
          </a:xfrm>
          <a:prstGeom prst="roundRect">
            <a:avLst>
              <a:gd name="adj" fmla="val 693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316430" y="1287699"/>
            <a:ext cx="5002341" cy="523220"/>
          </a:xfrm>
          <a:prstGeom prst="rect">
            <a:avLst/>
          </a:prstGeom>
          <a:noFill/>
        </p:spPr>
        <p:txBody>
          <a:bodyPr wrap="none" rtlCol="0">
            <a:spAutoFit/>
          </a:bodyPr>
          <a:lstStyle/>
          <a:p>
            <a:r>
              <a:rPr lang="en-US" sz="2800" dirty="0" smtClean="0">
                <a:solidFill>
                  <a:schemeClr val="accent1">
                    <a:lumMod val="75000"/>
                  </a:schemeClr>
                </a:solidFill>
              </a:rPr>
              <a:t>Successes, Challenges, Questions</a:t>
            </a:r>
            <a:endParaRPr lang="en-US" sz="2800" dirty="0">
              <a:solidFill>
                <a:schemeClr val="accent1">
                  <a:lumMod val="75000"/>
                </a:schemeClr>
              </a:solidFill>
            </a:endParaRPr>
          </a:p>
        </p:txBody>
      </p:sp>
    </p:spTree>
    <p:extLst>
      <p:ext uri="{BB962C8B-B14F-4D97-AF65-F5344CB8AC3E}">
        <p14:creationId xmlns:p14="http://schemas.microsoft.com/office/powerpoint/2010/main" val="39338921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273" y="246501"/>
            <a:ext cx="3913910" cy="561682"/>
          </a:xfrm>
        </p:spPr>
        <p:style>
          <a:lnRef idx="1">
            <a:schemeClr val="accent6"/>
          </a:lnRef>
          <a:fillRef idx="3">
            <a:schemeClr val="accent6"/>
          </a:fillRef>
          <a:effectRef idx="2">
            <a:schemeClr val="accent6"/>
          </a:effectRef>
          <a:fontRef idx="minor">
            <a:schemeClr val="lt1"/>
          </a:fontRef>
        </p:style>
        <p:txBody>
          <a:bodyPr>
            <a:noAutofit/>
          </a:bodyPr>
          <a:lstStyle/>
          <a:p>
            <a:pPr algn="l"/>
            <a:r>
              <a:rPr lang="en-US" sz="2000" dirty="0" smtClean="0"/>
              <a:t>Primary Purposes for Assessing ELs</a:t>
            </a:r>
            <a:br>
              <a:rPr lang="en-US" sz="2000" dirty="0" smtClean="0"/>
            </a:br>
            <a:r>
              <a:rPr lang="en-US" sz="1100" dirty="0" smtClean="0"/>
              <a:t>(Gottlieb, 2006) </a:t>
            </a:r>
            <a:endParaRPr lang="en-US" sz="2000" dirty="0"/>
          </a:p>
        </p:txBody>
      </p:sp>
      <p:pic>
        <p:nvPicPr>
          <p:cNvPr id="4" name="Picture 3" descr="2016-05-09_16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069" y="808183"/>
            <a:ext cx="6109478" cy="5946829"/>
          </a:xfrm>
          <a:prstGeom prst="rect">
            <a:avLst/>
          </a:prstGeom>
        </p:spPr>
      </p:pic>
      <p:sp>
        <p:nvSpPr>
          <p:cNvPr id="5" name="Left Arrow 4"/>
          <p:cNvSpPr/>
          <p:nvPr/>
        </p:nvSpPr>
        <p:spPr>
          <a:xfrm>
            <a:off x="7204364" y="2886502"/>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7204364" y="3858629"/>
            <a:ext cx="978408" cy="484632"/>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7755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Brief Presentation by Mayra Gomez</a:t>
            </a:r>
            <a:endParaRPr lang="en-US" sz="3600" dirty="0"/>
          </a:p>
        </p:txBody>
      </p:sp>
      <p:sp>
        <p:nvSpPr>
          <p:cNvPr id="3" name="Content Placeholder 2"/>
          <p:cNvSpPr>
            <a:spLocks noGrp="1"/>
          </p:cNvSpPr>
          <p:nvPr>
            <p:ph sz="half" idx="1"/>
          </p:nvPr>
        </p:nvSpPr>
        <p:spPr>
          <a:xfrm>
            <a:off x="403412" y="1989425"/>
            <a:ext cx="3833770" cy="4152755"/>
          </a:xfrm>
        </p:spPr>
        <p:txBody>
          <a:bodyPr/>
          <a:lstStyle/>
          <a:p>
            <a:pPr marL="0" indent="0">
              <a:buNone/>
            </a:pPr>
            <a:r>
              <a:rPr lang="en-US" b="1" dirty="0" smtClean="0">
                <a:solidFill>
                  <a:srgbClr val="730000"/>
                </a:solidFill>
              </a:rPr>
              <a:t>Overview of EL Services at </a:t>
            </a:r>
            <a:r>
              <a:rPr lang="en-US" b="1" dirty="0">
                <a:solidFill>
                  <a:srgbClr val="730000"/>
                </a:solidFill>
              </a:rPr>
              <a:t>Centennial School </a:t>
            </a:r>
            <a:r>
              <a:rPr lang="en-US" b="1" dirty="0" smtClean="0">
                <a:solidFill>
                  <a:srgbClr val="730000"/>
                </a:solidFill>
              </a:rPr>
              <a:t>District:</a:t>
            </a:r>
          </a:p>
          <a:p>
            <a:pPr>
              <a:buFont typeface="Arial"/>
              <a:buChar char="•"/>
            </a:pPr>
            <a:r>
              <a:rPr lang="en-US" dirty="0" smtClean="0"/>
              <a:t>How are ELs</a:t>
            </a:r>
            <a:r>
              <a:rPr lang="is-IS" dirty="0" smtClean="0"/>
              <a:t>…</a:t>
            </a:r>
            <a:endParaRPr lang="en-US" dirty="0" smtClean="0"/>
          </a:p>
          <a:p>
            <a:pPr lvl="1">
              <a:buFont typeface="Arial"/>
              <a:buChar char="•"/>
            </a:pPr>
            <a:r>
              <a:rPr lang="en-US" dirty="0" smtClean="0"/>
              <a:t>identified and tested?</a:t>
            </a:r>
          </a:p>
          <a:p>
            <a:pPr lvl="1">
              <a:buFont typeface="Arial"/>
              <a:buChar char="•"/>
            </a:pPr>
            <a:r>
              <a:rPr lang="en-US" dirty="0" smtClean="0"/>
              <a:t>placed in classes?</a:t>
            </a:r>
          </a:p>
          <a:p>
            <a:pPr lvl="1">
              <a:buFont typeface="Arial"/>
              <a:buChar char="•"/>
            </a:pPr>
            <a:r>
              <a:rPr lang="en-US" dirty="0" smtClean="0"/>
              <a:t>exited from EL services?</a:t>
            </a:r>
            <a:endParaRPr lang="en-US" dirty="0"/>
          </a:p>
        </p:txBody>
      </p:sp>
      <p:pic>
        <p:nvPicPr>
          <p:cNvPr id="4" name="Picture 3" descr="2016-05-09_16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908" y="1451118"/>
            <a:ext cx="3997037" cy="5118246"/>
          </a:xfrm>
          <a:prstGeom prst="rect">
            <a:avLst/>
          </a:prstGeom>
        </p:spPr>
      </p:pic>
    </p:spTree>
    <p:extLst>
      <p:ext uri="{BB962C8B-B14F-4D97-AF65-F5344CB8AC3E}">
        <p14:creationId xmlns:p14="http://schemas.microsoft.com/office/powerpoint/2010/main" val="32655092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4163" y="470330"/>
            <a:ext cx="8574087" cy="1127892"/>
          </a:xfrm>
        </p:spPr>
        <p:txBody>
          <a:bodyPr>
            <a:noAutofit/>
          </a:bodyPr>
          <a:lstStyle/>
          <a:p>
            <a:r>
              <a:rPr lang="en-US" sz="3200" dirty="0" smtClean="0"/>
              <a:t>Linguistic Demands of Assessments</a:t>
            </a:r>
            <a:br>
              <a:rPr lang="en-US" sz="3200" dirty="0" smtClean="0"/>
            </a:br>
            <a:r>
              <a:rPr lang="en-US" sz="1800" dirty="0" smtClean="0"/>
              <a:t>(</a:t>
            </a:r>
            <a:r>
              <a:rPr lang="en-US" sz="1800" dirty="0" err="1"/>
              <a:t>Basterra</a:t>
            </a:r>
            <a:r>
              <a:rPr lang="en-US" sz="1800" dirty="0"/>
              <a:t> et al., 2011</a:t>
            </a:r>
            <a:r>
              <a:rPr lang="en-US" sz="1800" dirty="0" smtClean="0"/>
              <a:t>)</a:t>
            </a:r>
            <a:endParaRPr lang="en-US" sz="3200" dirty="0"/>
          </a:p>
        </p:txBody>
      </p:sp>
      <p:sp>
        <p:nvSpPr>
          <p:cNvPr id="6" name="Content Placeholder 5"/>
          <p:cNvSpPr>
            <a:spLocks noGrp="1"/>
          </p:cNvSpPr>
          <p:nvPr>
            <p:ph idx="1"/>
          </p:nvPr>
        </p:nvSpPr>
        <p:spPr>
          <a:xfrm>
            <a:off x="404091" y="1858818"/>
            <a:ext cx="8454160" cy="4779818"/>
          </a:xfrm>
        </p:spPr>
        <p:txBody>
          <a:bodyPr>
            <a:normAutofit fontScale="62500" lnSpcReduction="20000"/>
          </a:bodyPr>
          <a:lstStyle/>
          <a:p>
            <a:pPr marL="0" indent="0" algn="ctr">
              <a:buNone/>
            </a:pPr>
            <a:r>
              <a:rPr lang="en-US" sz="3500" b="1" i="1" dirty="0" smtClean="0">
                <a:solidFill>
                  <a:schemeClr val="accent1">
                    <a:lumMod val="75000"/>
                  </a:schemeClr>
                </a:solidFill>
              </a:rPr>
              <a:t>The higher the “language load” of an assessment, the greater the gap in performance between native English speakers and English learners </a:t>
            </a:r>
          </a:p>
          <a:p>
            <a:pPr marL="0" indent="0">
              <a:buNone/>
            </a:pPr>
            <a:r>
              <a:rPr lang="en-US" dirty="0" smtClean="0"/>
              <a:t>Vocabulary</a:t>
            </a:r>
          </a:p>
          <a:p>
            <a:pPr>
              <a:spcBef>
                <a:spcPts val="0"/>
              </a:spcBef>
              <a:buFont typeface="Arial"/>
              <a:buChar char="•"/>
            </a:pPr>
            <a:r>
              <a:rPr lang="en-US" dirty="0" smtClean="0"/>
              <a:t>False cognates (</a:t>
            </a:r>
            <a:r>
              <a:rPr lang="en-US" i="1" dirty="0" smtClean="0">
                <a:solidFill>
                  <a:schemeClr val="accent1"/>
                </a:solidFill>
              </a:rPr>
              <a:t>actual</a:t>
            </a:r>
            <a:r>
              <a:rPr lang="en-US" dirty="0" smtClean="0"/>
              <a:t> in English means </a:t>
            </a:r>
            <a:r>
              <a:rPr lang="en-US" i="1" dirty="0" smtClean="0">
                <a:solidFill>
                  <a:srgbClr val="990000"/>
                </a:solidFill>
              </a:rPr>
              <a:t>real</a:t>
            </a:r>
            <a:r>
              <a:rPr lang="en-US" dirty="0" smtClean="0"/>
              <a:t>; in Spanish means </a:t>
            </a:r>
            <a:r>
              <a:rPr lang="en-US" i="1" dirty="0" smtClean="0">
                <a:solidFill>
                  <a:srgbClr val="990000"/>
                </a:solidFill>
              </a:rPr>
              <a:t>present-day</a:t>
            </a:r>
            <a:r>
              <a:rPr lang="en-US" dirty="0" smtClean="0"/>
              <a:t>)</a:t>
            </a:r>
          </a:p>
          <a:p>
            <a:pPr>
              <a:spcBef>
                <a:spcPts val="0"/>
              </a:spcBef>
              <a:buFont typeface="Arial"/>
              <a:buChar char="•"/>
            </a:pPr>
            <a:r>
              <a:rPr lang="en-US" dirty="0" smtClean="0"/>
              <a:t>Unfamiliar words (</a:t>
            </a:r>
            <a:r>
              <a:rPr lang="en-US" i="1" dirty="0" smtClean="0">
                <a:solidFill>
                  <a:srgbClr val="990000"/>
                </a:solidFill>
              </a:rPr>
              <a:t>ream</a:t>
            </a:r>
            <a:r>
              <a:rPr lang="en-US" dirty="0" smtClean="0"/>
              <a:t> of paper)</a:t>
            </a:r>
          </a:p>
          <a:p>
            <a:pPr>
              <a:spcBef>
                <a:spcPts val="0"/>
              </a:spcBef>
              <a:buFont typeface="Arial"/>
              <a:buChar char="•"/>
            </a:pPr>
            <a:r>
              <a:rPr lang="en-US" dirty="0" smtClean="0"/>
              <a:t>Long words (</a:t>
            </a:r>
            <a:r>
              <a:rPr lang="en-US" i="1" dirty="0" smtClean="0">
                <a:solidFill>
                  <a:srgbClr val="990000"/>
                </a:solidFill>
              </a:rPr>
              <a:t>fortuitousnes</a:t>
            </a:r>
            <a:r>
              <a:rPr lang="en-US" dirty="0" smtClean="0">
                <a:solidFill>
                  <a:srgbClr val="990000"/>
                </a:solidFill>
              </a:rPr>
              <a:t>s</a:t>
            </a:r>
            <a:r>
              <a:rPr lang="en-US" dirty="0" smtClean="0"/>
              <a:t>; </a:t>
            </a:r>
            <a:r>
              <a:rPr lang="en-US" i="1" dirty="0" smtClean="0">
                <a:solidFill>
                  <a:srgbClr val="990000"/>
                </a:solidFill>
              </a:rPr>
              <a:t>serendipity</a:t>
            </a:r>
            <a:r>
              <a:rPr lang="en-US" dirty="0" smtClean="0"/>
              <a:t>)</a:t>
            </a:r>
          </a:p>
          <a:p>
            <a:pPr>
              <a:spcBef>
                <a:spcPts val="0"/>
              </a:spcBef>
              <a:buFont typeface="Arial"/>
              <a:buChar char="•"/>
            </a:pPr>
            <a:endParaRPr lang="en-US" dirty="0" smtClean="0"/>
          </a:p>
          <a:p>
            <a:pPr marL="0" indent="0">
              <a:spcBef>
                <a:spcPts val="0"/>
              </a:spcBef>
              <a:buNone/>
            </a:pPr>
            <a:r>
              <a:rPr lang="en-US" dirty="0" smtClean="0"/>
              <a:t>Syntax (Grammar)</a:t>
            </a:r>
          </a:p>
          <a:p>
            <a:pPr>
              <a:spcBef>
                <a:spcPts val="0"/>
              </a:spcBef>
              <a:buFont typeface="Arial"/>
              <a:buChar char="•"/>
            </a:pPr>
            <a:r>
              <a:rPr lang="en-US" dirty="0" smtClean="0"/>
              <a:t>Unfamiliar tenses (</a:t>
            </a:r>
            <a:r>
              <a:rPr lang="en-US" i="1" dirty="0" smtClean="0">
                <a:solidFill>
                  <a:srgbClr val="990000"/>
                </a:solidFill>
              </a:rPr>
              <a:t>Dinosaurs might have succeeded in surviving if they had had enough time to escape the comet</a:t>
            </a:r>
            <a:r>
              <a:rPr lang="en-US" dirty="0" smtClean="0"/>
              <a:t>)</a:t>
            </a:r>
          </a:p>
          <a:p>
            <a:pPr>
              <a:spcBef>
                <a:spcPts val="0"/>
              </a:spcBef>
              <a:buFont typeface="Arial"/>
              <a:buChar char="•"/>
            </a:pPr>
            <a:r>
              <a:rPr lang="en-US" dirty="0" smtClean="0"/>
              <a:t>Long noun </a:t>
            </a:r>
            <a:r>
              <a:rPr lang="en-US" dirty="0" smtClean="0">
                <a:solidFill>
                  <a:schemeClr val="tx1"/>
                </a:solidFill>
              </a:rPr>
              <a:t>phrases (</a:t>
            </a:r>
            <a:r>
              <a:rPr lang="en-US" i="1" dirty="0" smtClean="0">
                <a:solidFill>
                  <a:srgbClr val="990000"/>
                </a:solidFill>
              </a:rPr>
              <a:t>The first director of the newly developed organization</a:t>
            </a:r>
            <a:r>
              <a:rPr lang="en-US" dirty="0" smtClean="0"/>
              <a:t>)</a:t>
            </a:r>
          </a:p>
          <a:p>
            <a:pPr>
              <a:spcBef>
                <a:spcPts val="0"/>
              </a:spcBef>
              <a:buFont typeface="Arial"/>
              <a:buChar char="•"/>
            </a:pPr>
            <a:r>
              <a:rPr lang="en-US" dirty="0" smtClean="0"/>
              <a:t>Relative clauses (</a:t>
            </a:r>
            <a:r>
              <a:rPr lang="en-US" i="1" dirty="0" smtClean="0">
                <a:solidFill>
                  <a:schemeClr val="accent1"/>
                </a:solidFill>
              </a:rPr>
              <a:t>The young man whom Charles had met; the triangle that is below the square</a:t>
            </a:r>
            <a:r>
              <a:rPr lang="en-US" dirty="0" smtClean="0"/>
              <a:t>)</a:t>
            </a:r>
          </a:p>
          <a:p>
            <a:pPr>
              <a:spcBef>
                <a:spcPts val="0"/>
              </a:spcBef>
              <a:buFont typeface="Arial"/>
              <a:buChar char="•"/>
            </a:pPr>
            <a:r>
              <a:rPr lang="en-US" dirty="0" smtClean="0"/>
              <a:t>Prepositional phrases (</a:t>
            </a:r>
            <a:r>
              <a:rPr lang="en-US" i="1" dirty="0" smtClean="0">
                <a:solidFill>
                  <a:srgbClr val="990000"/>
                </a:solidFill>
              </a:rPr>
              <a:t>Scott’s shirt is in the top drawer of the dresser in his bedroom</a:t>
            </a:r>
            <a:r>
              <a:rPr lang="en-US" dirty="0" smtClean="0"/>
              <a:t>)</a:t>
            </a:r>
          </a:p>
          <a:p>
            <a:pPr>
              <a:spcBef>
                <a:spcPts val="0"/>
              </a:spcBef>
              <a:buFont typeface="Arial"/>
              <a:buChar char="•"/>
            </a:pPr>
            <a:endParaRPr lang="en-US" dirty="0"/>
          </a:p>
          <a:p>
            <a:pPr marL="0" indent="0">
              <a:spcBef>
                <a:spcPts val="0"/>
              </a:spcBef>
              <a:buNone/>
            </a:pPr>
            <a:r>
              <a:rPr lang="en-US" dirty="0" smtClean="0"/>
              <a:t>Discourse</a:t>
            </a:r>
          </a:p>
          <a:p>
            <a:pPr>
              <a:spcBef>
                <a:spcPts val="0"/>
              </a:spcBef>
              <a:buFont typeface="Arial"/>
              <a:buChar char="•"/>
            </a:pPr>
            <a:r>
              <a:rPr lang="en-US" dirty="0" smtClean="0"/>
              <a:t>Lengthy problem statements or multiple step instructions</a:t>
            </a:r>
          </a:p>
          <a:p>
            <a:pPr>
              <a:spcBef>
                <a:spcPts val="0"/>
              </a:spcBef>
              <a:buFont typeface="Arial"/>
              <a:buChar char="•"/>
            </a:pPr>
            <a:r>
              <a:rPr lang="en-US" dirty="0" smtClean="0"/>
              <a:t>Passive voice (</a:t>
            </a:r>
            <a:r>
              <a:rPr lang="en-US" i="1" dirty="0" smtClean="0">
                <a:solidFill>
                  <a:srgbClr val="990000"/>
                </a:solidFill>
              </a:rPr>
              <a:t>Six planks were placed over the stream by the farmer</a:t>
            </a:r>
            <a:r>
              <a:rPr lang="en-US" dirty="0" smtClean="0"/>
              <a:t>)</a:t>
            </a:r>
          </a:p>
          <a:p>
            <a:pPr>
              <a:spcBef>
                <a:spcPts val="0"/>
              </a:spcBef>
              <a:buFont typeface="Arial"/>
              <a:buChar char="•"/>
            </a:pPr>
            <a:r>
              <a:rPr lang="en-US" dirty="0" smtClean="0"/>
              <a:t>Poor </a:t>
            </a:r>
            <a:r>
              <a:rPr lang="en-US" dirty="0" smtClean="0">
                <a:solidFill>
                  <a:schemeClr val="accent1"/>
                </a:solidFill>
              </a:rPr>
              <a:t>cohesion across paragraphs (</a:t>
            </a:r>
            <a:r>
              <a:rPr lang="en-US" i="1" dirty="0" smtClean="0">
                <a:solidFill>
                  <a:schemeClr val="accent1"/>
                </a:solidFill>
              </a:rPr>
              <a:t>omission of transition words such as then, next</a:t>
            </a:r>
            <a:r>
              <a:rPr lang="en-US" dirty="0" smtClean="0">
                <a:solidFill>
                  <a:schemeClr val="accent1"/>
                </a:solidFill>
              </a:rPr>
              <a:t>)</a:t>
            </a:r>
          </a:p>
          <a:p>
            <a:pPr>
              <a:spcBef>
                <a:spcPts val="0"/>
              </a:spcBef>
              <a:buFont typeface="Arial"/>
              <a:buChar char="•"/>
            </a:pPr>
            <a:endParaRPr lang="en-US" dirty="0" smtClean="0">
              <a:solidFill>
                <a:schemeClr val="accent1"/>
              </a:solidFill>
            </a:endParaRPr>
          </a:p>
          <a:p>
            <a:pPr marL="0" indent="0">
              <a:spcBef>
                <a:spcPts val="0"/>
              </a:spcBef>
              <a:buNone/>
            </a:pPr>
            <a:endParaRPr lang="en-US" dirty="0">
              <a:solidFill>
                <a:schemeClr val="accent1"/>
              </a:solidFill>
            </a:endParaRPr>
          </a:p>
          <a:p>
            <a:pPr marL="0" indent="0" algn="ctr">
              <a:spcBef>
                <a:spcPts val="0"/>
              </a:spcBef>
              <a:buNone/>
            </a:pPr>
            <a:r>
              <a:rPr lang="en-US" sz="3500" b="1" i="1" dirty="0" smtClean="0">
                <a:solidFill>
                  <a:srgbClr val="730000"/>
                </a:solidFill>
              </a:rPr>
              <a:t>These linguistic demands shape the way students understand and interpret assessments, and the ways they respond to them</a:t>
            </a:r>
          </a:p>
          <a:p>
            <a:pPr marL="0" indent="0">
              <a:spcBef>
                <a:spcPts val="0"/>
              </a:spcBef>
              <a:buNone/>
            </a:pPr>
            <a:endParaRPr lang="en-US" dirty="0"/>
          </a:p>
        </p:txBody>
      </p:sp>
    </p:spTree>
    <p:extLst>
      <p:ext uri="{BB962C8B-B14F-4D97-AF65-F5344CB8AC3E}">
        <p14:creationId xmlns:p14="http://schemas.microsoft.com/office/powerpoint/2010/main" val="35750031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ask</a:t>
            </a:r>
            <a:endParaRPr lang="en-US" dirty="0"/>
          </a:p>
        </p:txBody>
      </p:sp>
      <p:sp>
        <p:nvSpPr>
          <p:cNvPr id="3" name="Content Placeholder 2"/>
          <p:cNvSpPr>
            <a:spLocks noGrp="1"/>
          </p:cNvSpPr>
          <p:nvPr>
            <p:ph idx="1"/>
          </p:nvPr>
        </p:nvSpPr>
        <p:spPr>
          <a:xfrm>
            <a:off x="284163" y="2133600"/>
            <a:ext cx="8574087" cy="4262582"/>
          </a:xfrm>
        </p:spPr>
        <p:txBody>
          <a:bodyPr>
            <a:normAutofit/>
          </a:bodyPr>
          <a:lstStyle/>
          <a:p>
            <a:pPr>
              <a:buFont typeface="Arial"/>
              <a:buChar char="•"/>
            </a:pPr>
            <a:r>
              <a:rPr lang="en-US" sz="2000" dirty="0" smtClean="0"/>
              <a:t>What does this assessment expect students to do with language?</a:t>
            </a:r>
          </a:p>
          <a:p>
            <a:pPr>
              <a:buFont typeface="Arial"/>
              <a:buChar char="•"/>
            </a:pPr>
            <a:r>
              <a:rPr lang="en-US" sz="2000" dirty="0" smtClean="0"/>
              <a:t>What language proficiency does the student need in order to complete this assessment task?</a:t>
            </a:r>
          </a:p>
          <a:p>
            <a:pPr>
              <a:buFont typeface="Arial"/>
              <a:buChar char="•"/>
            </a:pPr>
            <a:r>
              <a:rPr lang="en-US" sz="2000" dirty="0" smtClean="0"/>
              <a:t>How could I modify the language of this assessment question to make it more comprehensible to my students?</a:t>
            </a:r>
          </a:p>
        </p:txBody>
      </p:sp>
      <p:sp>
        <p:nvSpPr>
          <p:cNvPr id="4" name="TextBox 3"/>
          <p:cNvSpPr txBox="1"/>
          <p:nvPr/>
        </p:nvSpPr>
        <p:spPr>
          <a:xfrm>
            <a:off x="969818" y="4722092"/>
            <a:ext cx="7238999" cy="1477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a:t>Many bird species on the Pitcairn Islands are in decline. In order to estimate the population of a particular species of bird, scientists mark 64 birds by attaching very small computer chips. A few days later, they catch 510 birds, 34 of which are marked with computer chips attached to them. To the nearest whole number, what is the best estimate for the bird population?</a:t>
            </a:r>
          </a:p>
        </p:txBody>
      </p:sp>
      <p:sp>
        <p:nvSpPr>
          <p:cNvPr id="6" name="TextBox 5"/>
          <p:cNvSpPr txBox="1"/>
          <p:nvPr/>
        </p:nvSpPr>
        <p:spPr>
          <a:xfrm>
            <a:off x="6976830" y="6387245"/>
            <a:ext cx="1748260" cy="307777"/>
          </a:xfrm>
          <a:prstGeom prst="rect">
            <a:avLst/>
          </a:prstGeom>
          <a:noFill/>
        </p:spPr>
        <p:txBody>
          <a:bodyPr wrap="square" rtlCol="0">
            <a:spAutoFit/>
          </a:bodyPr>
          <a:lstStyle/>
          <a:p>
            <a:r>
              <a:rPr lang="en-US" sz="1400" dirty="0" smtClean="0"/>
              <a:t>(</a:t>
            </a:r>
            <a:r>
              <a:rPr lang="en-US" sz="1400" dirty="0" err="1" smtClean="0"/>
              <a:t>Basterra</a:t>
            </a:r>
            <a:r>
              <a:rPr lang="en-US" sz="1400" dirty="0" smtClean="0"/>
              <a:t> et al., 2011)</a:t>
            </a:r>
            <a:endParaRPr lang="en-US" sz="1400" dirty="0"/>
          </a:p>
        </p:txBody>
      </p:sp>
    </p:spTree>
    <p:extLst>
      <p:ext uri="{BB962C8B-B14F-4D97-AF65-F5344CB8AC3E}">
        <p14:creationId xmlns:p14="http://schemas.microsoft.com/office/powerpoint/2010/main" val="3047029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5040</TotalTime>
  <Words>1667</Words>
  <Application>Microsoft Macintosh PowerPoint</Application>
  <PresentationFormat>On-screen Show (4:3)</PresentationFormat>
  <Paragraphs>228</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Spectrum</vt:lpstr>
      <vt:lpstr>Sheltered Instruction for Secondary Teachers </vt:lpstr>
      <vt:lpstr>Overview of Professional Development:  LA &amp; SS  -- Math &amp; Science</vt:lpstr>
      <vt:lpstr>Resources</vt:lpstr>
      <vt:lpstr>Plans for Today</vt:lpstr>
      <vt:lpstr>PowerPoint Presentation</vt:lpstr>
      <vt:lpstr>Primary Purposes for Assessing ELs (Gottlieb, 2006) </vt:lpstr>
      <vt:lpstr>Brief Presentation by Mayra Gomez</vt:lpstr>
      <vt:lpstr>Linguistic Demands of Assessments (Basterra et al., 2011)</vt:lpstr>
      <vt:lpstr>Questions to ask</vt:lpstr>
      <vt:lpstr>Cultural Validity in Assessments</vt:lpstr>
      <vt:lpstr>A Multidimensional Approach to Assessment of ELs</vt:lpstr>
      <vt:lpstr>Accommodations and Modifications</vt:lpstr>
      <vt:lpstr>Possible Assessment Adaptations for Beginning Els (Lenskie et al, 2006)</vt:lpstr>
      <vt:lpstr>Types of Support for ELs in Assessments (Gottlieb, 2006) </vt:lpstr>
      <vt:lpstr>Classroom Assessment of Language Levels</vt:lpstr>
      <vt:lpstr>Assessment Ideas for Learners  at Varying Proficiency Levels</vt:lpstr>
      <vt:lpstr>Aligning Assessment with Instruction for ELs</vt:lpstr>
      <vt:lpstr>An important principle to remember…</vt:lpstr>
      <vt:lpstr>Oracy and Literacy</vt:lpstr>
      <vt:lpstr>PowerPoint Presentation</vt:lpstr>
      <vt:lpstr>Some Ways to Assess ELs in Oral Language</vt:lpstr>
      <vt:lpstr>Some Ways to Assess ELs in Reading and Writing</vt:lpstr>
      <vt:lpstr>Examine the unit you have developed …</vt:lpstr>
      <vt:lpstr>Lesson-sharing </vt:lpstr>
    </vt:vector>
  </TitlesOfParts>
  <Company>wou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wou</dc:creator>
  <cp:lastModifiedBy>WOU WOU</cp:lastModifiedBy>
  <cp:revision>151</cp:revision>
  <dcterms:created xsi:type="dcterms:W3CDTF">2016-02-28T00:29:48Z</dcterms:created>
  <dcterms:modified xsi:type="dcterms:W3CDTF">2016-05-12T15:24:23Z</dcterms:modified>
</cp:coreProperties>
</file>