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43"/>
  </p:notesMasterIdLst>
  <p:sldIdLst>
    <p:sldId id="260" r:id="rId2"/>
    <p:sldId id="336" r:id="rId3"/>
    <p:sldId id="332" r:id="rId4"/>
    <p:sldId id="262" r:id="rId5"/>
    <p:sldId id="263" r:id="rId6"/>
    <p:sldId id="333" r:id="rId7"/>
    <p:sldId id="272" r:id="rId8"/>
    <p:sldId id="265" r:id="rId9"/>
    <p:sldId id="274" r:id="rId10"/>
    <p:sldId id="275" r:id="rId11"/>
    <p:sldId id="276" r:id="rId12"/>
    <p:sldId id="277" r:id="rId13"/>
    <p:sldId id="278" r:id="rId14"/>
    <p:sldId id="291" r:id="rId15"/>
    <p:sldId id="330" r:id="rId16"/>
    <p:sldId id="267" r:id="rId17"/>
    <p:sldId id="269" r:id="rId18"/>
    <p:sldId id="271" r:id="rId19"/>
    <p:sldId id="282" r:id="rId20"/>
    <p:sldId id="283" r:id="rId21"/>
    <p:sldId id="284" r:id="rId22"/>
    <p:sldId id="290" r:id="rId23"/>
    <p:sldId id="285" r:id="rId24"/>
    <p:sldId id="286" r:id="rId25"/>
    <p:sldId id="273" r:id="rId26"/>
    <p:sldId id="279" r:id="rId27"/>
    <p:sldId id="280" r:id="rId28"/>
    <p:sldId id="281" r:id="rId29"/>
    <p:sldId id="337" r:id="rId30"/>
    <p:sldId id="289" r:id="rId31"/>
    <p:sldId id="293" r:id="rId32"/>
    <p:sldId id="292" r:id="rId33"/>
    <p:sldId id="299" r:id="rId34"/>
    <p:sldId id="294" r:id="rId35"/>
    <p:sldId id="295" r:id="rId36"/>
    <p:sldId id="301" r:id="rId37"/>
    <p:sldId id="297" r:id="rId38"/>
    <p:sldId id="303" r:id="rId39"/>
    <p:sldId id="298" r:id="rId40"/>
    <p:sldId id="331" r:id="rId41"/>
    <p:sldId id="31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0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DAB9-4F24-B947-8A76-BB24AC2C455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8A29A-9B83-D84A-911A-9819DBC3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75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9505-C2BC-8746-BE5D-DD11E3CC73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9505-C2BC-8746-BE5D-DD11E3CC73D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6D931B8-B145-144B-9E19-8A5A93AD15E1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CEC0C00-F018-ED45-A57D-469CE477C2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Relationship Id="rId3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Relationship Id="rId3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3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participation-protocol-ousd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achingchannel.org/videos/analyzing-complex-texts-ells-ous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ntas-whitney.weebly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Sheltered Instruction for Secondary Teachers</a:t>
            </a:r>
            <a:r>
              <a:rPr lang="en-US" dirty="0"/>
              <a:t> 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938" b="11938"/>
          <a:stretch>
            <a:fillRect/>
          </a:stretch>
        </p:blipFill>
        <p:spPr>
          <a:xfrm rot="741732">
            <a:off x="4767880" y="404825"/>
            <a:ext cx="4001731" cy="2030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4" cy="804862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Centennial School District </a:t>
            </a:r>
          </a:p>
          <a:p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17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Maria Dantas-Whitney, Ph.D. – Western Oregon University - </a:t>
            </a:r>
            <a:r>
              <a:rPr lang="en-US" sz="17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dantasm@wou.edu</a:t>
            </a:r>
            <a:endParaRPr lang="en-US" sz="17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121" y="2332432"/>
            <a:ext cx="3729541" cy="2330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99" y="403563"/>
            <a:ext cx="3756750" cy="1928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9783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ELP Standards by Grade Level</a:t>
            </a:r>
            <a:endParaRPr lang="en-US" dirty="0"/>
          </a:p>
        </p:txBody>
      </p:sp>
      <p:pic>
        <p:nvPicPr>
          <p:cNvPr id="7" name="Picture 6" descr="2016-02-29_16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863" y="1598222"/>
            <a:ext cx="6750582" cy="481775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84163" y="2766558"/>
            <a:ext cx="1073478" cy="3649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75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79" y="3556508"/>
            <a:ext cx="4567330" cy="3035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5" y="658733"/>
            <a:ext cx="5135821" cy="2911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2665" y="22008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Academic </a:t>
            </a:r>
            <a:r>
              <a:rPr lang="en-US" sz="1600" dirty="0" smtClean="0">
                <a:solidFill>
                  <a:schemeClr val="bg1"/>
                </a:solidFill>
              </a:rPr>
              <a:t>Language</a:t>
            </a:r>
            <a:r>
              <a:rPr lang="en-US" dirty="0" smtClean="0">
                <a:solidFill>
                  <a:schemeClr val="bg1"/>
                </a:solidFill>
              </a:rPr>
              <a:t> Functions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33600"/>
            <a:ext cx="8459805" cy="4204524"/>
          </a:xfrm>
        </p:spPr>
        <p:txBody>
          <a:bodyPr>
            <a:normAutofit fontScale="85000" lnSpcReduction="10000"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800000"/>
                </a:solidFill>
              </a:rPr>
              <a:t>ELP Standards: </a:t>
            </a:r>
            <a:r>
              <a:rPr lang="en-US" dirty="0" smtClean="0"/>
              <a:t>Expectations for language performance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800000"/>
                </a:solidFill>
              </a:rPr>
              <a:t>Dimensions of Language: </a:t>
            </a:r>
            <a:r>
              <a:rPr lang="en-US" dirty="0" smtClean="0"/>
              <a:t>Analysis of talk, texts, tasks, and tests in the unit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800000"/>
                </a:solidFill>
              </a:rPr>
              <a:t>Language functions</a:t>
            </a:r>
            <a:r>
              <a:rPr lang="en-US" dirty="0" smtClean="0"/>
              <a:t> (e.g., describe, compare/contrast, proposition/support)</a:t>
            </a: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800000"/>
                </a:solidFill>
              </a:rPr>
              <a:t>Language forms</a:t>
            </a:r>
            <a:r>
              <a:rPr lang="en-US" dirty="0" smtClean="0"/>
              <a:t> (e.g., complex sentences, transition words, adjectives)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52606"/>
              </p:ext>
            </p:extLst>
          </p:nvPr>
        </p:nvGraphicFramePr>
        <p:xfrm>
          <a:off x="1524000" y="3103537"/>
          <a:ext cx="6096000" cy="16905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000"/>
                <a:gridCol w="3048000"/>
              </a:tblGrid>
              <a:tr h="7629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1"/>
                          </a:solidFill>
                        </a:rPr>
                        <a:t>talk </a:t>
                      </a:r>
                    </a:p>
                    <a:p>
                      <a:r>
                        <a:rPr lang="en-US" sz="1600" b="0" dirty="0" smtClean="0"/>
                        <a:t>(oral – speaking and listening) </a:t>
                      </a:r>
                    </a:p>
                    <a:p>
                      <a:endParaRPr lang="en-US" sz="1600" b="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990000"/>
                          </a:solidFill>
                        </a:rPr>
                        <a:t>texts </a:t>
                      </a:r>
                    </a:p>
                    <a:p>
                      <a:r>
                        <a:rPr lang="en-US" sz="1600" b="0" dirty="0" smtClean="0"/>
                        <a:t>(written</a:t>
                      </a:r>
                      <a:r>
                        <a:rPr lang="en-US" sz="1600" b="0" baseline="0" dirty="0" smtClean="0"/>
                        <a:t> – reading and writing</a:t>
                      </a:r>
                      <a:r>
                        <a:rPr lang="en-US" sz="1600" b="0" dirty="0" smtClean="0"/>
                        <a:t>)</a:t>
                      </a:r>
                      <a:endParaRPr lang="en-US" sz="1600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756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990000"/>
                          </a:solidFill>
                        </a:rPr>
                        <a:t>tasks</a:t>
                      </a:r>
                    </a:p>
                    <a:p>
                      <a:r>
                        <a:rPr lang="en-US" sz="1600" dirty="0" smtClean="0"/>
                        <a:t>(interaction, projects, products)</a:t>
                      </a:r>
                    </a:p>
                    <a:p>
                      <a:endParaRPr lang="en-US" sz="1600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990000"/>
                          </a:solidFill>
                        </a:rPr>
                        <a:t>tests</a:t>
                      </a:r>
                    </a:p>
                    <a:p>
                      <a:r>
                        <a:rPr lang="en-US" sz="1600" dirty="0" smtClean="0"/>
                        <a:t>(formative</a:t>
                      </a:r>
                      <a:r>
                        <a:rPr lang="en-US" sz="1600" baseline="0" dirty="0" smtClean="0"/>
                        <a:t> and summative assessments)</a:t>
                      </a: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70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Language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33600"/>
            <a:ext cx="8459805" cy="42045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i="1" dirty="0"/>
              <a:t>Students will be able to describe the characteristics of liquids, solids, and gases using present tense statements.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50000"/>
              </a:lnSpc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i="1" dirty="0" smtClean="0"/>
              <a:t>Students </a:t>
            </a:r>
            <a:r>
              <a:rPr lang="en-US" i="1" dirty="0"/>
              <a:t>will be able to appropriately sequence the steps in solving a given quadratic equation by using time/sequence transitional words/phrases (e.g., first, next, then)</a:t>
            </a:r>
            <a:r>
              <a:rPr lang="en-US" i="1" dirty="0" smtClean="0"/>
              <a:t>.</a:t>
            </a:r>
          </a:p>
          <a:p>
            <a:pPr>
              <a:buFont typeface="Arial"/>
              <a:buChar char="•"/>
            </a:pPr>
            <a:endParaRPr lang="en-US" i="1" dirty="0"/>
          </a:p>
          <a:p>
            <a:pPr>
              <a:buFont typeface="Arial"/>
              <a:buChar char="•"/>
            </a:pPr>
            <a:endParaRPr lang="en-US" i="1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59656" y="3085702"/>
            <a:ext cx="1867894" cy="646331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language function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(discourse level)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2856" y="3084906"/>
            <a:ext cx="270533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language forms</a:t>
            </a:r>
          </a:p>
          <a:p>
            <a:r>
              <a:rPr lang="en-US" dirty="0" smtClean="0"/>
              <a:t>(sentence and word levels)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8356" y="5443047"/>
            <a:ext cx="1867894" cy="646331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language function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(discourse level)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5256" y="5443047"/>
            <a:ext cx="2757523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language forms</a:t>
            </a:r>
          </a:p>
          <a:p>
            <a:r>
              <a:rPr lang="en-US" dirty="0" smtClean="0"/>
              <a:t>(sentence and word levels)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1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uiExpand="1" build="p"/>
      <p:bldP spid="3" grpId="3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Differentiating Language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33600"/>
            <a:ext cx="8459805" cy="42045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i="1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628479"/>
              </p:ext>
            </p:extLst>
          </p:nvPr>
        </p:nvGraphicFramePr>
        <p:xfrm>
          <a:off x="747084" y="2418073"/>
          <a:ext cx="7595357" cy="347471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45252"/>
                <a:gridCol w="605010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ELP level 1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Explain by labeling fractional parts, using diagrams or </a:t>
                      </a:r>
                      <a:r>
                        <a:rPr lang="en-US" b="0" dirty="0" err="1" smtClean="0"/>
                        <a:t>realia</a:t>
                      </a:r>
                      <a:r>
                        <a:rPr lang="en-US" b="0" dirty="0" smtClean="0"/>
                        <a:t>,</a:t>
                      </a:r>
                      <a:r>
                        <a:rPr lang="en-US" b="0" baseline="0" dirty="0" smtClean="0"/>
                        <a:t> in conjunction with words/phrase banks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ELP level 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Explain what the fractional parts mean, using diagrams or </a:t>
                      </a:r>
                      <a:r>
                        <a:rPr lang="en-US" dirty="0" err="1" smtClean="0"/>
                        <a:t>realia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in conjunction with phrases or short sentences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ELP level 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 step-by-step</a:t>
                      </a:r>
                      <a:r>
                        <a:rPr lang="en-US" baseline="0" dirty="0" smtClean="0"/>
                        <a:t> process for solving problems involving fractions </a:t>
                      </a:r>
                      <a:r>
                        <a:rPr lang="en-US" dirty="0" smtClean="0"/>
                        <a:t>using diagrams in conjunction with a series of related sentences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ELP level 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 strategies for solving</a:t>
                      </a:r>
                      <a:r>
                        <a:rPr lang="en-US" baseline="0" dirty="0" smtClean="0"/>
                        <a:t> problems involving fractions </a:t>
                      </a:r>
                      <a:r>
                        <a:rPr lang="en-US" dirty="0" smtClean="0"/>
                        <a:t>using diagrams in conjunction with paragraphs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ELP level 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Explain difference in solving problems involving</a:t>
                      </a:r>
                      <a:r>
                        <a:rPr lang="en-US" baseline="0" dirty="0" smtClean="0"/>
                        <a:t> fractions for different real-world scenarios or situations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7084" y="1948934"/>
            <a:ext cx="4901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Language Function “Explain” in a Math Lesson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02355" y="6153458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Gottlieb &amp; Ernst-</a:t>
            </a:r>
            <a:r>
              <a:rPr lang="en-US" dirty="0" err="1" smtClean="0"/>
              <a:t>Slavit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6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Pairing Content and Language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33600"/>
            <a:ext cx="8459805" cy="42045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US" i="1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 descr="Content-LanguageObj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26">
            <a:off x="1651418" y="2132888"/>
            <a:ext cx="5883016" cy="430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Planning a Unit around Academic Language 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1905173"/>
            <a:ext cx="8459805" cy="44329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Key features of effective instruction: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Clear goals and objectives/learning targets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Appropriate and challenging material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Clear input and modeling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Structured</a:t>
            </a:r>
            <a:r>
              <a:rPr lang="en-US" dirty="0"/>
              <a:t>, focused interactions with other students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Application of new learning and transfer to new situations</a:t>
            </a:r>
          </a:p>
          <a:p>
            <a:pPr lvl="1">
              <a:buFont typeface="Arial"/>
              <a:buChar char="•"/>
            </a:pPr>
            <a:r>
              <a:rPr lang="en-US" dirty="0"/>
              <a:t>Active student engagement and promotion of agency/identity – students develop capacity to guide </a:t>
            </a:r>
            <a:r>
              <a:rPr lang="en-US" dirty="0" smtClean="0"/>
              <a:t>their own learning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Practice and periodic review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Frequent feedback, assessments, with re-teaching as needed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800000"/>
                </a:solidFill>
              </a:rPr>
              <a:t>ELs benefit from having: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Additional instructional supports (e.g., visuals, graphics, word banks, sentence starters)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Ample opportunities for classroom interaction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 of home language to clarify and extend conceptual understanding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02355" y="633812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Gottlieb &amp; Ernst-</a:t>
            </a:r>
            <a:r>
              <a:rPr lang="en-US" dirty="0" err="1" smtClean="0"/>
              <a:t>Slavit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Strategies and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33600"/>
            <a:ext cx="8459805" cy="420452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Facilitating </a:t>
            </a:r>
            <a:r>
              <a:rPr lang="en-US" sz="3200" dirty="0"/>
              <a:t>c</a:t>
            </a:r>
            <a:r>
              <a:rPr lang="en-US" sz="3200" dirty="0" smtClean="0"/>
              <a:t>lass discussions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Listening and speaking in small groups and pairs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Reading complex texts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Creating complex texts</a:t>
            </a:r>
          </a:p>
        </p:txBody>
      </p:sp>
    </p:spTree>
    <p:extLst>
      <p:ext uri="{BB962C8B-B14F-4D97-AF65-F5344CB8AC3E}">
        <p14:creationId xmlns:p14="http://schemas.microsoft.com/office/powerpoint/2010/main" val="22057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lass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1976783"/>
            <a:ext cx="8459805" cy="4516782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Researchers have found that 85% of instructional time in a sample of 8</a:t>
            </a:r>
            <a:r>
              <a:rPr lang="en-US" baseline="30000" dirty="0" smtClean="0"/>
              <a:t>th</a:t>
            </a:r>
            <a:r>
              <a:rPr lang="en-US" dirty="0" smtClean="0"/>
              <a:t> and 9</a:t>
            </a:r>
            <a:r>
              <a:rPr lang="en-US" baseline="30000" dirty="0" smtClean="0"/>
              <a:t>th</a:t>
            </a:r>
            <a:r>
              <a:rPr lang="en-US" dirty="0" smtClean="0"/>
              <a:t> grade classrooms was a combination of lecture, recitation, and seatwork (</a:t>
            </a:r>
            <a:r>
              <a:rPr lang="en-US" dirty="0" err="1" smtClean="0"/>
              <a:t>Nystrand</a:t>
            </a:r>
            <a:r>
              <a:rPr lang="en-US" dirty="0" smtClean="0"/>
              <a:t> &amp; </a:t>
            </a:r>
            <a:r>
              <a:rPr lang="en-US" dirty="0" err="1" smtClean="0"/>
              <a:t>Gamoran</a:t>
            </a:r>
            <a:r>
              <a:rPr lang="en-US" dirty="0" smtClean="0"/>
              <a:t>, 1991)</a:t>
            </a:r>
          </a:p>
          <a:p>
            <a:pPr>
              <a:buFont typeface="Arial"/>
              <a:buChar char="•"/>
            </a:pPr>
            <a:r>
              <a:rPr lang="en-US" dirty="0" smtClean="0"/>
              <a:t>However, natural discourse in career settings tends to be circular and exploratory, with lots of questioning, disagreeing, clarifying, etc. (Gilles, 1993)</a:t>
            </a:r>
          </a:p>
          <a:p>
            <a:pPr>
              <a:buFont typeface="Arial"/>
              <a:buChar char="•"/>
            </a:pPr>
            <a:r>
              <a:rPr lang="en-US" dirty="0" smtClean="0"/>
              <a:t>Benefits of class discussions: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Allow for repetition of linguistic terms and thinking processes and acquisition by students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Push students to think quickly, respond, organize their thoughts into sentences, negotiate meanings, problem-solve, back claims with evidence, ask for clarification, and build knowledge through interaction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Provide a format to make hidden thought processes more public and shared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Allow for students to see how others think and use language to describe their thinking. Students compare their own thinking processes and interpretation to those of others</a:t>
            </a:r>
          </a:p>
          <a:p>
            <a:pPr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57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129812"/>
          </a:xfrm>
        </p:spPr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Academic conversations are: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sustained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purposeful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content-rich</a:t>
            </a:r>
          </a:p>
          <a:p>
            <a:pPr>
              <a:buFont typeface="Arial"/>
              <a:buChar char="•"/>
            </a:pPr>
            <a:r>
              <a:rPr lang="en-US" dirty="0" smtClean="0"/>
              <a:t>Core skills: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730000"/>
                </a:solidFill>
              </a:rPr>
              <a:t>Elaborate and clarify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730000"/>
                </a:solidFill>
              </a:rPr>
              <a:t>Support ideas with examples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730000"/>
                </a:solidFill>
              </a:rPr>
              <a:t>Build on or challenge a partner’s ideas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730000"/>
                </a:solidFill>
              </a:rPr>
              <a:t>Paraphrase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730000"/>
                </a:solidFill>
              </a:rPr>
              <a:t>Evaluate and compare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730000"/>
                </a:solidFill>
              </a:rPr>
              <a:t>Synthesize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6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Overview of Professional Development: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Math &amp; Science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096020"/>
              </p:ext>
            </p:extLst>
          </p:nvPr>
        </p:nvGraphicFramePr>
        <p:xfrm>
          <a:off x="284163" y="2133600"/>
          <a:ext cx="8574088" cy="39014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68706"/>
                <a:gridCol w="630538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Day 1: March 1 (8am-3pm)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baseline="0" dirty="0" smtClean="0"/>
                        <a:t>Second Language Acquisition &amp; School Expectations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baseline="0" dirty="0" smtClean="0"/>
                        <a:t>Components of Sheltered Instruction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baseline="0" dirty="0" smtClean="0"/>
                        <a:t>Academic Language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baseline="0" dirty="0" smtClean="0"/>
                        <a:t>Introduction to the ELP Standards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0" dirty="0" smtClean="0"/>
                        <a:t>Dimensions of Academic Language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b="1" dirty="0" smtClean="0">
                          <a:solidFill>
                            <a:srgbClr val="800000"/>
                          </a:solidFill>
                        </a:rPr>
                        <a:t>Grade-level</a:t>
                      </a:r>
                      <a:r>
                        <a:rPr lang="en-US" sz="1200" b="1" baseline="0" dirty="0" smtClean="0">
                          <a:solidFill>
                            <a:srgbClr val="800000"/>
                          </a:solidFill>
                        </a:rPr>
                        <a:t> teams: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1" baseline="0" dirty="0" smtClean="0">
                          <a:solidFill>
                            <a:srgbClr val="800000"/>
                          </a:solidFill>
                        </a:rPr>
                        <a:t>Examining the language demands of lessons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1" baseline="0" dirty="0" smtClean="0">
                          <a:solidFill>
                            <a:srgbClr val="800000"/>
                          </a:solidFill>
                        </a:rPr>
                        <a:t>Pairing content standards with ELP standards</a:t>
                      </a:r>
                      <a:endParaRPr lang="en-US" sz="1200" b="1" dirty="0">
                        <a:solidFill>
                          <a:srgbClr val="8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Day 2: March 15 (8am-3pm)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200" dirty="0" smtClean="0"/>
                        <a:t>Designing Language Objectives for Content Lessons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Classroom Tasks for Academic Listening and Speaking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Classroom Tasks for Academic Reading and Writing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Grade-level teams: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Identifying appropriate language objectives (forms/functions) for lessons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2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Designing tasks for academic listening, speaking, reading, and writing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Day 3: May 10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(12:00-3pm)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Authentic Language/Content Assessment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Classroom Assessment Tasks that Address Receptive (Listening and Reading) and Productive (Speaking and Writing) Modalities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Differentiating Language Assessment Tasks According to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ELLs’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Proficiency Levels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400" b="1" kern="1200" dirty="0" smtClean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Teacher Presentations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75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Academic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12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Eighth Grade Science Classroom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[transcript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are the rules of interaction?</a:t>
            </a:r>
          </a:p>
          <a:p>
            <a:pPr>
              <a:buFont typeface="Arial"/>
              <a:buChar char="•"/>
            </a:pPr>
            <a:r>
              <a:rPr lang="en-US" dirty="0" smtClean="0"/>
              <a:t>Who can speak and when?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do you notice about “sentences” and words?</a:t>
            </a:r>
          </a:p>
          <a:p>
            <a:pPr>
              <a:buFont typeface="Arial"/>
              <a:buChar char="•"/>
            </a:pPr>
            <a:r>
              <a:rPr lang="en-US" dirty="0" smtClean="0"/>
              <a:t>Does the teacher support development of any core skills? If yes, which ones?</a:t>
            </a:r>
          </a:p>
        </p:txBody>
      </p:sp>
    </p:spTree>
    <p:extLst>
      <p:ext uri="{BB962C8B-B14F-4D97-AF65-F5344CB8AC3E}">
        <p14:creationId xmlns:p14="http://schemas.microsoft.com/office/powerpoint/2010/main" val="64951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Teacher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669541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Initiation-Response-Evaluation (IRE) discourse often dominates classroom interaction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Need to: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Move from IRE (evaluation) to IRF (Initiation-Response-Feedback) to offer students alternative interactional moves (e.g., </a:t>
            </a:r>
            <a:r>
              <a:rPr lang="en-US" dirty="0" err="1" smtClean="0"/>
              <a:t>revoicing</a:t>
            </a:r>
            <a:r>
              <a:rPr lang="en-US" dirty="0" smtClean="0"/>
              <a:t>, reasoning, adding on)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Offer more open-ended topics for discussion, provide greater independence to students, and opportunities for greater output</a:t>
            </a:r>
          </a:p>
        </p:txBody>
      </p:sp>
    </p:spTree>
    <p:extLst>
      <p:ext uri="{BB962C8B-B14F-4D97-AF65-F5344CB8AC3E}">
        <p14:creationId xmlns:p14="http://schemas.microsoft.com/office/powerpoint/2010/main" val="350218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028" y="247035"/>
            <a:ext cx="3100400" cy="353479"/>
          </a:xfrm>
        </p:spPr>
        <p:txBody>
          <a:bodyPr>
            <a:noAutofit/>
          </a:bodyPr>
          <a:lstStyle/>
          <a:p>
            <a:r>
              <a:rPr lang="en-US" sz="2000" dirty="0"/>
              <a:t>Productive Talk Moves</a:t>
            </a:r>
          </a:p>
        </p:txBody>
      </p:sp>
      <p:pic>
        <p:nvPicPr>
          <p:cNvPr id="5" name="Picture 4" descr="2016-03-13_14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8" y="646067"/>
            <a:ext cx="7633154" cy="584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Academic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4129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Eighth Grade Science Classroom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[transcript 2]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are the rules of interaction?</a:t>
            </a:r>
          </a:p>
          <a:p>
            <a:pPr>
              <a:buFont typeface="Arial"/>
              <a:buChar char="•"/>
            </a:pPr>
            <a:r>
              <a:rPr lang="en-US" dirty="0" smtClean="0"/>
              <a:t>Who can speak and when?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do you notice about “sentences” and words?</a:t>
            </a:r>
          </a:p>
          <a:p>
            <a:pPr>
              <a:buFont typeface="Arial"/>
              <a:buChar char="•"/>
            </a:pPr>
            <a:r>
              <a:rPr lang="en-US" dirty="0" smtClean="0"/>
              <a:t>Does the teacher support development of any core skills? If yes, which ones?</a:t>
            </a:r>
          </a:p>
        </p:txBody>
      </p:sp>
    </p:spTree>
    <p:extLst>
      <p:ext uri="{BB962C8B-B14F-4D97-AF65-F5344CB8AC3E}">
        <p14:creationId xmlns:p14="http://schemas.microsoft.com/office/powerpoint/2010/main" val="124481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Student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/>
              <a:t>Provide clear and explicit instructions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/>
              <a:t>Make talk necessary for assigned task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/>
              <a:t>Assign a clear outcome for the group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/>
              <a:t>Determine if a task is appropriate to students’ cognitive and linguistic abilities</a:t>
            </a:r>
            <a:endParaRPr lang="en-US" dirty="0"/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/>
              <a:t>Involve all students in the group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/>
              <a:t>Allow students ample time to complete the task and talk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/>
              <a:t>Teach students how to work in groups together (provide rules and expectations)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b="1" i="1" dirty="0" smtClean="0">
                <a:solidFill>
                  <a:srgbClr val="730000"/>
                </a:solidFill>
              </a:rPr>
              <a:t>Explicitly model and practice the core skills of academic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4367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3-13_133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62" y="111802"/>
            <a:ext cx="4905054" cy="6612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5939" y="6238392"/>
            <a:ext cx="1605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Zwiers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&amp; Crawford, 2011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3-13_13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17" y="176732"/>
            <a:ext cx="5088272" cy="654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5939" y="6238392"/>
            <a:ext cx="1605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Zwiers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&amp; Crawford, 2011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2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3-13_13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28" y="224136"/>
            <a:ext cx="4787209" cy="63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9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03-13_1348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0" y="224138"/>
            <a:ext cx="8557898" cy="64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4convo_skills_poster_math (1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" y="210042"/>
            <a:ext cx="8603240" cy="664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7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70" y="2133600"/>
            <a:ext cx="7870497" cy="4216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3200" dirty="0" smtClean="0"/>
              <a:t>Introductions of new participants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Reflections from last session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632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Videos: Talk Moves </a:t>
            </a:r>
            <a:r>
              <a:rPr lang="en-US" sz="3600" dirty="0" smtClean="0"/>
              <a:t>and </a:t>
            </a:r>
            <a:br>
              <a:rPr lang="en-US" sz="3600" dirty="0" smtClean="0"/>
            </a:br>
            <a:r>
              <a:rPr lang="en-US" sz="3600" dirty="0" smtClean="0"/>
              <a:t>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articipation Protocol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6600"/>
                </a:solidFill>
                <a:hlinkClick r:id="rId2"/>
              </a:rPr>
              <a:t>Talk Moves: Middle School ELD Class</a:t>
            </a:r>
            <a:endParaRPr lang="en-US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https://www.teachingchannel.org/videos/analyzing-complex-texts-ells-</a:t>
            </a:r>
            <a:r>
              <a:rPr lang="en-US" sz="2000" dirty="0" smtClean="0">
                <a:hlinkClick r:id="rId2"/>
              </a:rPr>
              <a:t>ousd</a:t>
            </a:r>
            <a:endParaRPr lang="en-US" sz="2000" dirty="0" smtClean="0"/>
          </a:p>
          <a:p>
            <a:pPr marL="0" indent="0" algn="ctr">
              <a:buNone/>
            </a:pPr>
            <a:endParaRPr lang="en-US" dirty="0" smtClean="0">
              <a:hlinkClick r:id="rId3"/>
            </a:endParaRP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Participation Protocol: Middle School Language Arts </a:t>
            </a:r>
            <a:endParaRPr lang="en-US" dirty="0" smtClean="0"/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https://www.teachingchannel.org/videos/participation-protocol-</a:t>
            </a:r>
            <a:r>
              <a:rPr lang="en-US" sz="2000" dirty="0" smtClean="0">
                <a:hlinkClick r:id="rId3"/>
              </a:rPr>
              <a:t>ousd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2016-03-13_14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36" y="5105937"/>
            <a:ext cx="4421638" cy="14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09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70" y="1018116"/>
            <a:ext cx="8151907" cy="509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7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Oral Practice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Inside/Outside Circle -- Lines of Communication</a:t>
            </a:r>
          </a:p>
          <a:p>
            <a:pPr marL="0" indent="0">
              <a:lnSpc>
                <a:spcPct val="7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Talking Stick -- Talking Chips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Numbered Heads Together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Think-Pair-Share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Stay and Stray 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02" y="1892721"/>
            <a:ext cx="1624714" cy="117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49" y="2584742"/>
            <a:ext cx="1332819" cy="99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46" y="3758877"/>
            <a:ext cx="1280549" cy="103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79" y="4597185"/>
            <a:ext cx="1227242" cy="96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560" y="5558686"/>
            <a:ext cx="1275015" cy="10160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089" y="2669549"/>
            <a:ext cx="793215" cy="802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68855" y="4727689"/>
            <a:ext cx="212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/>
              <a:buChar char="•"/>
            </a:pPr>
            <a:r>
              <a:rPr lang="en-US" sz="2400" dirty="0"/>
              <a:t>Whip Around</a:t>
            </a:r>
          </a:p>
          <a:p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55868" y="5209755"/>
            <a:ext cx="1776932" cy="13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3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Listening and Speaking in Small Groups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Advantages of Using Groups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Maximize student talking time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Chances to construct opinions, defend them, challenge preconceived ideas, try new perspectives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Low stress opportunities to practice language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Teachers can: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Model, scaffold, monitor, and assess learning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Work with smaller groups and build relationships with students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Challenges of Using Groups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Behavior problems</a:t>
            </a:r>
          </a:p>
          <a:p>
            <a:pPr>
              <a:buFont typeface="Arial"/>
              <a:buChar char="•"/>
            </a:pPr>
            <a:r>
              <a:rPr lang="en-US" dirty="0" smtClean="0"/>
              <a:t>Noise</a:t>
            </a:r>
          </a:p>
          <a:p>
            <a:pPr>
              <a:buFont typeface="Arial"/>
              <a:buChar char="•"/>
            </a:pPr>
            <a:r>
              <a:rPr lang="en-US" dirty="0" smtClean="0"/>
              <a:t>Inefficient use of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0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Designing and Supporting Academic Groups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Group tasks should: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Be content-based an integrated with a broader curriculum topic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Have a clear outcome and an authentic engaging purpose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Challenge students to use higher-order thinking skills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Recycle academic language (vocabulary and ways of connecting ideas)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Involve all learners in the group to share in the task and its language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Generate ways in which low-academic status students can contribute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Encourage cooperation, rather than competition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4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for Working 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Motto: </a:t>
            </a:r>
            <a:r>
              <a:rPr lang="en-US" i="1" dirty="0" smtClean="0">
                <a:solidFill>
                  <a:srgbClr val="800000"/>
                </a:solidFill>
              </a:rPr>
              <a:t>“Respect, Connect, Build, and Support”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Teach students to listen and use phrases such as: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That’s a good point, but I disagree because</a:t>
            </a:r>
            <a:r>
              <a:rPr lang="is-IS" dirty="0" smtClean="0">
                <a:solidFill>
                  <a:schemeClr val="tx1"/>
                </a:solidFill>
              </a:rPr>
              <a:t>….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I would like to build on what [name] said...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True, but what about...?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Similar to what [name] said, I think that...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However, one question I still have is ...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I’m interested in what [name] has to say...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We have been focusing a lot on ...., but we also need to talk about ...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What kind of evidence is there for that?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is-IS" dirty="0" smtClean="0">
                <a:solidFill>
                  <a:schemeClr val="tx1"/>
                </a:solidFill>
              </a:rPr>
              <a:t>What else should we consider?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1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for Working in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651805"/>
              </p:ext>
            </p:extLst>
          </p:nvPr>
        </p:nvGraphicFramePr>
        <p:xfrm>
          <a:off x="284163" y="1892300"/>
          <a:ext cx="8680450" cy="452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225"/>
                <a:gridCol w="4340225"/>
              </a:tblGrid>
              <a:tr h="475116">
                <a:tc>
                  <a:txBody>
                    <a:bodyPr/>
                    <a:lstStyle/>
                    <a:p>
                      <a:r>
                        <a:rPr lang="en-US" dirty="0" smtClean="0"/>
                        <a:t>A Good Academic Speaker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Good Academic Listener</a:t>
                      </a:r>
                      <a:endParaRPr lang="en-US" dirty="0"/>
                    </a:p>
                  </a:txBody>
                  <a:tcPr/>
                </a:tc>
              </a:tr>
              <a:tr h="3983161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Maintains eye contact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Uses gestures and facial expressions to emphasize points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Varies voice tones and volume to emphasize points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Pauses to let the listener process 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Pauses to let the listener respond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Checks to see if the listener understands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Stays on topic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2000" dirty="0" smtClean="0"/>
                        <a:t>Maintains eye contact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Nods head and uses facial expressions to support speaker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dirty="0" smtClean="0"/>
                        <a:t>Responds with conversation continuers,</a:t>
                      </a:r>
                      <a:r>
                        <a:rPr lang="en-US" sz="2000" baseline="0" dirty="0" smtClean="0"/>
                        <a:t> such as </a:t>
                      </a:r>
                      <a:r>
                        <a:rPr lang="en-US" sz="2000" i="1" baseline="0" dirty="0" smtClean="0"/>
                        <a:t>wow</a:t>
                      </a:r>
                      <a:r>
                        <a:rPr lang="en-US" sz="2000" baseline="0" dirty="0" smtClean="0"/>
                        <a:t> or </a:t>
                      </a:r>
                      <a:r>
                        <a:rPr lang="en-US" sz="2000" i="1" baseline="0" dirty="0" smtClean="0"/>
                        <a:t>interesting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0" baseline="0" dirty="0" smtClean="0"/>
                        <a:t>Waits for appropriate pauses to talk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0" baseline="0" dirty="0" smtClean="0"/>
                        <a:t>Asks probing questions to clarify and have the speaker elaborate, give examples, provide evidence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2000" i="0" baseline="0" dirty="0" smtClean="0"/>
                        <a:t>Paraphrases what the speaker is saying to show understanding and to clarify</a:t>
                      </a:r>
                      <a:endParaRPr lang="en-US" sz="20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15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Jigsaw 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Interview Grids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5" name="Picture 1" descr="jigsaw_p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12" y="1892721"/>
            <a:ext cx="22717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48405"/>
              </p:ext>
            </p:extLst>
          </p:nvPr>
        </p:nvGraphicFramePr>
        <p:xfrm>
          <a:off x="3381324" y="4853085"/>
          <a:ext cx="3904816" cy="162896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6204"/>
                <a:gridCol w="976204"/>
                <a:gridCol w="976204"/>
                <a:gridCol w="976204"/>
              </a:tblGrid>
              <a:tr h="58595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Name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Compare bird and insect adaptations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Explain how crocodiles</a:t>
                      </a:r>
                      <a:r>
                        <a:rPr lang="en-US" sz="1000" baseline="0" dirty="0" smtClean="0"/>
                        <a:t> have adapted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Argue why dinosaurs became extinct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Julia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67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Ken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Toshiko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17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Information Gap </a:t>
            </a: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7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Student-prepared conversation cards </a:t>
            </a:r>
            <a:r>
              <a:rPr lang="en-US" sz="1800" dirty="0" smtClean="0">
                <a:solidFill>
                  <a:schemeClr val="tx1"/>
                </a:solidFill>
              </a:rPr>
              <a:t>(based on reading different texts)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0712" y="2098000"/>
            <a:ext cx="1675557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Emma wants to pint the four walls of her room. But she isn’t sure if she has enough money to buy the paint. Does she have enough?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1" y="2096750"/>
            <a:ext cx="171449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The floor of Emma’s room is 12 feet by 10 feet. The walls are 8 feet tall. A gallon of paint covers 100 square feet. A gallon costs $24. Emma has $75.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04497" y="209800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0695" y="20941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23042"/>
              </p:ext>
            </p:extLst>
          </p:nvPr>
        </p:nvGraphicFramePr>
        <p:xfrm>
          <a:off x="2188995" y="4665439"/>
          <a:ext cx="6096000" cy="1559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Card 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Card B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We don’t know the potential effects on ecology or on the health of humans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Man-made cells might allow bioterrorists to create deadly</a:t>
                      </a:r>
                      <a:r>
                        <a:rPr lang="en-US" sz="1200" baseline="0" dirty="0" smtClean="0"/>
                        <a:t> new viruses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man-made cells might be used to create vaccines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/>
                        <a:t>Humans</a:t>
                      </a:r>
                      <a:r>
                        <a:rPr lang="en-US" sz="1200" baseline="0" dirty="0" smtClean="0"/>
                        <a:t> throughout history have gained control of nature, such as the creation of antibiotics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45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Role plays and Debates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DecideDebateCar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438">
            <a:off x="596290" y="2251103"/>
            <a:ext cx="5131104" cy="1751230"/>
          </a:xfrm>
          <a:prstGeom prst="rect">
            <a:avLst/>
          </a:prstGeom>
        </p:spPr>
      </p:pic>
      <p:pic>
        <p:nvPicPr>
          <p:cNvPr id="7" name="Picture 6" descr="RolePlayCar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371">
            <a:off x="3129710" y="3431986"/>
            <a:ext cx="5391286" cy="30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9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570" y="2133600"/>
            <a:ext cx="7870497" cy="4216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Project website: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http://dantas-whitney.weebly.com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86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892721"/>
            <a:ext cx="8680848" cy="4769158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Learning Menus and Choice Cards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2016-03-13_21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33" y="2159000"/>
            <a:ext cx="4092697" cy="4406900"/>
          </a:xfrm>
          <a:prstGeom prst="rect">
            <a:avLst/>
          </a:prstGeom>
        </p:spPr>
      </p:pic>
      <p:pic>
        <p:nvPicPr>
          <p:cNvPr id="5" name="Picture 4" descr="Learning Men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392481"/>
            <a:ext cx="3303706" cy="42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40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37" y="1458923"/>
            <a:ext cx="5554082" cy="41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6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smtClean="0"/>
              <a:t>Plans for </a:t>
            </a:r>
            <a:r>
              <a:rPr lang="en-US" sz="3200" b="1" dirty="0"/>
              <a:t>T</a:t>
            </a:r>
            <a:r>
              <a:rPr lang="en-US" sz="3200" b="1" dirty="0" smtClean="0"/>
              <a:t>oday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1830705"/>
            <a:ext cx="8574087" cy="4651907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  <a:buClrTx/>
              <a:buSzTx/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Designing Language Objectives for Content </a:t>
            </a:r>
            <a:r>
              <a:rPr lang="en-US" dirty="0" smtClean="0">
                <a:solidFill>
                  <a:prstClr val="black"/>
                </a:solidFill>
              </a:rPr>
              <a:t>Lessons</a:t>
            </a:r>
          </a:p>
          <a:p>
            <a:pPr marL="0" lvl="0" indent="0">
              <a:lnSpc>
                <a:spcPct val="60000"/>
              </a:lnSpc>
              <a:spcBef>
                <a:spcPts val="0"/>
              </a:spcBef>
              <a:buClrTx/>
              <a:buSzTx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Classroom Strategies and Tasks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000" dirty="0"/>
              <a:t>Facilitating class discussions 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Listening and speaking in small groups and pairs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Reading complex texts</a:t>
            </a:r>
          </a:p>
          <a:p>
            <a:pPr lvl="1">
              <a:buFont typeface="Arial"/>
              <a:buChar char="•"/>
            </a:pPr>
            <a:r>
              <a:rPr lang="en-US" sz="2000" dirty="0"/>
              <a:t>Creating complex </a:t>
            </a:r>
            <a:r>
              <a:rPr lang="en-US" sz="2000" dirty="0" smtClean="0"/>
              <a:t>texts</a:t>
            </a:r>
          </a:p>
          <a:p>
            <a:pPr marL="457200" lvl="1" indent="0">
              <a:lnSpc>
                <a:spcPct val="70000"/>
              </a:lnSpc>
              <a:buNone/>
            </a:pPr>
            <a:endParaRPr lang="en-US" dirty="0"/>
          </a:p>
          <a:p>
            <a:pPr marL="285750" lvl="0" indent="-285750">
              <a:spcBef>
                <a:spcPts val="0"/>
              </a:spcBef>
              <a:buClrTx/>
              <a:buSzTx/>
              <a:buFont typeface="Arial"/>
              <a:buChar char="•"/>
            </a:pPr>
            <a:r>
              <a:rPr lang="en-US" dirty="0" smtClean="0">
                <a:solidFill>
                  <a:srgbClr val="800000"/>
                </a:solidFill>
              </a:rPr>
              <a:t>Grade</a:t>
            </a:r>
            <a:r>
              <a:rPr lang="en-US" dirty="0">
                <a:solidFill>
                  <a:srgbClr val="800000"/>
                </a:solidFill>
              </a:rPr>
              <a:t>-level teams:</a:t>
            </a:r>
          </a:p>
          <a:p>
            <a:pPr marL="742950" lvl="1" indent="-285750">
              <a:spcBef>
                <a:spcPts val="0"/>
              </a:spcBef>
              <a:buClrTx/>
              <a:buSzTx/>
              <a:buFont typeface="Arial"/>
              <a:buChar char="•"/>
            </a:pPr>
            <a:r>
              <a:rPr lang="en-US" sz="2400" dirty="0">
                <a:solidFill>
                  <a:srgbClr val="800000"/>
                </a:solidFill>
              </a:rPr>
              <a:t>Identifying appropriate language objectives (forms/functions) for lessons</a:t>
            </a:r>
          </a:p>
          <a:p>
            <a:pPr marL="742950" lvl="1" indent="-285750">
              <a:spcBef>
                <a:spcPts val="0"/>
              </a:spcBef>
              <a:buClrTx/>
              <a:buSzTx/>
              <a:buFont typeface="Arial"/>
              <a:buChar char="•"/>
            </a:pPr>
            <a:r>
              <a:rPr lang="en-US" sz="2400" dirty="0">
                <a:solidFill>
                  <a:srgbClr val="800000"/>
                </a:solidFill>
              </a:rPr>
              <a:t>Designing tasks for academic listening, speaking, reading, and writing</a:t>
            </a:r>
          </a:p>
          <a:p>
            <a:pPr marL="457200" lvl="1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67236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45" y="2133600"/>
            <a:ext cx="8459805" cy="420452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In pairs, examine the visuals</a:t>
            </a:r>
          </a:p>
          <a:p>
            <a:pPr>
              <a:buFont typeface="Arial"/>
              <a:buChar char="•"/>
            </a:pPr>
            <a:r>
              <a:rPr lang="en-US" dirty="0" smtClean="0"/>
              <a:t>Discuss: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Observations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Reflections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Connections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Record questions, phrases, words </a:t>
            </a:r>
            <a:r>
              <a:rPr lang="en-US" dirty="0"/>
              <a:t>and/or sketches on blank paper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97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0946" y="1287234"/>
            <a:ext cx="7984964" cy="50516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roupings </a:t>
            </a:r>
            <a:r>
              <a:rPr lang="en-US" dirty="0"/>
              <a:t>of pictures related to the </a:t>
            </a:r>
            <a:r>
              <a:rPr lang="en-US" dirty="0" smtClean="0"/>
              <a:t>unit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Students </a:t>
            </a:r>
            <a:r>
              <a:rPr lang="en-US" dirty="0"/>
              <a:t>work in </a:t>
            </a:r>
            <a:r>
              <a:rPr lang="en-US" dirty="0" smtClean="0"/>
              <a:t>pairs </a:t>
            </a:r>
            <a:r>
              <a:rPr lang="en-US" dirty="0"/>
              <a:t>to write or draw their observations or questions on paper next to the charts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</a:pPr>
            <a:r>
              <a:rPr lang="en-US" dirty="0"/>
              <a:t>Teacher models how the observation chart works and the expectations for student participation (e.g., one writing utensil per pair, discuss together with partner, write/sketch what they see).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There </a:t>
            </a:r>
            <a:r>
              <a:rPr lang="en-US" dirty="0"/>
              <a:t>are an adequate number of observation charts around the room so students are not </a:t>
            </a:r>
            <a:r>
              <a:rPr lang="en-US" dirty="0" smtClean="0"/>
              <a:t>crowded.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Working </a:t>
            </a:r>
            <a:r>
              <a:rPr lang="en-US" dirty="0"/>
              <a:t>in pairs, students circulate and talk to their partner about the charts.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Students </a:t>
            </a:r>
            <a:r>
              <a:rPr lang="en-US" dirty="0"/>
              <a:t>record words and/or sketches on blank paper provided by the pictures.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Once </a:t>
            </a:r>
            <a:r>
              <a:rPr lang="en-US" dirty="0"/>
              <a:t>the activity starts, teacher turns “control” over to the students, while still monitoring their participation.</a:t>
            </a:r>
            <a:endParaRPr lang="en-US" dirty="0" smtClean="0"/>
          </a:p>
        </p:txBody>
      </p:sp>
      <p:pic>
        <p:nvPicPr>
          <p:cNvPr id="4" name="Picture 3" descr="Obs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90" y="343502"/>
            <a:ext cx="3466966" cy="1604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291" y="360897"/>
            <a:ext cx="455786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Debriefing: Observation Charts</a:t>
            </a:r>
          </a:p>
        </p:txBody>
      </p:sp>
    </p:spTree>
    <p:extLst>
      <p:ext uri="{BB962C8B-B14F-4D97-AF65-F5344CB8AC3E}">
        <p14:creationId xmlns:p14="http://schemas.microsoft.com/office/powerpoint/2010/main" val="164718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</a:t>
            </a:r>
            <a:r>
              <a:rPr lang="is-IS" dirty="0" smtClean="0"/>
              <a:t>… Dimensions of Language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584556"/>
              </p:ext>
            </p:extLst>
          </p:nvPr>
        </p:nvGraphicFramePr>
        <p:xfrm>
          <a:off x="284163" y="2146053"/>
          <a:ext cx="8459787" cy="4067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4734"/>
                <a:gridCol w="3237365"/>
                <a:gridCol w="3877688"/>
              </a:tblGrid>
              <a:tr h="32454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Dimensions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Features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Skills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2899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Discourse</a:t>
                      </a:r>
                    </a:p>
                    <a:p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Clarity</a:t>
                      </a:r>
                      <a:r>
                        <a:rPr lang="en-US" sz="1400" baseline="0" dirty="0" smtClean="0"/>
                        <a:t> and coherence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Register for participants and purposes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Density of ideas and their relationships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Message organization and structure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Create a logical</a:t>
                      </a:r>
                      <a:r>
                        <a:rPr lang="en-US" sz="1400" baseline="0" dirty="0" smtClean="0"/>
                        <a:t> flow of and connections between ideas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Match language with the purpose of the message (clear, complete, focused, logical)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Create, clarify, elaborate, and negotiate ideas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452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Sentence</a:t>
                      </a:r>
                    </a:p>
                    <a:p>
                      <a:r>
                        <a:rPr lang="en-US" sz="1400" dirty="0" smtClean="0"/>
                        <a:t>Level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Sentence structure (compound/complex) and length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Transitions and connectors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Verb</a:t>
                      </a:r>
                      <a:r>
                        <a:rPr lang="en-US" sz="1400" baseline="0" dirty="0" smtClean="0"/>
                        <a:t> tenses, passive voice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Pronouns and references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Craft sentences to be clear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dirty="0" smtClean="0"/>
                        <a:t>Use a variety of</a:t>
                      </a:r>
                      <a:r>
                        <a:rPr lang="en-US" sz="1400" baseline="0" dirty="0" smtClean="0"/>
                        <a:t> sentence types to clarify a message and condense information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aseline="0" dirty="0" smtClean="0"/>
                        <a:t>Combine ideas, phrases and clauses</a:t>
                      </a:r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078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Word/Phrase Level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Academic</a:t>
                      </a:r>
                      <a:r>
                        <a:rPr lang="en-US" sz="1400" baseline="0" dirty="0" smtClean="0"/>
                        <a:t> vocabulary (general, specialized and technical)</a:t>
                      </a:r>
                    </a:p>
                    <a:p>
                      <a:r>
                        <a:rPr lang="en-US" sz="1400" baseline="0" dirty="0" smtClean="0"/>
                        <a:t>Multiple meanings</a:t>
                      </a:r>
                    </a:p>
                    <a:p>
                      <a:r>
                        <a:rPr lang="en-US" sz="1400" baseline="0" dirty="0" smtClean="0"/>
                        <a:t>Prefixes, suffixes, roots, transformations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Choose and use the best words and phrases to communicate</a:t>
                      </a:r>
                    </a:p>
                    <a:p>
                      <a:r>
                        <a:rPr lang="en-US" sz="1400" dirty="0" smtClean="0"/>
                        <a:t>Figure out the meaning</a:t>
                      </a:r>
                      <a:r>
                        <a:rPr lang="en-US" sz="1400" baseline="0" dirty="0" smtClean="0"/>
                        <a:t> of new words and terms</a:t>
                      </a:r>
                    </a:p>
                    <a:p>
                      <a:r>
                        <a:rPr lang="en-US" sz="1400" baseline="0" dirty="0" smtClean="0"/>
                        <a:t>Use new words to build ideas or create products</a:t>
                      </a:r>
                      <a:endParaRPr lang="en-US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54063" y="6390048"/>
            <a:ext cx="190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Zwiers</a:t>
            </a:r>
            <a:r>
              <a:rPr lang="en-US" dirty="0" smtClean="0"/>
              <a:t> et al,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8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English Language Proficiency (ELP) Standards</a:t>
            </a:r>
            <a:endParaRPr lang="en-US" sz="3200" dirty="0"/>
          </a:p>
        </p:txBody>
      </p:sp>
      <p:pic>
        <p:nvPicPr>
          <p:cNvPr id="4" name="Picture 3" descr="ELP standards.jpg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1593978" y="1859562"/>
            <a:ext cx="5927756" cy="475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6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1199</TotalTime>
  <Words>2158</Words>
  <Application>Microsoft Macintosh PowerPoint</Application>
  <PresentationFormat>On-screen Show (4:3)</PresentationFormat>
  <Paragraphs>318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Spectrum</vt:lpstr>
      <vt:lpstr>Sheltered Instruction for Secondary Teachers </vt:lpstr>
      <vt:lpstr>Overview of Professional Development:  Math &amp; Science</vt:lpstr>
      <vt:lpstr>Check-in</vt:lpstr>
      <vt:lpstr>Resources</vt:lpstr>
      <vt:lpstr>Plans for Today</vt:lpstr>
      <vt:lpstr>Observation Charts</vt:lpstr>
      <vt:lpstr>PowerPoint Presentation</vt:lpstr>
      <vt:lpstr>To recap… Dimensions of Language </vt:lpstr>
      <vt:lpstr>English Language Proficiency (ELP) Standards</vt:lpstr>
      <vt:lpstr>ELP Standards by Grade Level</vt:lpstr>
      <vt:lpstr>PowerPoint Presentation</vt:lpstr>
      <vt:lpstr>Language Targets</vt:lpstr>
      <vt:lpstr>Examples of Language Targets</vt:lpstr>
      <vt:lpstr>Differentiating Language Demands</vt:lpstr>
      <vt:lpstr>Pairing Content and Language Objectives</vt:lpstr>
      <vt:lpstr>Planning a Unit around Academic Language Use</vt:lpstr>
      <vt:lpstr>Classroom Strategies and Tasks</vt:lpstr>
      <vt:lpstr>Class Discussions</vt:lpstr>
      <vt:lpstr>Academic Conversations</vt:lpstr>
      <vt:lpstr>Analyzing Academic Conversations</vt:lpstr>
      <vt:lpstr>Recommendations for Teacher Talk</vt:lpstr>
      <vt:lpstr>Productive Talk Moves</vt:lpstr>
      <vt:lpstr>Analyzing Academic Conversations</vt:lpstr>
      <vt:lpstr>Recommendations for Student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Videos: Talk Moves and  Participation Protocol</vt:lpstr>
      <vt:lpstr>PowerPoint Presentation</vt:lpstr>
      <vt:lpstr>Structured Oral Practice Routines</vt:lpstr>
      <vt:lpstr>Listening and Speaking in Small Groups</vt:lpstr>
      <vt:lpstr>Designing and Supporting Academic Groups</vt:lpstr>
      <vt:lpstr>Language for Working in Groups</vt:lpstr>
      <vt:lpstr>Language for Working in Groups</vt:lpstr>
      <vt:lpstr>Group Activities</vt:lpstr>
      <vt:lpstr>Group Activities</vt:lpstr>
      <vt:lpstr>Group Activities</vt:lpstr>
      <vt:lpstr>Group Activities</vt:lpstr>
      <vt:lpstr>PowerPoint Presentation</vt:lpstr>
    </vt:vector>
  </TitlesOfParts>
  <Company>wou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wou</dc:creator>
  <cp:lastModifiedBy>wou</cp:lastModifiedBy>
  <cp:revision>123</cp:revision>
  <dcterms:created xsi:type="dcterms:W3CDTF">2016-03-13T15:54:48Z</dcterms:created>
  <dcterms:modified xsi:type="dcterms:W3CDTF">2016-03-15T00:17:59Z</dcterms:modified>
</cp:coreProperties>
</file>