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 id="2147483806" r:id="rId2"/>
    <p:sldMasterId id="2147483819" r:id="rId3"/>
    <p:sldMasterId id="2147483837" r:id="rId4"/>
    <p:sldMasterId id="2147483850" r:id="rId5"/>
    <p:sldMasterId id="2147483863" r:id="rId6"/>
    <p:sldMasterId id="2147483876" r:id="rId7"/>
  </p:sldMasterIdLst>
  <p:notesMasterIdLst>
    <p:notesMasterId r:id="rId33"/>
  </p:notesMasterIdLst>
  <p:sldIdLst>
    <p:sldId id="260" r:id="rId8"/>
    <p:sldId id="315" r:id="rId9"/>
    <p:sldId id="304" r:id="rId10"/>
    <p:sldId id="318" r:id="rId11"/>
    <p:sldId id="305" r:id="rId12"/>
    <p:sldId id="307" r:id="rId13"/>
    <p:sldId id="306" r:id="rId14"/>
    <p:sldId id="312" r:id="rId15"/>
    <p:sldId id="310" r:id="rId16"/>
    <p:sldId id="311" r:id="rId17"/>
    <p:sldId id="314" r:id="rId18"/>
    <p:sldId id="319" r:id="rId19"/>
    <p:sldId id="320" r:id="rId20"/>
    <p:sldId id="316" r:id="rId21"/>
    <p:sldId id="317" r:id="rId22"/>
    <p:sldId id="327" r:id="rId23"/>
    <p:sldId id="328" r:id="rId24"/>
    <p:sldId id="324" r:id="rId25"/>
    <p:sldId id="323" r:id="rId26"/>
    <p:sldId id="322" r:id="rId27"/>
    <p:sldId id="321" r:id="rId28"/>
    <p:sldId id="326" r:id="rId29"/>
    <p:sldId id="325" r:id="rId30"/>
    <p:sldId id="329" r:id="rId31"/>
    <p:sldId id="33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30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0DAB9-4F24-B947-8A76-BB24AC2C4553}" type="datetimeFigureOut">
              <a:rPr lang="en-US" smtClean="0"/>
              <a:t>3/14/16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8A29A-9B83-D84A-911A-9819DBC376A9}" type="slidenum">
              <a:rPr lang="en-US" smtClean="0"/>
              <a:t>‹#›</a:t>
            </a:fld>
            <a:endParaRPr lang="en-US"/>
          </a:p>
        </p:txBody>
      </p:sp>
    </p:spTree>
    <p:extLst>
      <p:ext uri="{BB962C8B-B14F-4D97-AF65-F5344CB8AC3E}">
        <p14:creationId xmlns:p14="http://schemas.microsoft.com/office/powerpoint/2010/main" val="2058875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CD18C-F1F3-422B-A33A-4ABD8787900C}"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32E71-3E1F-4EF2-AE7F-32AFD99638F8}" type="slidenum">
              <a:rPr lang="en-US">
                <a:solidFill>
                  <a:prstClr val="black"/>
                </a:solidFill>
                <a:latin typeface="Calibri"/>
                <a:cs typeface="Arial" charset="0"/>
              </a:rPr>
              <a:pPr fontAlgn="base">
                <a:spcBef>
                  <a:spcPct val="0"/>
                </a:spcBef>
                <a:spcAft>
                  <a:spcPct val="0"/>
                </a:spcAft>
              </a:pPr>
              <a:t>12</a:t>
            </a:fld>
            <a:endParaRPr lang="en-US">
              <a:solidFill>
                <a:prstClr val="black"/>
              </a:solidFill>
              <a:latin typeface="Calibri"/>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19505-C2BC-8746-BE5D-DD11E3CC73DF}"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19505-C2BC-8746-BE5D-DD11E3CC73DF}"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D931B8-B145-144B-9E19-8A5A93AD15E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C0C00-F018-ED45-A57D-469CE477C225}"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C0C00-F018-ED45-A57D-469CE477C225}"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C0C00-F018-ED45-A57D-469CE477C225}"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255C23-4509-467E-920B-BD68031499F8}" type="slidenum">
              <a:rPr lang="en-US"/>
              <a:pPr>
                <a:defRPr/>
              </a:pPr>
              <a:t>‹#›</a:t>
            </a:fld>
            <a:endParaRPr lang="en-US"/>
          </a:p>
        </p:txBody>
      </p:sp>
    </p:spTree>
    <p:extLst>
      <p:ext uri="{BB962C8B-B14F-4D97-AF65-F5344CB8AC3E}">
        <p14:creationId xmlns:p14="http://schemas.microsoft.com/office/powerpoint/2010/main" val="420937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latin typeface="Century Gothic"/>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5C9C309-62F1-4D1D-B0DE-4B643387C9B1}" type="slidenum">
              <a:rPr lang="en-US" smtClean="0">
                <a:latin typeface="Century Gothic"/>
              </a:rPr>
              <a:pPr/>
              <a:t>‹#›</a:t>
            </a:fld>
            <a:endParaRPr lang="en-US">
              <a:latin typeface="Century Gothic"/>
            </a:endParaRPr>
          </a:p>
        </p:txBody>
      </p:sp>
    </p:spTree>
    <p:extLst>
      <p:ext uri="{BB962C8B-B14F-4D97-AF65-F5344CB8AC3E}">
        <p14:creationId xmlns:p14="http://schemas.microsoft.com/office/powerpoint/2010/main" val="320819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00199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4" name="Date Placeholder 3"/>
          <p:cNvSpPr>
            <a:spLocks noGrp="1"/>
          </p:cNvSpPr>
          <p:nvPr>
            <p:ph type="dt" sz="half" idx="10"/>
          </p:nvPr>
        </p:nvSpPr>
        <p:spPr>
          <a:xfrm>
            <a:off x="6955632" y="6477000"/>
            <a:ext cx="2133600" cy="304800"/>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a:xfrm>
            <a:off x="8451056" y="809624"/>
            <a:ext cx="502920" cy="300831"/>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15352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7589520" y="6480969"/>
            <a:ext cx="502920" cy="301752"/>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410678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latin typeface="Century Gothic"/>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720570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4" name="Footer Placeholder 3"/>
          <p:cNvSpPr>
            <a:spLocks noGrp="1"/>
          </p:cNvSpPr>
          <p:nvPr>
            <p:ph type="ftr" sz="quarter" idx="11"/>
          </p:nvPr>
        </p:nvSpPr>
        <p:spPr/>
        <p:txBody>
          <a:bodyPr/>
          <a:lstStyle/>
          <a:p>
            <a:endParaRPr lang="en-US">
              <a:solidFill>
                <a:prstClr val="white"/>
              </a:solidFill>
              <a:latin typeface="Century Gothic"/>
            </a:endParaRPr>
          </a:p>
        </p:txBody>
      </p:sp>
      <p:sp>
        <p:nvSpPr>
          <p:cNvPr id="5" name="Slide Number Placeholder 4"/>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699662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latin typeface="Century Gothic"/>
            </a:endParaRPr>
          </a:p>
        </p:txBody>
      </p:sp>
      <p:sp>
        <p:nvSpPr>
          <p:cNvPr id="4" name="Slide Number Placeholder 3"/>
          <p:cNvSpPr>
            <a:spLocks noGrp="1"/>
          </p:cNvSpPr>
          <p:nvPr>
            <p:ph type="sldNum" sz="quarter" idx="12"/>
          </p:nvPr>
        </p:nvSpPr>
        <p:spPr>
          <a:xfrm>
            <a:off x="7589520" y="6480969"/>
            <a:ext cx="502920" cy="301752"/>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178557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525954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210715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345651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3612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2D8A2B9-C1D4-4231-8635-A758790A5340}" type="datetime1">
              <a:rPr lang="en-US" altLang="en-US">
                <a:solidFill>
                  <a:prstClr val="white"/>
                </a:solidFill>
                <a:latin typeface="Century Gothic"/>
              </a:rPr>
              <a:pPr/>
              <a:t>3/14/16</a:t>
            </a:fld>
            <a:endParaRPr lang="en-US" altLang="en-US">
              <a:solidFill>
                <a:prstClr val="white"/>
              </a:solidFill>
              <a:latin typeface="Century Gothic"/>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prstClr val="white"/>
                </a:solidFill>
                <a:latin typeface="Century Gothic"/>
              </a:rPr>
              <a:t>Dantas-Whitney, 2010</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E5EFA3-7BCE-4F21-82CD-7D6E40490C51}" type="slidenum">
              <a:rPr lang="en-US" altLang="en-US">
                <a:solidFill>
                  <a:prstClr val="white"/>
                </a:solidFill>
                <a:latin typeface="Century Gothic"/>
              </a:rPr>
              <a:pPr/>
              <a:t>‹#›</a:t>
            </a:fld>
            <a:endParaRPr lang="en-US" altLang="en-US">
              <a:solidFill>
                <a:prstClr val="white"/>
              </a:solidFill>
              <a:latin typeface="Century Gothic"/>
            </a:endParaRPr>
          </a:p>
        </p:txBody>
      </p:sp>
    </p:spTree>
    <p:extLst>
      <p:ext uri="{BB962C8B-B14F-4D97-AF65-F5344CB8AC3E}">
        <p14:creationId xmlns:p14="http://schemas.microsoft.com/office/powerpoint/2010/main" val="355728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C0C00-F018-ED45-A57D-469CE477C225}"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61E19505-C2BC-8746-BE5D-DD11E3CC73DF}"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Tree>
    <p:extLst>
      <p:ext uri="{BB962C8B-B14F-4D97-AF65-F5344CB8AC3E}">
        <p14:creationId xmlns:p14="http://schemas.microsoft.com/office/powerpoint/2010/main" val="899644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2779720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extLst>
      <p:ext uri="{BB962C8B-B14F-4D97-AF65-F5344CB8AC3E}">
        <p14:creationId xmlns:p14="http://schemas.microsoft.com/office/powerpoint/2010/main" val="3530594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944844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2713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89661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lumMod val="65000"/>
                </a:prstClr>
              </a:solidFill>
              <a:latin typeface="Calibri"/>
            </a:endParaRPr>
          </a:p>
        </p:txBody>
      </p:sp>
      <p:sp>
        <p:nvSpPr>
          <p:cNvPr id="9" name="Slide Number Placeholder 8"/>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99635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250472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lumMod val="65000"/>
                </a:prstClr>
              </a:solidFill>
              <a:latin typeface="Calibri"/>
            </a:endParaRPr>
          </a:p>
        </p:txBody>
      </p:sp>
      <p:sp>
        <p:nvSpPr>
          <p:cNvPr id="4" name="Slide Number Placeholder 3"/>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Tree>
    <p:extLst>
      <p:ext uri="{BB962C8B-B14F-4D97-AF65-F5344CB8AC3E}">
        <p14:creationId xmlns:p14="http://schemas.microsoft.com/office/powerpoint/2010/main" val="1963880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61E19505-C2BC-8746-BE5D-DD11E3CC73DF}"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Tree>
    <p:extLst>
      <p:ext uri="{BB962C8B-B14F-4D97-AF65-F5344CB8AC3E}">
        <p14:creationId xmlns:p14="http://schemas.microsoft.com/office/powerpoint/2010/main" val="310840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1332509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40862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Tree>
    <p:extLst>
      <p:ext uri="{BB962C8B-B14F-4D97-AF65-F5344CB8AC3E}">
        <p14:creationId xmlns:p14="http://schemas.microsoft.com/office/powerpoint/2010/main" val="2410377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300305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959344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bri"/>
              </a:endParaRPr>
            </a:p>
          </p:txBody>
        </p:sp>
      </p:grpSp>
    </p:spTree>
    <p:extLst>
      <p:ext uri="{BB962C8B-B14F-4D97-AF65-F5344CB8AC3E}">
        <p14:creationId xmlns:p14="http://schemas.microsoft.com/office/powerpoint/2010/main" val="1902295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120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2976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7648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060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36D931B8-B145-144B-9E19-8A5A93AD15E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C0C00-F018-ED45-A57D-469CE477C225}"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6897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3170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8530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0754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0236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9782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46F0-58B9-414D-964C-BD630E0074D5}" type="datetimeFigureOut">
              <a:rPr lang="en-US" smtClean="0">
                <a:solidFill>
                  <a:prstClr val="black">
                    <a:tint val="75000"/>
                  </a:prstClr>
                </a:solidFill>
                <a:latin typeface="Calibri"/>
              </a:rPr>
              <a:pPr/>
              <a:t>3/14/16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31546E-E234-46DF-AF3B-BE8B21C2632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1297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Rectangle 6"/>
          <p:cNvSpPr>
            <a:spLocks noGrp="1" noChangeArrowheads="1"/>
          </p:cNvSpPr>
          <p:nvPr>
            <p:ph type="sldNum" sz="quarter" idx="12"/>
          </p:nvPr>
        </p:nvSpPr>
        <p:spPr/>
        <p:txBody>
          <a:bodyPr/>
          <a:lstStyle>
            <a:lvl1pPr>
              <a:defRPr/>
            </a:lvl1pPr>
          </a:lstStyle>
          <a:p>
            <a:pPr>
              <a:defRPr/>
            </a:pPr>
            <a:fld id="{BD255C23-4509-467E-920B-BD68031499F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3547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latin typeface="Century Gothic"/>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5C9C309-62F1-4D1D-B0DE-4B643387C9B1}" type="slidenum">
              <a:rPr lang="en-US" smtClean="0">
                <a:latin typeface="Century Gothic"/>
              </a:rPr>
              <a:pPr/>
              <a:t>‹#›</a:t>
            </a:fld>
            <a:endParaRPr lang="en-US">
              <a:latin typeface="Century Gothic"/>
            </a:endParaRPr>
          </a:p>
        </p:txBody>
      </p:sp>
    </p:spTree>
    <p:extLst>
      <p:ext uri="{BB962C8B-B14F-4D97-AF65-F5344CB8AC3E}">
        <p14:creationId xmlns:p14="http://schemas.microsoft.com/office/powerpoint/2010/main" val="1287069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10303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D931B8-B145-144B-9E19-8A5A93AD15E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4" name="Date Placeholder 3"/>
          <p:cNvSpPr>
            <a:spLocks noGrp="1"/>
          </p:cNvSpPr>
          <p:nvPr>
            <p:ph type="dt" sz="half" idx="10"/>
          </p:nvPr>
        </p:nvSpPr>
        <p:spPr>
          <a:xfrm>
            <a:off x="6955632" y="6477000"/>
            <a:ext cx="2133600" cy="304800"/>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a:xfrm>
            <a:off x="8451056" y="809624"/>
            <a:ext cx="502920" cy="300831"/>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21005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7589520" y="6480969"/>
            <a:ext cx="502920" cy="301752"/>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2121769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latin typeface="Century Gothic"/>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4092265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4" name="Footer Placeholder 3"/>
          <p:cNvSpPr>
            <a:spLocks noGrp="1"/>
          </p:cNvSpPr>
          <p:nvPr>
            <p:ph type="ftr" sz="quarter" idx="11"/>
          </p:nvPr>
        </p:nvSpPr>
        <p:spPr/>
        <p:txBody>
          <a:bodyPr/>
          <a:lstStyle/>
          <a:p>
            <a:endParaRPr lang="en-US">
              <a:solidFill>
                <a:prstClr val="white"/>
              </a:solidFill>
              <a:latin typeface="Century Gothic"/>
            </a:endParaRPr>
          </a:p>
        </p:txBody>
      </p:sp>
      <p:sp>
        <p:nvSpPr>
          <p:cNvPr id="5" name="Slide Number Placeholder 4"/>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438709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latin typeface="Century Gothic"/>
            </a:endParaRPr>
          </a:p>
        </p:txBody>
      </p:sp>
      <p:sp>
        <p:nvSpPr>
          <p:cNvPr id="4" name="Slide Number Placeholder 3"/>
          <p:cNvSpPr>
            <a:spLocks noGrp="1"/>
          </p:cNvSpPr>
          <p:nvPr>
            <p:ph type="sldNum" sz="quarter" idx="12"/>
          </p:nvPr>
        </p:nvSpPr>
        <p:spPr>
          <a:xfrm>
            <a:off x="7589520" y="6480969"/>
            <a:ext cx="502920" cy="301752"/>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531341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693278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523716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213366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3051633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2D8A2B9-C1D4-4231-8635-A758790A5340}" type="datetime1">
              <a:rPr lang="en-US" altLang="en-US">
                <a:solidFill>
                  <a:prstClr val="white"/>
                </a:solidFill>
                <a:latin typeface="Century Gothic"/>
              </a:rPr>
              <a:pPr/>
              <a:t>3/14/16</a:t>
            </a:fld>
            <a:endParaRPr lang="en-US" altLang="en-US">
              <a:solidFill>
                <a:prstClr val="white"/>
              </a:solidFill>
              <a:latin typeface="Century Gothic"/>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prstClr val="white"/>
                </a:solidFill>
                <a:latin typeface="Century Gothic"/>
              </a:rPr>
              <a:t>Dantas-Whitney, 2010</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E5EFA3-7BCE-4F21-82CD-7D6E40490C51}" type="slidenum">
              <a:rPr lang="en-US" altLang="en-US">
                <a:solidFill>
                  <a:prstClr val="white"/>
                </a:solidFill>
                <a:latin typeface="Century Gothic"/>
              </a:rPr>
              <a:pPr/>
              <a:t>‹#›</a:t>
            </a:fld>
            <a:endParaRPr lang="en-US" altLang="en-US">
              <a:solidFill>
                <a:prstClr val="white"/>
              </a:solidFill>
              <a:latin typeface="Century Gothic"/>
            </a:endParaRPr>
          </a:p>
        </p:txBody>
      </p:sp>
    </p:spTree>
    <p:extLst>
      <p:ext uri="{BB962C8B-B14F-4D97-AF65-F5344CB8AC3E}">
        <p14:creationId xmlns:p14="http://schemas.microsoft.com/office/powerpoint/2010/main" val="405037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6D931B8-B145-144B-9E19-8A5A93AD15E1}" type="datetimeFigureOut">
              <a:rPr lang="en-US" smtClean="0"/>
              <a:t>3/14/16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latin typeface="Century Gothic"/>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5C9C309-62F1-4D1D-B0DE-4B643387C9B1}" type="slidenum">
              <a:rPr lang="en-US" smtClean="0">
                <a:latin typeface="Century Gothic"/>
              </a:rPr>
              <a:pPr/>
              <a:t>‹#›</a:t>
            </a:fld>
            <a:endParaRPr lang="en-US">
              <a:latin typeface="Century Gothic"/>
            </a:endParaRPr>
          </a:p>
        </p:txBody>
      </p:sp>
    </p:spTree>
    <p:extLst>
      <p:ext uri="{BB962C8B-B14F-4D97-AF65-F5344CB8AC3E}">
        <p14:creationId xmlns:p14="http://schemas.microsoft.com/office/powerpoint/2010/main" val="32541488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115552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sp>
        <p:nvSpPr>
          <p:cNvPr id="4" name="Date Placeholder 3"/>
          <p:cNvSpPr>
            <a:spLocks noGrp="1"/>
          </p:cNvSpPr>
          <p:nvPr>
            <p:ph type="dt" sz="half" idx="10"/>
          </p:nvPr>
        </p:nvSpPr>
        <p:spPr>
          <a:xfrm>
            <a:off x="6955632" y="6477000"/>
            <a:ext cx="2133600" cy="304800"/>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a:xfrm>
            <a:off x="8451056" y="809624"/>
            <a:ext cx="502920" cy="300831"/>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299675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7589520" y="6480969"/>
            <a:ext cx="502920" cy="301752"/>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067893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latin typeface="Century Gothic"/>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288471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4" name="Footer Placeholder 3"/>
          <p:cNvSpPr>
            <a:spLocks noGrp="1"/>
          </p:cNvSpPr>
          <p:nvPr>
            <p:ph type="ftr" sz="quarter" idx="11"/>
          </p:nvPr>
        </p:nvSpPr>
        <p:spPr/>
        <p:txBody>
          <a:bodyPr/>
          <a:lstStyle/>
          <a:p>
            <a:endParaRPr lang="en-US">
              <a:solidFill>
                <a:prstClr val="white"/>
              </a:solidFill>
              <a:latin typeface="Century Gothic"/>
            </a:endParaRPr>
          </a:p>
        </p:txBody>
      </p:sp>
      <p:sp>
        <p:nvSpPr>
          <p:cNvPr id="5" name="Slide Number Placeholder 4"/>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2552810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latin typeface="Century Gothic"/>
            </a:endParaRPr>
          </a:p>
        </p:txBody>
      </p:sp>
      <p:sp>
        <p:nvSpPr>
          <p:cNvPr id="4" name="Slide Number Placeholder 3"/>
          <p:cNvSpPr>
            <a:spLocks noGrp="1"/>
          </p:cNvSpPr>
          <p:nvPr>
            <p:ph type="sldNum" sz="quarter" idx="12"/>
          </p:nvPr>
        </p:nvSpPr>
        <p:spPr>
          <a:xfrm>
            <a:off x="7589520" y="6480969"/>
            <a:ext cx="502920" cy="301752"/>
          </a:xfrm>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183274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915859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latin typeface="Century Gothic"/>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934807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69484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D931B8-B145-144B-9E19-8A5A93AD15E1}"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C0C00-F018-ED45-A57D-469CE477C225}"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FBE78-272C-407A-92A2-DA76D2A3CC5E}" type="datetimeFigureOut">
              <a:rPr lang="en-US" smtClean="0">
                <a:solidFill>
                  <a:prstClr val="white"/>
                </a:solidFill>
                <a:latin typeface="Century Gothic"/>
              </a:rPr>
              <a:pPr/>
              <a:t>3/14/16</a:t>
            </a:fld>
            <a:endParaRPr lang="en-US">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solidFill>
              <a:latin typeface="Century Gothic"/>
            </a:endParaRPr>
          </a:p>
        </p:txBody>
      </p:sp>
      <p:sp>
        <p:nvSpPr>
          <p:cNvPr id="6" name="Slide Number Placeholder 5"/>
          <p:cNvSpPr>
            <a:spLocks noGrp="1"/>
          </p:cNvSpPr>
          <p:nvPr>
            <p:ph type="sldNum" sz="quarter" idx="12"/>
          </p:nvPr>
        </p:nvSpPr>
        <p:spPr/>
        <p:txBody>
          <a:bodyPr/>
          <a:lstStyle/>
          <a:p>
            <a:fld id="{45C9C309-62F1-4D1D-B0DE-4B643387C9B1}"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1085888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2D8A2B9-C1D4-4231-8635-A758790A5340}" type="datetime1">
              <a:rPr lang="en-US" altLang="en-US">
                <a:solidFill>
                  <a:prstClr val="white"/>
                </a:solidFill>
                <a:latin typeface="Century Gothic"/>
              </a:rPr>
              <a:pPr/>
              <a:t>3/14/16</a:t>
            </a:fld>
            <a:endParaRPr lang="en-US" altLang="en-US">
              <a:solidFill>
                <a:prstClr val="white"/>
              </a:solidFill>
              <a:latin typeface="Century Gothic"/>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prstClr val="white"/>
                </a:solidFill>
                <a:latin typeface="Century Gothic"/>
              </a:rPr>
              <a:t>Dantas-Whitney, 2010</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E5EFA3-7BCE-4F21-82CD-7D6E40490C51}" type="slidenum">
              <a:rPr lang="en-US" altLang="en-US">
                <a:solidFill>
                  <a:prstClr val="white"/>
                </a:solidFill>
                <a:latin typeface="Century Gothic"/>
              </a:rPr>
              <a:pPr/>
              <a:t>‹#›</a:t>
            </a:fld>
            <a:endParaRPr lang="en-US" altLang="en-US">
              <a:solidFill>
                <a:prstClr val="white"/>
              </a:solidFill>
              <a:latin typeface="Century Gothic"/>
            </a:endParaRPr>
          </a:p>
        </p:txBody>
      </p:sp>
    </p:spTree>
    <p:extLst>
      <p:ext uri="{BB962C8B-B14F-4D97-AF65-F5344CB8AC3E}">
        <p14:creationId xmlns:p14="http://schemas.microsoft.com/office/powerpoint/2010/main" val="15324518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Tree>
    <p:extLst>
      <p:ext uri="{BB962C8B-B14F-4D97-AF65-F5344CB8AC3E}">
        <p14:creationId xmlns:p14="http://schemas.microsoft.com/office/powerpoint/2010/main" val="2260940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1158895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extLst>
      <p:ext uri="{BB962C8B-B14F-4D97-AF65-F5344CB8AC3E}">
        <p14:creationId xmlns:p14="http://schemas.microsoft.com/office/powerpoint/2010/main" val="5069458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12692945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099103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059936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lumMod val="65000"/>
                </a:prstClr>
              </a:solidFill>
              <a:latin typeface="Calibri"/>
            </a:endParaRPr>
          </a:p>
        </p:txBody>
      </p:sp>
      <p:sp>
        <p:nvSpPr>
          <p:cNvPr id="9" name="Slide Number Placeholder 8"/>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2125348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45278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931B8-B145-144B-9E19-8A5A93AD15E1}"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C0C00-F018-ED45-A57D-469CE477C225}"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lumMod val="65000"/>
                </a:prstClr>
              </a:solidFill>
              <a:latin typeface="Calibri"/>
            </a:endParaRPr>
          </a:p>
        </p:txBody>
      </p:sp>
      <p:sp>
        <p:nvSpPr>
          <p:cNvPr id="4" name="Slide Number Placeholder 3"/>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extLst>
      <p:ext uri="{BB962C8B-B14F-4D97-AF65-F5344CB8AC3E}">
        <p14:creationId xmlns:p14="http://schemas.microsoft.com/office/powerpoint/2010/main" val="263294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lumMod val="85000"/>
                    <a:lumOff val="15000"/>
                  </a:prstClr>
                </a:solidFill>
                <a:latin typeface="Calibri"/>
              </a:rPr>
              <a:pPr/>
              <a:t>‹#›</a:t>
            </a:fld>
            <a:endParaRPr lang="en-US" dirty="0">
              <a:solidFill>
                <a:prstClr val="black">
                  <a:lumMod val="85000"/>
                  <a:lumOff val="15000"/>
                </a:prstClr>
              </a:solidFill>
              <a:latin typeface="Calibri"/>
            </a:endParaRPr>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extLst>
      <p:ext uri="{BB962C8B-B14F-4D97-AF65-F5344CB8AC3E}">
        <p14:creationId xmlns:p14="http://schemas.microsoft.com/office/powerpoint/2010/main" val="2123734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941842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25689465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extLst>
      <p:ext uri="{BB962C8B-B14F-4D97-AF65-F5344CB8AC3E}">
        <p14:creationId xmlns:p14="http://schemas.microsoft.com/office/powerpoint/2010/main" val="4069556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latin typeface="Calibri"/>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7688315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20816913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extLst>
      <p:ext uri="{BB962C8B-B14F-4D97-AF65-F5344CB8AC3E}">
        <p14:creationId xmlns:p14="http://schemas.microsoft.com/office/powerpoint/2010/main" val="2895749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white">
                  <a:lumMod val="65000"/>
                </a:prstClr>
              </a:solidFill>
              <a:latin typeface="Calibri"/>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white">
                  <a:lumMod val="65000"/>
                </a:prstClr>
              </a:solidFill>
              <a:latin typeface="Calibri"/>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7B97F32-F36F-3A44-8A59-009148F898B1}" type="slidenum">
              <a:rPr lang="en-US">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174874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5.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6.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Relationship Id="rId16" Type="http://schemas.openxmlformats.org/officeDocument/2006/relationships/slideLayout" Target="../slideLayouts/slideLayout97.xml"/><Relationship Id="rId17" Type="http://schemas.openxmlformats.org/officeDocument/2006/relationships/slideLayout" Target="../slideLayouts/slideLayout98.xml"/><Relationship Id="rId18"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36D931B8-B145-144B-9E19-8A5A93AD15E1}" type="datetimeFigureOut">
              <a:rPr lang="en-US" smtClean="0"/>
              <a:t>3/14/16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CEC0C00-F018-ED45-A57D-469CE477C225}"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36" r:id="rId17"/>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defTabSz="914400"/>
            <a:fld id="{A5AFBE78-272C-407A-92A2-DA76D2A3CC5E}" type="datetimeFigureOut">
              <a:rPr lang="en-US" smtClean="0">
                <a:solidFill>
                  <a:prstClr val="white"/>
                </a:solidFill>
                <a:latin typeface="Century Gothic"/>
              </a:rPr>
              <a:pPr defTabSz="914400"/>
              <a:t>3/14/16</a:t>
            </a:fld>
            <a:endParaRPr lang="en-US">
              <a:solidFill>
                <a:prstClr val="white"/>
              </a:solidFill>
              <a:latin typeface="Century Gothic"/>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defTabSz="914400"/>
            <a:endParaRPr lang="en-US">
              <a:solidFill>
                <a:prstClr val="white"/>
              </a:solidFill>
              <a:latin typeface="Century Gothic"/>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defTabSz="914400"/>
            <a:fld id="{45C9C309-62F1-4D1D-B0DE-4B643387C9B1}" type="slidenum">
              <a:rPr lang="en-US" smtClean="0">
                <a:solidFill>
                  <a:prstClr val="white"/>
                </a:solidFill>
                <a:latin typeface="Century Gothic"/>
              </a:rPr>
              <a:pPr defTabSz="914400"/>
              <a:t>‹#›</a:t>
            </a:fld>
            <a:endParaRPr lang="en-US">
              <a:solidFill>
                <a:prstClr val="white"/>
              </a:solidFill>
              <a:latin typeface="Century Gothic"/>
            </a:endParaRPr>
          </a:p>
        </p:txBody>
      </p:sp>
    </p:spTree>
    <p:extLst>
      <p:ext uri="{BB962C8B-B14F-4D97-AF65-F5344CB8AC3E}">
        <p14:creationId xmlns:p14="http://schemas.microsoft.com/office/powerpoint/2010/main" val="3378587454"/>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36D931B8-B145-144B-9E19-8A5A93AD15E1}" type="datetimeFigureOut">
              <a:rPr lang="en-US" smtClean="0">
                <a:solidFill>
                  <a:prstClr val="white">
                    <a:lumMod val="65000"/>
                  </a:prstClr>
                </a:solidFill>
                <a:latin typeface="Calibri"/>
              </a:rPr>
              <a:pPr/>
              <a:t>3/14/16</a:t>
            </a:fld>
            <a:endParaRPr lang="en-US">
              <a:solidFill>
                <a:prstClr val="white">
                  <a:lumMod val="65000"/>
                </a:prstClr>
              </a:solidFill>
              <a:latin typeface="Calibri"/>
            </a:endParaRP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solidFill>
                <a:prstClr val="white">
                  <a:lumMod val="65000"/>
                </a:prstClr>
              </a:solidFill>
              <a:latin typeface="Calibri"/>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CEC0C00-F018-ED45-A57D-469CE477C225}"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163952629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87646F0-58B9-414D-964C-BD630E0074D5}" type="datetimeFigureOut">
              <a:rPr lang="en-US" smtClean="0">
                <a:solidFill>
                  <a:prstClr val="black">
                    <a:tint val="75000"/>
                  </a:prstClr>
                </a:solidFill>
                <a:latin typeface="Calibri"/>
              </a:rPr>
              <a:pPr defTabSz="914400"/>
              <a:t>3/14/16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C31546E-E234-46DF-AF3B-BE8B21C2632C}"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4683233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defTabSz="914400"/>
            <a:fld id="{A5AFBE78-272C-407A-92A2-DA76D2A3CC5E}" type="datetimeFigureOut">
              <a:rPr lang="en-US" smtClean="0">
                <a:solidFill>
                  <a:prstClr val="white"/>
                </a:solidFill>
                <a:latin typeface="Century Gothic"/>
              </a:rPr>
              <a:pPr defTabSz="914400"/>
              <a:t>3/14/16</a:t>
            </a:fld>
            <a:endParaRPr lang="en-US">
              <a:solidFill>
                <a:prstClr val="white"/>
              </a:solidFill>
              <a:latin typeface="Century Gothic"/>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defTabSz="914400"/>
            <a:endParaRPr lang="en-US">
              <a:solidFill>
                <a:prstClr val="white"/>
              </a:solidFill>
              <a:latin typeface="Century Gothic"/>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defTabSz="914400"/>
            <a:fld id="{45C9C309-62F1-4D1D-B0DE-4B643387C9B1}" type="slidenum">
              <a:rPr lang="en-US" smtClean="0">
                <a:solidFill>
                  <a:prstClr val="white"/>
                </a:solidFill>
                <a:latin typeface="Century Gothic"/>
              </a:rPr>
              <a:pPr defTabSz="914400"/>
              <a:t>‹#›</a:t>
            </a:fld>
            <a:endParaRPr lang="en-US">
              <a:solidFill>
                <a:prstClr val="white"/>
              </a:solidFill>
              <a:latin typeface="Century Gothic"/>
            </a:endParaRPr>
          </a:p>
        </p:txBody>
      </p:sp>
    </p:spTree>
    <p:extLst>
      <p:ext uri="{BB962C8B-B14F-4D97-AF65-F5344CB8AC3E}">
        <p14:creationId xmlns:p14="http://schemas.microsoft.com/office/powerpoint/2010/main" val="3687672960"/>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Century Gothic"/>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defTabSz="914400"/>
            <a:fld id="{A5AFBE78-272C-407A-92A2-DA76D2A3CC5E}" type="datetimeFigureOut">
              <a:rPr lang="en-US" smtClean="0">
                <a:solidFill>
                  <a:prstClr val="white"/>
                </a:solidFill>
                <a:latin typeface="Century Gothic"/>
              </a:rPr>
              <a:pPr defTabSz="914400"/>
              <a:t>3/14/16</a:t>
            </a:fld>
            <a:endParaRPr lang="en-US">
              <a:solidFill>
                <a:prstClr val="white"/>
              </a:solidFill>
              <a:latin typeface="Century Gothic"/>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defTabSz="914400"/>
            <a:endParaRPr lang="en-US">
              <a:solidFill>
                <a:prstClr val="white"/>
              </a:solidFill>
              <a:latin typeface="Century Gothic"/>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defTabSz="914400"/>
            <a:fld id="{45C9C309-62F1-4D1D-B0DE-4B643387C9B1}" type="slidenum">
              <a:rPr lang="en-US" smtClean="0">
                <a:solidFill>
                  <a:prstClr val="white"/>
                </a:solidFill>
                <a:latin typeface="Century Gothic"/>
              </a:rPr>
              <a:pPr defTabSz="914400"/>
              <a:t>‹#›</a:t>
            </a:fld>
            <a:endParaRPr lang="en-US">
              <a:solidFill>
                <a:prstClr val="white"/>
              </a:solidFill>
              <a:latin typeface="Century Gothic"/>
            </a:endParaRPr>
          </a:p>
        </p:txBody>
      </p:sp>
    </p:spTree>
    <p:extLst>
      <p:ext uri="{BB962C8B-B14F-4D97-AF65-F5344CB8AC3E}">
        <p14:creationId xmlns:p14="http://schemas.microsoft.com/office/powerpoint/2010/main" val="3569816405"/>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defTabSz="914400"/>
            <a:fld id="{4251665B-C24A-4702-B522-6A4334602E03}" type="datetimeFigureOut">
              <a:rPr lang="en-US" smtClean="0">
                <a:solidFill>
                  <a:prstClr val="white">
                    <a:lumMod val="65000"/>
                  </a:prstClr>
                </a:solidFill>
                <a:latin typeface="Calibri"/>
              </a:rPr>
              <a:pPr defTabSz="914400"/>
              <a:t>3/14/16</a:t>
            </a:fld>
            <a:endParaRPr lang="en-US">
              <a:solidFill>
                <a:prstClr val="white">
                  <a:lumMod val="65000"/>
                </a:prstClr>
              </a:solidFill>
              <a:latin typeface="Calibri"/>
            </a:endParaRP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defTabSz="914400"/>
            <a:endParaRPr lang="en-US">
              <a:solidFill>
                <a:prstClr val="white">
                  <a:lumMod val="65000"/>
                </a:prstClr>
              </a:solidFill>
              <a:latin typeface="Calibri"/>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pPr defTabSz="914400"/>
            <a:fld id="{5FD889E0-CAB2-4699-909D-B9A88D47ACBE}" type="slidenum">
              <a:rPr lang="en-US" smtClean="0">
                <a:solidFill>
                  <a:prstClr val="black">
                    <a:lumMod val="85000"/>
                    <a:lumOff val="15000"/>
                  </a:prstClr>
                </a:solidFill>
                <a:latin typeface="Calibri"/>
              </a:rPr>
              <a:pPr defTabSz="914400"/>
              <a:t>‹#›</a:t>
            </a:fld>
            <a:endParaRPr lang="en-US">
              <a:solidFill>
                <a:prstClr val="black">
                  <a:lumMod val="85000"/>
                  <a:lumOff val="15000"/>
                </a:prstClr>
              </a:solidFill>
              <a:latin typeface="Calibri"/>
            </a:endParaRP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14820097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5.png"/><Relationship Id="rId5" Type="http://schemas.microsoft.com/office/2007/relationships/hdphoto" Target="../media/hdphoto2.wdp"/><Relationship Id="rId6" Type="http://schemas.openxmlformats.org/officeDocument/2006/relationships/image" Target="../media/image16.png"/><Relationship Id="rId7" Type="http://schemas.microsoft.com/office/2007/relationships/hdphoto" Target="../media/hdphoto3.wdp"/><Relationship Id="rId1" Type="http://schemas.openxmlformats.org/officeDocument/2006/relationships/slideLayout" Target="../slideLayouts/slideLayout3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1.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0.jpe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5.png"/><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4.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Sheltered Instruction for Secondary Teachers</a:t>
            </a:r>
            <a:r>
              <a:rPr lang="en-US" dirty="0"/>
              <a:t> </a:t>
            </a:r>
          </a:p>
        </p:txBody>
      </p:sp>
      <p:pic>
        <p:nvPicPr>
          <p:cNvPr id="11" name="Picture Placeholder 10"/>
          <p:cNvPicPr>
            <a:picLocks noGrp="1" noChangeAspect="1"/>
          </p:cNvPicPr>
          <p:nvPr>
            <p:ph type="pic" idx="1"/>
          </p:nvPr>
        </p:nvPicPr>
        <p:blipFill>
          <a:blip r:embed="rId2"/>
          <a:srcRect t="11938" b="11938"/>
          <a:stretch>
            <a:fillRect/>
          </a:stretch>
        </p:blipFill>
        <p:spPr>
          <a:xfrm rot="741732">
            <a:off x="4767880" y="404825"/>
            <a:ext cx="4001731" cy="2030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 Placeholder 9"/>
          <p:cNvSpPr>
            <a:spLocks noGrp="1"/>
          </p:cNvSpPr>
          <p:nvPr>
            <p:ph type="body" sz="half" idx="2"/>
          </p:nvPr>
        </p:nvSpPr>
        <p:spPr>
          <a:xfrm>
            <a:off x="419099" y="5367338"/>
            <a:ext cx="8304214" cy="804862"/>
          </a:xfrm>
        </p:spPr>
        <p:txBody>
          <a:bodyPr>
            <a:normAutofit fontScale="85000" lnSpcReduction="20000"/>
          </a:bodyPr>
          <a:lstStyle/>
          <a:p>
            <a:r>
              <a:rPr lang="en-US" sz="2400" dirty="0" smtClean="0">
                <a:solidFill>
                  <a:schemeClr val="accent2">
                    <a:lumMod val="40000"/>
                    <a:lumOff val="60000"/>
                  </a:schemeClr>
                </a:solidFill>
              </a:rPr>
              <a:t>Centennial School District </a:t>
            </a:r>
          </a:p>
          <a:p>
            <a:endParaRPr lang="en-US" sz="2400" dirty="0" smtClean="0">
              <a:solidFill>
                <a:schemeClr val="accent2">
                  <a:lumMod val="40000"/>
                  <a:lumOff val="60000"/>
                </a:schemeClr>
              </a:solidFill>
            </a:endParaRPr>
          </a:p>
          <a:p>
            <a:r>
              <a:rPr lang="en-US" sz="1700" dirty="0" smtClean="0">
                <a:solidFill>
                  <a:schemeClr val="accent4">
                    <a:lumMod val="40000"/>
                    <a:lumOff val="60000"/>
                  </a:schemeClr>
                </a:solidFill>
              </a:rPr>
              <a:t>Maria Dantas-Whitney, Ph.D. – Western Oregon University - </a:t>
            </a:r>
            <a:r>
              <a:rPr lang="en-US" sz="1700" dirty="0" err="1" smtClean="0">
                <a:solidFill>
                  <a:schemeClr val="accent4">
                    <a:lumMod val="40000"/>
                    <a:lumOff val="60000"/>
                  </a:schemeClr>
                </a:solidFill>
              </a:rPr>
              <a:t>dantasm@wou.edu</a:t>
            </a:r>
            <a:endParaRPr lang="en-US" sz="1700" dirty="0">
              <a:solidFill>
                <a:schemeClr val="accent4">
                  <a:lumMod val="40000"/>
                  <a:lumOff val="60000"/>
                </a:schemeClr>
              </a:solidFill>
            </a:endParaRPr>
          </a:p>
        </p:txBody>
      </p:sp>
      <p:pic>
        <p:nvPicPr>
          <p:cNvPr id="12" name="Picture 11"/>
          <p:cNvPicPr>
            <a:picLocks noChangeAspect="1"/>
          </p:cNvPicPr>
          <p:nvPr/>
        </p:nvPicPr>
        <p:blipFill>
          <a:blip r:embed="rId3"/>
          <a:stretch>
            <a:fillRect/>
          </a:stretch>
        </p:blipFill>
        <p:spPr>
          <a:xfrm>
            <a:off x="2732121" y="2332432"/>
            <a:ext cx="3729541" cy="2330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4"/>
          <a:stretch>
            <a:fillRect/>
          </a:stretch>
        </p:blipFill>
        <p:spPr>
          <a:xfrm>
            <a:off x="419099" y="403563"/>
            <a:ext cx="3756750" cy="1928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97835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82000" cy="914400"/>
          </a:xfrm>
          <a:solidFill>
            <a:schemeClr val="bg1">
              <a:lumMod val="65000"/>
              <a:lumOff val="35000"/>
            </a:schemeClr>
          </a:solidFill>
        </p:spPr>
        <p:txBody>
          <a:bodyPr>
            <a:noAutofit/>
          </a:bodyPr>
          <a:lstStyle/>
          <a:p>
            <a:r>
              <a:rPr lang="en-US" sz="3200" dirty="0">
                <a:solidFill>
                  <a:schemeClr val="tx1"/>
                </a:solidFill>
              </a:rPr>
              <a:t>E</a:t>
            </a:r>
            <a:r>
              <a:rPr lang="en-US" sz="3200" dirty="0" smtClean="0">
                <a:solidFill>
                  <a:schemeClr val="tx1"/>
                </a:solidFill>
              </a:rPr>
              <a:t>xample: Sentence Dissecting Strategy</a:t>
            </a:r>
            <a:endParaRPr lang="en-US" sz="3200" dirty="0">
              <a:solidFill>
                <a:schemeClr val="tx1"/>
              </a:solidFill>
            </a:endParaRPr>
          </a:p>
        </p:txBody>
      </p:sp>
      <p:sp>
        <p:nvSpPr>
          <p:cNvPr id="5" name="Content Placeholder 4"/>
          <p:cNvSpPr>
            <a:spLocks noGrp="1"/>
          </p:cNvSpPr>
          <p:nvPr>
            <p:ph idx="1"/>
          </p:nvPr>
        </p:nvSpPr>
        <p:spPr>
          <a:xfrm>
            <a:off x="533400" y="1295400"/>
            <a:ext cx="8382000" cy="5105400"/>
          </a:xfrm>
        </p:spPr>
        <p:txBody>
          <a:bodyPr>
            <a:normAutofit fontScale="47500" lnSpcReduction="20000"/>
          </a:bodyPr>
          <a:lstStyle/>
          <a:p>
            <a:pPr>
              <a:buFont typeface="Arial"/>
              <a:buChar char="•"/>
            </a:pPr>
            <a:r>
              <a:rPr lang="en-US" sz="4200" dirty="0" smtClean="0">
                <a:solidFill>
                  <a:srgbClr val="000000"/>
                </a:solidFill>
              </a:rPr>
              <a:t>In </a:t>
            </a:r>
            <a:r>
              <a:rPr lang="en-US" sz="4200" dirty="0">
                <a:solidFill>
                  <a:srgbClr val="000000"/>
                </a:solidFill>
              </a:rPr>
              <a:t>an event leading to the outbreak of World War I, Archduke Franz Ferdinand, nephew of Emperor Franz Josef and heir to the throne of Austria-Hungary, was assassinated with his wife by a Serbian nationalist in Sarajevo, the capital of Bosnia, in 1914. </a:t>
            </a:r>
          </a:p>
          <a:p>
            <a:pPr marL="64008" indent="0">
              <a:buNone/>
            </a:pPr>
            <a:endParaRPr lang="en-US" dirty="0">
              <a:solidFill>
                <a:srgbClr val="000000"/>
              </a:solidFill>
            </a:endParaRPr>
          </a:p>
          <a:p>
            <a:pPr>
              <a:buFont typeface="Arial"/>
              <a:buChar char="•"/>
            </a:pPr>
            <a:r>
              <a:rPr lang="en-US" b="1" dirty="0">
                <a:solidFill>
                  <a:srgbClr val="000000"/>
                </a:solidFill>
              </a:rPr>
              <a:t>One Group’s Valid Responses </a:t>
            </a:r>
            <a:endParaRPr lang="en-US" dirty="0">
              <a:solidFill>
                <a:srgbClr val="000000"/>
              </a:solidFill>
            </a:endParaRPr>
          </a:p>
          <a:p>
            <a:pPr>
              <a:buFont typeface="Arial"/>
              <a:buChar char="•"/>
            </a:pPr>
            <a:r>
              <a:rPr lang="en-US" dirty="0">
                <a:solidFill>
                  <a:srgbClr val="000000"/>
                </a:solidFill>
              </a:rPr>
              <a:t>1. Archduke Franz Ferdinand was the heir to the throne of Austria-Hungary. </a:t>
            </a:r>
          </a:p>
          <a:p>
            <a:pPr>
              <a:buFont typeface="Arial"/>
              <a:buChar char="•"/>
            </a:pPr>
            <a:r>
              <a:rPr lang="en-US" dirty="0">
                <a:solidFill>
                  <a:srgbClr val="000000"/>
                </a:solidFill>
              </a:rPr>
              <a:t>2. Archduke Franz Ferdinand was assassinated. </a:t>
            </a:r>
          </a:p>
          <a:p>
            <a:pPr>
              <a:buFont typeface="Arial"/>
              <a:buChar char="•"/>
            </a:pPr>
            <a:r>
              <a:rPr lang="en-US" dirty="0">
                <a:solidFill>
                  <a:srgbClr val="000000"/>
                </a:solidFill>
              </a:rPr>
              <a:t>3. Archduke Franz Ferdinand’s wife was assassinated. </a:t>
            </a:r>
          </a:p>
          <a:p>
            <a:pPr>
              <a:buFont typeface="Arial"/>
              <a:buChar char="•"/>
            </a:pPr>
            <a:r>
              <a:rPr lang="en-US" dirty="0">
                <a:solidFill>
                  <a:srgbClr val="000000"/>
                </a:solidFill>
              </a:rPr>
              <a:t>4. They were killed by a Serbian nationalist. </a:t>
            </a:r>
          </a:p>
          <a:p>
            <a:pPr>
              <a:buFont typeface="Arial"/>
              <a:buChar char="•"/>
            </a:pPr>
            <a:r>
              <a:rPr lang="en-US" dirty="0">
                <a:solidFill>
                  <a:srgbClr val="000000"/>
                </a:solidFill>
              </a:rPr>
              <a:t>5. They were killed in Sarajevo. </a:t>
            </a:r>
          </a:p>
          <a:p>
            <a:pPr>
              <a:buFont typeface="Arial"/>
              <a:buChar char="•"/>
            </a:pPr>
            <a:r>
              <a:rPr lang="en-US" dirty="0">
                <a:solidFill>
                  <a:srgbClr val="000000"/>
                </a:solidFill>
              </a:rPr>
              <a:t>6. Sarajevo is the capital of Bosnia. </a:t>
            </a:r>
          </a:p>
          <a:p>
            <a:pPr>
              <a:buFont typeface="Arial"/>
              <a:buChar char="•"/>
            </a:pPr>
            <a:r>
              <a:rPr lang="en-US" dirty="0">
                <a:solidFill>
                  <a:srgbClr val="000000"/>
                </a:solidFill>
              </a:rPr>
              <a:t>7. They were killed in 1914. </a:t>
            </a:r>
          </a:p>
          <a:p>
            <a:pPr>
              <a:buFont typeface="Arial"/>
              <a:buChar char="•"/>
            </a:pPr>
            <a:r>
              <a:rPr lang="en-US" dirty="0">
                <a:solidFill>
                  <a:srgbClr val="000000"/>
                </a:solidFill>
              </a:rPr>
              <a:t>8. This assassination led to the outbreak of World War I. </a:t>
            </a:r>
          </a:p>
          <a:p>
            <a:pPr>
              <a:buFont typeface="Arial"/>
              <a:buChar char="•"/>
            </a:pPr>
            <a:r>
              <a:rPr lang="en-US" dirty="0">
                <a:solidFill>
                  <a:srgbClr val="000000"/>
                </a:solidFill>
              </a:rPr>
              <a:t>9. Archduke Ferdinand’s first name was Franz. </a:t>
            </a:r>
          </a:p>
          <a:p>
            <a:pPr>
              <a:buFont typeface="Arial"/>
              <a:buChar char="•"/>
            </a:pPr>
            <a:r>
              <a:rPr lang="en-US" dirty="0">
                <a:solidFill>
                  <a:srgbClr val="000000"/>
                </a:solidFill>
              </a:rPr>
              <a:t>10. Emperor Josef’s first name was Franz. </a:t>
            </a:r>
          </a:p>
          <a:p>
            <a:pPr>
              <a:buFont typeface="Arial"/>
              <a:buChar char="•"/>
            </a:pPr>
            <a:r>
              <a:rPr lang="en-US" dirty="0">
                <a:solidFill>
                  <a:srgbClr val="000000"/>
                </a:solidFill>
              </a:rPr>
              <a:t>11. Austria-Hungary had a throne. </a:t>
            </a:r>
          </a:p>
          <a:p>
            <a:pPr>
              <a:buFont typeface="Arial"/>
              <a:buChar char="•"/>
            </a:pPr>
            <a:r>
              <a:rPr lang="de-DE" dirty="0">
                <a:solidFill>
                  <a:srgbClr val="000000"/>
                </a:solidFill>
              </a:rPr>
              <a:t>12. Franz Ferdinand was an </a:t>
            </a:r>
            <a:r>
              <a:rPr lang="de-DE" dirty="0" err="1">
                <a:solidFill>
                  <a:srgbClr val="000000"/>
                </a:solidFill>
              </a:rPr>
              <a:t>archduke</a:t>
            </a:r>
            <a:r>
              <a:rPr lang="de-DE" dirty="0">
                <a:solidFill>
                  <a:srgbClr val="000000"/>
                </a:solidFill>
              </a:rPr>
              <a:t>. </a:t>
            </a:r>
          </a:p>
          <a:p>
            <a:pPr>
              <a:buFont typeface="Arial"/>
              <a:buChar char="•"/>
            </a:pPr>
            <a:r>
              <a:rPr lang="de-DE" dirty="0">
                <a:solidFill>
                  <a:srgbClr val="000000"/>
                </a:solidFill>
              </a:rPr>
              <a:t>13. Franz Josef was an </a:t>
            </a:r>
            <a:r>
              <a:rPr lang="de-DE" dirty="0" err="1">
                <a:solidFill>
                  <a:srgbClr val="000000"/>
                </a:solidFill>
              </a:rPr>
              <a:t>emperor</a:t>
            </a:r>
            <a:r>
              <a:rPr lang="de-DE" dirty="0">
                <a:solidFill>
                  <a:srgbClr val="000000"/>
                </a:solidFill>
              </a:rPr>
              <a:t>. </a:t>
            </a:r>
          </a:p>
          <a:p>
            <a:pPr>
              <a:buFont typeface="Arial"/>
              <a:buChar char="•"/>
            </a:pPr>
            <a:r>
              <a:rPr lang="en-US" dirty="0">
                <a:solidFill>
                  <a:srgbClr val="000000"/>
                </a:solidFill>
              </a:rPr>
              <a:t>14. Emperor Franz Josef was Archduke Franz Ferdinand’s uncle. </a:t>
            </a:r>
          </a:p>
          <a:p>
            <a:pPr>
              <a:buFont typeface="Arial"/>
              <a:buChar char="•"/>
            </a:pPr>
            <a:endParaRPr lang="en-US" dirty="0">
              <a:solidFill>
                <a:srgbClr val="000000"/>
              </a:solidFill>
            </a:endParaRPr>
          </a:p>
        </p:txBody>
      </p:sp>
    </p:spTree>
    <p:extLst>
      <p:ext uri="{BB962C8B-B14F-4D97-AF65-F5344CB8AC3E}">
        <p14:creationId xmlns:p14="http://schemas.microsoft.com/office/powerpoint/2010/main" val="2318837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Creating Complex Texts</a:t>
            </a:r>
            <a:endParaRPr lang="en-US" sz="3600" dirty="0"/>
          </a:p>
        </p:txBody>
      </p:sp>
      <p:sp>
        <p:nvSpPr>
          <p:cNvPr id="3" name="Content Placeholder 2"/>
          <p:cNvSpPr>
            <a:spLocks noGrp="1"/>
          </p:cNvSpPr>
          <p:nvPr>
            <p:ph idx="1"/>
          </p:nvPr>
        </p:nvSpPr>
        <p:spPr>
          <a:xfrm>
            <a:off x="284163" y="1892721"/>
            <a:ext cx="8680848" cy="4769158"/>
          </a:xfrm>
        </p:spPr>
        <p:txBody>
          <a:bodyPr>
            <a:normAutofit/>
          </a:bodyPr>
          <a:lstStyle/>
          <a:p>
            <a:pPr marL="0" indent="0">
              <a:lnSpc>
                <a:spcPct val="70000"/>
              </a:lnSpc>
              <a:buNone/>
            </a:pPr>
            <a:r>
              <a:rPr lang="en-US" dirty="0" smtClean="0">
                <a:solidFill>
                  <a:srgbClr val="990000"/>
                </a:solidFill>
              </a:rPr>
              <a:t>Requirements of Academic Writing:</a:t>
            </a:r>
          </a:p>
          <a:p>
            <a:pPr>
              <a:lnSpc>
                <a:spcPct val="70000"/>
              </a:lnSpc>
              <a:buFont typeface="Arial"/>
              <a:buChar char="•"/>
            </a:pPr>
            <a:r>
              <a:rPr lang="en-US" dirty="0" smtClean="0">
                <a:solidFill>
                  <a:schemeClr val="tx1"/>
                </a:solidFill>
              </a:rPr>
              <a:t>Students must learn new ways to organize and present language in the discipline</a:t>
            </a:r>
          </a:p>
          <a:p>
            <a:pPr>
              <a:lnSpc>
                <a:spcPct val="70000"/>
              </a:lnSpc>
              <a:buFont typeface="Arial"/>
              <a:buChar char="•"/>
            </a:pPr>
            <a:r>
              <a:rPr lang="en-US" dirty="0" smtClean="0">
                <a:solidFill>
                  <a:schemeClr val="tx1"/>
                </a:solidFill>
              </a:rPr>
              <a:t>They must use academic register</a:t>
            </a:r>
          </a:p>
          <a:p>
            <a:pPr>
              <a:lnSpc>
                <a:spcPct val="70000"/>
              </a:lnSpc>
              <a:buFont typeface="Arial"/>
              <a:buChar char="•"/>
            </a:pPr>
            <a:r>
              <a:rPr lang="en-US" dirty="0" smtClean="0">
                <a:solidFill>
                  <a:schemeClr val="tx1"/>
                </a:solidFill>
              </a:rPr>
              <a:t>Writing requires students to expand vocabulary, vary sentence structures, and learn how to use dependent clauses</a:t>
            </a:r>
          </a:p>
          <a:p>
            <a:pPr>
              <a:lnSpc>
                <a:spcPct val="70000"/>
              </a:lnSpc>
              <a:buFont typeface="Arial"/>
              <a:buChar char="•"/>
            </a:pPr>
            <a:r>
              <a:rPr lang="en-US" dirty="0" smtClean="0">
                <a:solidFill>
                  <a:schemeClr val="tx1"/>
                </a:solidFill>
              </a:rPr>
              <a:t>Academic writing requires the thinking skills of analysis, causal reasoning, evaluation, and argumentation</a:t>
            </a:r>
          </a:p>
          <a:p>
            <a:pPr>
              <a:lnSpc>
                <a:spcPct val="70000"/>
              </a:lnSpc>
              <a:buFont typeface="Arial"/>
              <a:buChar char="•"/>
            </a:pPr>
            <a:r>
              <a:rPr lang="en-US" i="1" dirty="0" smtClean="0">
                <a:solidFill>
                  <a:schemeClr val="accent1"/>
                </a:solidFill>
              </a:rPr>
              <a:t>Our oral language influences how we write</a:t>
            </a:r>
          </a:p>
          <a:p>
            <a:pPr>
              <a:lnSpc>
                <a:spcPct val="70000"/>
              </a:lnSpc>
              <a:buFont typeface="Arial"/>
              <a:buChar char="•"/>
            </a:pPr>
            <a:r>
              <a:rPr lang="en-US" i="1" dirty="0" smtClean="0">
                <a:solidFill>
                  <a:schemeClr val="accent1"/>
                </a:solidFill>
              </a:rPr>
              <a:t>Another powerful influence on writing is reading</a:t>
            </a:r>
            <a:r>
              <a:rPr lang="en-US" i="1" dirty="0" smtClean="0">
                <a:solidFill>
                  <a:schemeClr val="tx1"/>
                </a:solidFill>
              </a:rPr>
              <a:t> – teaching students how to closely read and analyze texts can help them become more successful writers.</a:t>
            </a:r>
            <a:endParaRPr lang="en-US" i="1" dirty="0">
              <a:solidFill>
                <a:schemeClr val="tx1"/>
              </a:solidFill>
            </a:endParaRPr>
          </a:p>
        </p:txBody>
      </p:sp>
    </p:spTree>
    <p:extLst>
      <p:ext uri="{BB962C8B-B14F-4D97-AF65-F5344CB8AC3E}">
        <p14:creationId xmlns:p14="http://schemas.microsoft.com/office/powerpoint/2010/main" val="26346127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1214820214"/>
              </p:ext>
            </p:extLst>
          </p:nvPr>
        </p:nvGraphicFramePr>
        <p:xfrm>
          <a:off x="457200" y="685800"/>
          <a:ext cx="7772400" cy="6019801"/>
        </p:xfrm>
        <a:graphic>
          <a:graphicData uri="http://schemas.openxmlformats.org/drawingml/2006/table">
            <a:tbl>
              <a:tblPr firstRow="1" bandRow="1">
                <a:tableStyleId>{5940675A-B579-460E-94D1-54222C63F5DA}</a:tableStyleId>
              </a:tblPr>
              <a:tblGrid>
                <a:gridCol w="1219200"/>
                <a:gridCol w="6553200"/>
              </a:tblGrid>
              <a:tr h="390966">
                <a:tc>
                  <a:txBody>
                    <a:bodyPr/>
                    <a:lstStyle/>
                    <a:p>
                      <a:pPr algn="ctr"/>
                      <a:endParaRPr lang="en-US" b="1" dirty="0">
                        <a:ln>
                          <a:solidFill>
                            <a:schemeClr val="tx1"/>
                          </a:solidFill>
                        </a:ln>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ln>
                            <a:solidFill>
                              <a:schemeClr val="tx1"/>
                            </a:solidFill>
                          </a:ln>
                          <a:solidFill>
                            <a:schemeClr val="bg1"/>
                          </a:solidFill>
                        </a:rPr>
                        <a:t>MOST SUPPORT</a:t>
                      </a:r>
                      <a:endParaRPr lang="en-US" b="1" dirty="0">
                        <a:ln>
                          <a:solidFill>
                            <a:schemeClr val="tx1"/>
                          </a:solidFill>
                        </a:ln>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739086">
                <a:tc>
                  <a:txBody>
                    <a:bodyPr/>
                    <a:lstStyle/>
                    <a:p>
                      <a:pPr algn="ctr"/>
                      <a:r>
                        <a:rPr lang="en-US" dirty="0" smtClean="0"/>
                        <a:t>Teacher </a:t>
                      </a:r>
                    </a:p>
                    <a:p>
                      <a:pPr algn="ctr"/>
                      <a:r>
                        <a:rPr lang="en-US" dirty="0" smtClean="0"/>
                        <a:t>writing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spcAft>
                          <a:spcPts val="600"/>
                        </a:spcAft>
                      </a:pPr>
                      <a:r>
                        <a:rPr lang="en-US" sz="2000" dirty="0" smtClean="0"/>
                        <a:t>The teacher demonstrates</a:t>
                      </a:r>
                      <a:r>
                        <a:rPr lang="en-US" sz="2000" baseline="0" dirty="0" smtClean="0"/>
                        <a:t> the writing of a text, discussing his/her thinking as he/she writes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1769">
                <a:tc>
                  <a:txBody>
                    <a:bodyPr/>
                    <a:lstStyle/>
                    <a:p>
                      <a:pPr algn="ctr"/>
                      <a:r>
                        <a:rPr lang="en-US" dirty="0" smtClean="0"/>
                        <a:t>Shared </a:t>
                      </a:r>
                    </a:p>
                    <a:p>
                      <a:pPr algn="ctr"/>
                      <a:r>
                        <a:rPr lang="en-US" dirty="0" smtClean="0"/>
                        <a:t>writing</a:t>
                      </a:r>
                      <a:endParaRPr lang="en-US" dirty="0"/>
                    </a:p>
                  </a:txBody>
                  <a:tcPr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spcAft>
                          <a:spcPts val="600"/>
                        </a:spcAft>
                      </a:pPr>
                      <a:r>
                        <a:rPr lang="en-US" sz="2000" dirty="0" smtClean="0"/>
                        <a:t>The teacher records a text that the students dictate; supports student generation of ideas by asking questions and reflecting on text content, development, organization, conventions, etc.</a:t>
                      </a:r>
                      <a:endParaRPr lang="en-US" sz="2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60427">
                <a:tc>
                  <a:txBody>
                    <a:bodyPr/>
                    <a:lstStyle/>
                    <a:p>
                      <a:pPr algn="ctr"/>
                      <a:r>
                        <a:rPr lang="en-US" dirty="0" smtClean="0"/>
                        <a:t>Choral </a:t>
                      </a:r>
                    </a:p>
                    <a:p>
                      <a:pPr algn="ctr"/>
                      <a:r>
                        <a:rPr lang="en-US" dirty="0" smtClean="0"/>
                        <a:t>writing</a:t>
                      </a:r>
                      <a:endParaRPr lang="en-US" dirty="0"/>
                    </a:p>
                  </a:txBody>
                  <a:tcPr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spcAft>
                          <a:spcPts val="600"/>
                        </a:spcAft>
                      </a:pPr>
                      <a:r>
                        <a:rPr lang="en-US" sz="2000" dirty="0" smtClean="0"/>
                        <a:t>Teacher and students write a text together;</a:t>
                      </a:r>
                      <a:r>
                        <a:rPr lang="en-US" sz="2000" baseline="0" dirty="0" smtClean="0"/>
                        <a:t> teacher and individual students take turns generating and recording new ideas</a:t>
                      </a:r>
                      <a:endParaRPr lang="en-US" sz="2000" dirty="0"/>
                    </a:p>
                  </a:txBody>
                  <a:tcPr anchor="ctr">
                    <a:lnR w="12700" cap="flat" cmpd="sng" algn="ctr">
                      <a:solidFill>
                        <a:schemeClr val="tx1"/>
                      </a:solidFill>
                      <a:prstDash val="solid"/>
                      <a:round/>
                      <a:headEnd type="none" w="med" len="med"/>
                      <a:tailEnd type="none" w="med" len="med"/>
                    </a:lnR>
                  </a:tcPr>
                </a:tc>
              </a:tr>
              <a:tr h="739086">
                <a:tc>
                  <a:txBody>
                    <a:bodyPr/>
                    <a:lstStyle/>
                    <a:p>
                      <a:pPr algn="ctr"/>
                      <a:r>
                        <a:rPr lang="en-US" dirty="0" smtClean="0"/>
                        <a:t>Guided</a:t>
                      </a:r>
                      <a:r>
                        <a:rPr lang="en-US" baseline="0" dirty="0" smtClean="0"/>
                        <a:t> </a:t>
                      </a:r>
                    </a:p>
                    <a:p>
                      <a:pPr algn="ctr"/>
                      <a:r>
                        <a:rPr lang="en-US" baseline="0" dirty="0" smtClean="0"/>
                        <a:t>writing</a:t>
                      </a:r>
                      <a:endParaRPr lang="en-US" dirty="0"/>
                    </a:p>
                  </a:txBody>
                  <a:tcPr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spcAft>
                          <a:spcPts val="600"/>
                        </a:spcAft>
                      </a:pPr>
                      <a:r>
                        <a:rPr lang="en-US" sz="2000" dirty="0" smtClean="0"/>
                        <a:t>Individual students write a text, with the teacher providing support as necessary</a:t>
                      </a:r>
                      <a:endParaRPr lang="en-US" sz="2000" dirty="0"/>
                    </a:p>
                  </a:txBody>
                  <a:tcPr anchor="ctr">
                    <a:lnR w="12700" cap="flat" cmpd="sng" algn="ctr">
                      <a:solidFill>
                        <a:schemeClr val="tx1"/>
                      </a:solidFill>
                      <a:prstDash val="solid"/>
                      <a:round/>
                      <a:headEnd type="none" w="med" len="med"/>
                      <a:tailEnd type="none" w="med" len="med"/>
                    </a:lnR>
                  </a:tcPr>
                </a:tc>
              </a:tr>
              <a:tr h="674817">
                <a:tc>
                  <a:txBody>
                    <a:bodyPr/>
                    <a:lstStyle/>
                    <a:p>
                      <a:pPr algn="ctr"/>
                      <a:r>
                        <a:rPr lang="en-US" dirty="0" smtClean="0"/>
                        <a:t>Paired </a:t>
                      </a:r>
                    </a:p>
                    <a:p>
                      <a:pPr algn="ctr"/>
                      <a:r>
                        <a:rPr lang="en-US" dirty="0" smtClean="0"/>
                        <a:t>writing</a:t>
                      </a:r>
                      <a:endParaRPr lang="en-US" dirty="0"/>
                    </a:p>
                  </a:txBody>
                  <a:tcPr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r>
                        <a:rPr lang="en-US" sz="2000" dirty="0" smtClean="0"/>
                        <a:t>Two students write a text together</a:t>
                      </a:r>
                      <a:endParaRPr lang="en-US" sz="2000" dirty="0"/>
                    </a:p>
                  </a:txBody>
                  <a:tcPr anchor="ctr">
                    <a:lnR w="12700" cap="flat" cmpd="sng" algn="ctr">
                      <a:solidFill>
                        <a:schemeClr val="tx1"/>
                      </a:solidFill>
                      <a:prstDash val="solid"/>
                      <a:round/>
                      <a:headEnd type="none" w="med" len="med"/>
                      <a:tailEnd type="none" w="med" len="med"/>
                    </a:lnR>
                  </a:tcPr>
                </a:tc>
              </a:tr>
              <a:tr h="642684">
                <a:tc>
                  <a:txBody>
                    <a:bodyPr/>
                    <a:lstStyle/>
                    <a:p>
                      <a:pPr algn="ctr"/>
                      <a:r>
                        <a:rPr lang="en-US" sz="1500" dirty="0" smtClean="0"/>
                        <a:t>Independent</a:t>
                      </a:r>
                      <a:r>
                        <a:rPr lang="en-US" sz="1600" dirty="0" smtClean="0"/>
                        <a:t> </a:t>
                      </a:r>
                      <a:r>
                        <a:rPr lang="en-US" dirty="0" smtClean="0"/>
                        <a:t>writing</a:t>
                      </a:r>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000" dirty="0" smtClean="0"/>
                        <a:t>Each student writes a text independently</a:t>
                      </a:r>
                      <a:endParaRPr lang="en-US" sz="2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90966">
                <a:tc>
                  <a:txBody>
                    <a:bodyPr/>
                    <a:lstStyle/>
                    <a:p>
                      <a:pPr algn="ct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ln>
                            <a:solidFill>
                              <a:schemeClr val="tx1"/>
                            </a:solidFill>
                          </a:ln>
                          <a:solidFill>
                            <a:schemeClr val="bg1"/>
                          </a:solidFill>
                        </a:rPr>
                        <a:t>LEAST SUPPORT</a:t>
                      </a:r>
                      <a:endParaRPr lang="en-US" b="1" dirty="0">
                        <a:ln>
                          <a:solidFill>
                            <a:schemeClr val="tx1"/>
                          </a:solidFill>
                        </a:ln>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bl>
          </a:graphicData>
        </a:graphic>
      </p:graphicFrame>
      <p:sp>
        <p:nvSpPr>
          <p:cNvPr id="28675" name="TextBox 9"/>
          <p:cNvSpPr txBox="1">
            <a:spLocks noChangeArrowheads="1"/>
          </p:cNvSpPr>
          <p:nvPr/>
        </p:nvSpPr>
        <p:spPr bwMode="auto">
          <a:xfrm>
            <a:off x="76200" y="101025"/>
            <a:ext cx="1917700" cy="584776"/>
          </a:xfrm>
          <a:prstGeom prst="rect">
            <a:avLst/>
          </a:prstGeom>
          <a:solidFill>
            <a:srgbClr val="595959"/>
          </a:solidFill>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defTabSz="914400"/>
            <a:r>
              <a:rPr lang="en-US" sz="3200" dirty="0">
                <a:solidFill>
                  <a:prstClr val="white"/>
                </a:solidFill>
                <a:latin typeface="Calibri" pitchFamily="34" charset="0"/>
              </a:rPr>
              <a:t>Writing</a:t>
            </a:r>
          </a:p>
        </p:txBody>
      </p:sp>
    </p:spTree>
    <p:extLst>
      <p:ext uri="{BB962C8B-B14F-4D97-AF65-F5344CB8AC3E}">
        <p14:creationId xmlns:p14="http://schemas.microsoft.com/office/powerpoint/2010/main" val="21997221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481138"/>
            <a:ext cx="3733800" cy="4525962"/>
          </a:xfrm>
        </p:spPr>
        <p:txBody>
          <a:bodyPr>
            <a:normAutofit fontScale="92500" lnSpcReduction="10000"/>
          </a:bodyPr>
          <a:lstStyle/>
          <a:p>
            <a:pPr eaLnBrk="1" hangingPunct="1">
              <a:buFont typeface="Wingdings" pitchFamily="2" charset="2"/>
              <a:buChar char="Ø"/>
            </a:pPr>
            <a:r>
              <a:rPr lang="en-US" altLang="en-US" dirty="0" smtClean="0"/>
              <a:t>Word walls</a:t>
            </a:r>
          </a:p>
          <a:p>
            <a:pPr eaLnBrk="1" hangingPunct="1">
              <a:buFont typeface="Wingdings" pitchFamily="2" charset="2"/>
              <a:buChar char="Ø"/>
            </a:pPr>
            <a:r>
              <a:rPr lang="en-US" altLang="en-US" dirty="0" smtClean="0"/>
              <a:t>Thematic word charts</a:t>
            </a:r>
          </a:p>
          <a:p>
            <a:pPr eaLnBrk="1" hangingPunct="1">
              <a:buFont typeface="Wingdings" pitchFamily="2" charset="2"/>
              <a:buChar char="Ø"/>
            </a:pPr>
            <a:r>
              <a:rPr lang="en-US" altLang="en-US" dirty="0" smtClean="0"/>
              <a:t>Sentence frames and stems</a:t>
            </a:r>
          </a:p>
          <a:p>
            <a:pPr eaLnBrk="1" hangingPunct="1">
              <a:buFont typeface="Wingdings" pitchFamily="2" charset="2"/>
              <a:buChar char="Ø"/>
            </a:pPr>
            <a:r>
              <a:rPr lang="en-US" altLang="en-US" dirty="0" smtClean="0"/>
              <a:t>Personal word books</a:t>
            </a:r>
          </a:p>
          <a:p>
            <a:pPr eaLnBrk="1" hangingPunct="1">
              <a:buFont typeface="Wingdings" pitchFamily="2" charset="2"/>
              <a:buChar char="Ø"/>
            </a:pPr>
            <a:r>
              <a:rPr lang="en-US" altLang="en-US" dirty="0" smtClean="0"/>
              <a:t>Dictionaries</a:t>
            </a:r>
          </a:p>
          <a:p>
            <a:pPr eaLnBrk="1" hangingPunct="1">
              <a:buFont typeface="Wingdings" pitchFamily="2" charset="2"/>
              <a:buChar char="Ø"/>
            </a:pPr>
            <a:r>
              <a:rPr lang="en-US" altLang="en-US" dirty="0" smtClean="0"/>
              <a:t>“Mini-Lessons”</a:t>
            </a:r>
          </a:p>
        </p:txBody>
      </p:sp>
      <p:sp>
        <p:nvSpPr>
          <p:cNvPr id="3" name="Title 2"/>
          <p:cNvSpPr>
            <a:spLocks noGrp="1"/>
          </p:cNvSpPr>
          <p:nvPr>
            <p:ph type="title"/>
          </p:nvPr>
        </p:nvSpPr>
        <p:spPr>
          <a:solidFill>
            <a:srgbClr val="595959"/>
          </a:solidFill>
        </p:spPr>
        <p:style>
          <a:lnRef idx="2">
            <a:schemeClr val="dk1">
              <a:shade val="50000"/>
            </a:schemeClr>
          </a:lnRef>
          <a:fillRef idx="1">
            <a:schemeClr val="dk1"/>
          </a:fillRef>
          <a:effectRef idx="0">
            <a:schemeClr val="dk1"/>
          </a:effectRef>
          <a:fontRef idx="minor">
            <a:schemeClr val="lt1"/>
          </a:fontRef>
        </p:style>
        <p:txBody>
          <a:bodyPr/>
          <a:lstStyle/>
          <a:p>
            <a:pPr lvl="1" eaLnBrk="1" fontAlgn="auto" hangingPunct="1">
              <a:spcAft>
                <a:spcPts val="0"/>
              </a:spcAft>
              <a:defRPr/>
            </a:pPr>
            <a:r>
              <a:rPr lang="en-US" sz="3600" dirty="0">
                <a:effectLst>
                  <a:outerShdw blurRad="38100" dist="38100" dir="2700000" algn="tl">
                    <a:srgbClr val="000000">
                      <a:alpha val="43137"/>
                    </a:srgbClr>
                  </a:outerShdw>
                </a:effectLst>
                <a:latin typeface="+mj-lt"/>
              </a:rPr>
              <a:t>Support for Independent Writing </a:t>
            </a:r>
            <a:r>
              <a:rPr lang="en-US" sz="1800" b="0" dirty="0">
                <a:solidFill>
                  <a:sysClr val="windowText" lastClr="000000"/>
                </a:solidFill>
              </a:rPr>
              <a:t/>
            </a:r>
            <a:br>
              <a:rPr lang="en-US" sz="1800" b="0" dirty="0">
                <a:solidFill>
                  <a:sysClr val="windowText" lastClr="000000"/>
                </a:solidFill>
              </a:rPr>
            </a:br>
            <a:endParaRPr lang="en-US" sz="1800" b="0" dirty="0">
              <a:solidFill>
                <a:sysClr val="windowText" lastClr="00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2004" y="1681540"/>
            <a:ext cx="3048000" cy="227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226" y="4089400"/>
            <a:ext cx="3271574" cy="24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231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Scaffolding Academic Writing: Graphic Organizers</a:t>
            </a:r>
            <a:endParaRPr lang="en-US" sz="3600" dirty="0"/>
          </a:p>
        </p:txBody>
      </p:sp>
      <p:pic>
        <p:nvPicPr>
          <p:cNvPr id="6" name="Picture 5" descr="PerspectiveAnchorChart.p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1019493">
            <a:off x="299164" y="2009087"/>
            <a:ext cx="3698756" cy="2002911"/>
          </a:xfrm>
          <a:prstGeom prst="rect">
            <a:avLst/>
          </a:prstGeom>
        </p:spPr>
      </p:pic>
      <p:pic>
        <p:nvPicPr>
          <p:cNvPr id="7" name="Picture 6" descr="CauseEffect.png"/>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73650">
            <a:off x="4608269" y="1933190"/>
            <a:ext cx="4229983" cy="2349991"/>
          </a:xfrm>
          <a:prstGeom prst="rect">
            <a:avLst/>
          </a:prstGeom>
        </p:spPr>
      </p:pic>
      <p:pic>
        <p:nvPicPr>
          <p:cNvPr id="9" name="Picture 8" descr="ConnectTheWords.png"/>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1399622">
            <a:off x="1777211" y="4151402"/>
            <a:ext cx="4336417" cy="2392506"/>
          </a:xfrm>
          <a:prstGeom prst="rect">
            <a:avLst/>
          </a:prstGeom>
        </p:spPr>
      </p:pic>
    </p:spTree>
    <p:extLst>
      <p:ext uri="{BB962C8B-B14F-4D97-AF65-F5344CB8AC3E}">
        <p14:creationId xmlns:p14="http://schemas.microsoft.com/office/powerpoint/2010/main" val="3379985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Scaffolding Academic Writing: Graphic Organizers</a:t>
            </a:r>
            <a:endParaRPr lang="en-US" sz="3600" dirty="0"/>
          </a:p>
        </p:txBody>
      </p:sp>
      <p:pic>
        <p:nvPicPr>
          <p:cNvPr id="5" name="Picture 4" descr="Fray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1811078"/>
            <a:ext cx="3592481" cy="2602656"/>
          </a:xfrm>
          <a:prstGeom prst="rect">
            <a:avLst/>
          </a:prstGeom>
        </p:spPr>
      </p:pic>
      <p:pic>
        <p:nvPicPr>
          <p:cNvPr id="8" name="Picture 7" descr="SciVoca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62" y="2004572"/>
            <a:ext cx="3970337" cy="4688377"/>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2016-03-13_22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101" y="4586029"/>
            <a:ext cx="3568700" cy="1787870"/>
          </a:xfrm>
          <a:prstGeom prst="rect">
            <a:avLst/>
          </a:prstGeom>
        </p:spPr>
      </p:pic>
    </p:spTree>
    <p:extLst>
      <p:ext uri="{BB962C8B-B14F-4D97-AF65-F5344CB8AC3E}">
        <p14:creationId xmlns:p14="http://schemas.microsoft.com/office/powerpoint/2010/main" val="115264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1910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75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95600"/>
            <a:ext cx="40386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7529" name="Rectangle 9"/>
          <p:cNvSpPr>
            <a:spLocks noGrp="1" noChangeArrowheads="1"/>
          </p:cNvSpPr>
          <p:nvPr>
            <p:ph type="title"/>
          </p:nvPr>
        </p:nvSpPr>
        <p:spPr/>
        <p:txBody>
          <a:bodyPr/>
          <a:lstStyle/>
          <a:p>
            <a:r>
              <a:rPr lang="en-US" sz="4000" dirty="0" smtClean="0">
                <a:latin typeface="Arial" charset="0"/>
                <a:cs typeface="Arial" charset="0"/>
              </a:rPr>
              <a:t>Vocabulary Notebooks</a:t>
            </a:r>
            <a:endParaRPr lang="en-US" sz="4000" dirty="0">
              <a:latin typeface="Arial" charset="0"/>
              <a:cs typeface="Arial" charset="0"/>
            </a:endParaRPr>
          </a:p>
        </p:txBody>
      </p:sp>
    </p:spTree>
    <p:extLst>
      <p:ext uri="{BB962C8B-B14F-4D97-AF65-F5344CB8AC3E}">
        <p14:creationId xmlns:p14="http://schemas.microsoft.com/office/powerpoint/2010/main" val="14160870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idx="1"/>
          </p:nvPr>
        </p:nvSpPr>
        <p:spPr/>
        <p:txBody>
          <a:bodyPr/>
          <a:lstStyle/>
          <a:p>
            <a:endParaRPr lang="en-US">
              <a:latin typeface="Arial" charset="0"/>
              <a:cs typeface="Arial" charset="0"/>
            </a:endParaRPr>
          </a:p>
        </p:txBody>
      </p:sp>
      <p:pic>
        <p:nvPicPr>
          <p:cNvPr id="1218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277225"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r>
              <a:rPr lang="en-US" dirty="0" smtClean="0"/>
              <a:t>Word Banks</a:t>
            </a:r>
            <a:endParaRPr lang="en-US" dirty="0"/>
          </a:p>
        </p:txBody>
      </p:sp>
    </p:spTree>
    <p:extLst>
      <p:ext uri="{BB962C8B-B14F-4D97-AF65-F5344CB8AC3E}">
        <p14:creationId xmlns:p14="http://schemas.microsoft.com/office/powerpoint/2010/main" val="11052233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Rectangle 9"/>
          <p:cNvSpPr>
            <a:spLocks noGrp="1" noChangeArrowheads="1"/>
          </p:cNvSpPr>
          <p:nvPr>
            <p:ph type="title"/>
          </p:nvPr>
        </p:nvSpPr>
        <p:spPr/>
        <p:txBody>
          <a:bodyPr/>
          <a:lstStyle/>
          <a:p>
            <a:r>
              <a:rPr lang="en-US" sz="4000" dirty="0" smtClean="0">
                <a:solidFill>
                  <a:srgbClr val="FFFFFF"/>
                </a:solidFill>
                <a:latin typeface="Arial" charset="0"/>
                <a:cs typeface="Arial" charset="0"/>
              </a:rPr>
              <a:t>Vocabulary Activities</a:t>
            </a:r>
            <a:endParaRPr lang="en-US" sz="4000" dirty="0">
              <a:solidFill>
                <a:srgbClr val="FFFFFF"/>
              </a:solidFill>
              <a:latin typeface="Arial" charset="0"/>
              <a:cs typeface="Arial" charset="0"/>
            </a:endParaRPr>
          </a:p>
        </p:txBody>
      </p:sp>
      <p:pic>
        <p:nvPicPr>
          <p:cNvPr id="3" name="Picture 2" descr="shades of mea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696" y="2068206"/>
            <a:ext cx="5378824" cy="3857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945529" y="4867475"/>
            <a:ext cx="2241177" cy="754053"/>
          </a:xfrm>
          <a:prstGeom prst="rect">
            <a:avLst/>
          </a:prstGeom>
          <a:solidFill>
            <a:srgbClr val="A6A6A6"/>
          </a:solidFill>
          <a:ln w="38100" cmpd="sng">
            <a:solidFill>
              <a:srgbClr val="A6549A"/>
            </a:solidFill>
          </a:ln>
        </p:spPr>
        <p:txBody>
          <a:bodyPr wrap="square" rtlCol="0">
            <a:spAutoFit/>
          </a:bodyPr>
          <a:lstStyle/>
          <a:p>
            <a:pPr algn="ctr"/>
            <a:r>
              <a:rPr lang="en-US" sz="2400" dirty="0" smtClean="0"/>
              <a:t>microscopic</a:t>
            </a:r>
          </a:p>
          <a:p>
            <a:pPr algn="ctr"/>
            <a:endParaRPr lang="en-US" sz="1900" dirty="0" smtClean="0"/>
          </a:p>
        </p:txBody>
      </p:sp>
      <p:sp>
        <p:nvSpPr>
          <p:cNvPr id="11" name="TextBox 10"/>
          <p:cNvSpPr txBox="1"/>
          <p:nvPr/>
        </p:nvSpPr>
        <p:spPr>
          <a:xfrm>
            <a:off x="4945529" y="4282699"/>
            <a:ext cx="2241177" cy="584776"/>
          </a:xfrm>
          <a:prstGeom prst="rect">
            <a:avLst/>
          </a:prstGeom>
          <a:solidFill>
            <a:srgbClr val="A6A6A6"/>
          </a:solidFill>
          <a:ln w="38100" cmpd="sng">
            <a:solidFill>
              <a:srgbClr val="A6549A"/>
            </a:solidFill>
          </a:ln>
        </p:spPr>
        <p:txBody>
          <a:bodyPr wrap="square" rtlCol="0">
            <a:spAutoFit/>
          </a:bodyPr>
          <a:lstStyle/>
          <a:p>
            <a:pPr algn="ctr"/>
            <a:r>
              <a:rPr lang="en-US" sz="3200" dirty="0" smtClean="0"/>
              <a:t>miniscule</a:t>
            </a:r>
            <a:endParaRPr lang="en-US" sz="3200" dirty="0"/>
          </a:p>
        </p:txBody>
      </p:sp>
      <p:sp>
        <p:nvSpPr>
          <p:cNvPr id="12" name="TextBox 11"/>
          <p:cNvSpPr txBox="1"/>
          <p:nvPr/>
        </p:nvSpPr>
        <p:spPr>
          <a:xfrm>
            <a:off x="4945529" y="3636368"/>
            <a:ext cx="2241177" cy="646331"/>
          </a:xfrm>
          <a:prstGeom prst="rect">
            <a:avLst/>
          </a:prstGeom>
          <a:solidFill>
            <a:srgbClr val="A6A6A6"/>
          </a:solidFill>
          <a:ln w="38100" cmpd="sng">
            <a:solidFill>
              <a:srgbClr val="A6549A"/>
            </a:solidFill>
          </a:ln>
        </p:spPr>
        <p:txBody>
          <a:bodyPr wrap="square" rtlCol="0">
            <a:spAutoFit/>
          </a:bodyPr>
          <a:lstStyle/>
          <a:p>
            <a:pPr algn="ctr"/>
            <a:r>
              <a:rPr lang="en-US" sz="3600" dirty="0" smtClean="0"/>
              <a:t>tiny</a:t>
            </a:r>
            <a:endParaRPr lang="en-US" sz="3600" dirty="0"/>
          </a:p>
        </p:txBody>
      </p:sp>
      <p:sp>
        <p:nvSpPr>
          <p:cNvPr id="13" name="TextBox 12"/>
          <p:cNvSpPr txBox="1"/>
          <p:nvPr/>
        </p:nvSpPr>
        <p:spPr>
          <a:xfrm>
            <a:off x="4945529" y="3014827"/>
            <a:ext cx="2241177" cy="707886"/>
          </a:xfrm>
          <a:prstGeom prst="rect">
            <a:avLst/>
          </a:prstGeom>
          <a:solidFill>
            <a:schemeClr val="bg1">
              <a:lumMod val="65000"/>
            </a:schemeClr>
          </a:solidFill>
          <a:ln w="38100" cmpd="sng">
            <a:solidFill>
              <a:srgbClr val="A6549A"/>
            </a:solidFill>
          </a:ln>
        </p:spPr>
        <p:txBody>
          <a:bodyPr wrap="square" rtlCol="0">
            <a:spAutoFit/>
          </a:bodyPr>
          <a:lstStyle/>
          <a:p>
            <a:pPr algn="ctr"/>
            <a:r>
              <a:rPr lang="en-US" sz="4000" dirty="0" smtClean="0"/>
              <a:t>small</a:t>
            </a:r>
            <a:endParaRPr lang="en-US" sz="4000" dirty="0"/>
          </a:p>
        </p:txBody>
      </p:sp>
    </p:spTree>
    <p:extLst>
      <p:ext uri="{BB962C8B-B14F-4D97-AF65-F5344CB8AC3E}">
        <p14:creationId xmlns:p14="http://schemas.microsoft.com/office/powerpoint/2010/main" val="37933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Autofit/>
          </a:bodyPr>
          <a:lstStyle/>
          <a:p>
            <a:r>
              <a:rPr lang="en-US" altLang="en-US" sz="3200" dirty="0" smtClean="0"/>
              <a:t>Beginning Learners: Code Switching in Writing</a:t>
            </a:r>
          </a:p>
        </p:txBody>
      </p:sp>
      <p:pic>
        <p:nvPicPr>
          <p:cNvPr id="1054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421705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86237" y="1458923"/>
            <a:ext cx="5554082" cy="4165561"/>
          </a:xfrm>
          <a:prstGeom prst="rect">
            <a:avLst/>
          </a:prstGeom>
        </p:spPr>
      </p:pic>
    </p:spTree>
    <p:extLst>
      <p:ext uri="{BB962C8B-B14F-4D97-AF65-F5344CB8AC3E}">
        <p14:creationId xmlns:p14="http://schemas.microsoft.com/office/powerpoint/2010/main" val="817864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118" y="269876"/>
            <a:ext cx="4671881" cy="746124"/>
          </a:xfrm>
          <a:solidFill>
            <a:srgbClr val="595959"/>
          </a:solidFill>
        </p:spPr>
        <p:style>
          <a:lnRef idx="2">
            <a:schemeClr val="dk1">
              <a:shade val="50000"/>
            </a:schemeClr>
          </a:lnRef>
          <a:fillRef idx="1">
            <a:schemeClr val="dk1"/>
          </a:fillRef>
          <a:effectRef idx="0">
            <a:schemeClr val="dk1"/>
          </a:effectRef>
          <a:fontRef idx="minor">
            <a:schemeClr val="lt1"/>
          </a:fontRef>
        </p:style>
        <p:txBody>
          <a:bodyPr>
            <a:noAutofit/>
          </a:bodyPr>
          <a:lstStyle/>
          <a:p>
            <a:pPr algn="l"/>
            <a:r>
              <a:rPr lang="en-US" sz="2400" dirty="0" smtClean="0">
                <a:solidFill>
                  <a:schemeClr val="bg1"/>
                </a:solidFill>
              </a:rPr>
              <a:t>Language Experience Approach</a:t>
            </a:r>
            <a:br>
              <a:rPr lang="en-US" sz="2400" dirty="0" smtClean="0">
                <a:solidFill>
                  <a:schemeClr val="bg1"/>
                </a:solidFill>
              </a:rPr>
            </a:br>
            <a:r>
              <a:rPr lang="en-US" sz="1050" b="1" dirty="0" smtClean="0">
                <a:ln>
                  <a:noFill/>
                </a:ln>
                <a:solidFill>
                  <a:schemeClr val="bg1"/>
                </a:solidFill>
                <a:effectLst/>
                <a:latin typeface="Berlin Sans FB" panose="020E0602020502020306" pitchFamily="34" charset="0"/>
                <a:cs typeface="Arial" panose="020B0604020202020204" pitchFamily="34" charset="0"/>
              </a:rPr>
              <a:t>Taylor, 1992</a:t>
            </a:r>
            <a:endParaRPr lang="en-US" sz="1200" b="1" dirty="0">
              <a:ln>
                <a:noFill/>
              </a:ln>
              <a:solidFill>
                <a:schemeClr val="bg1"/>
              </a:solidFill>
              <a:effectLst/>
              <a:latin typeface="Berlin Sans FB" panose="020E0602020502020306" pitchFamily="34" charset="0"/>
              <a:cs typeface="Arial" panose="020B0604020202020204" pitchFamily="34" charset="0"/>
            </a:endParaRPr>
          </a:p>
        </p:txBody>
      </p:sp>
      <p:pic>
        <p:nvPicPr>
          <p:cNvPr id="13316" name="Picture 4" descr="C:\Users\Maria\Downloads\LEA1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9" y="951381"/>
            <a:ext cx="4671880" cy="2934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7" name="Picture 5" descr="C:\Users\Maria\Downloads\LEA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461" y="3741510"/>
            <a:ext cx="5049567" cy="2786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490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Informal Writing Activities</a:t>
            </a:r>
            <a:endParaRPr lang="en-US" sz="3600" dirty="0"/>
          </a:p>
        </p:txBody>
      </p:sp>
      <p:sp>
        <p:nvSpPr>
          <p:cNvPr id="3" name="Content Placeholder 2"/>
          <p:cNvSpPr>
            <a:spLocks noGrp="1"/>
          </p:cNvSpPr>
          <p:nvPr>
            <p:ph idx="1"/>
          </p:nvPr>
        </p:nvSpPr>
        <p:spPr>
          <a:xfrm>
            <a:off x="284163" y="1892721"/>
            <a:ext cx="8680848" cy="4769158"/>
          </a:xfrm>
        </p:spPr>
        <p:txBody>
          <a:bodyPr>
            <a:normAutofit/>
          </a:bodyPr>
          <a:lstStyle/>
          <a:p>
            <a:pPr>
              <a:lnSpc>
                <a:spcPct val="70000"/>
              </a:lnSpc>
              <a:buFont typeface="Arial"/>
              <a:buChar char="•"/>
            </a:pPr>
            <a:r>
              <a:rPr lang="en-US" sz="3200" dirty="0" smtClean="0">
                <a:solidFill>
                  <a:srgbClr val="990000"/>
                </a:solidFill>
              </a:rPr>
              <a:t>Learning Logs and Journals</a:t>
            </a:r>
          </a:p>
          <a:p>
            <a:pPr lvl="1">
              <a:lnSpc>
                <a:spcPct val="70000"/>
              </a:lnSpc>
              <a:buFont typeface="Arial"/>
              <a:buChar char="•"/>
            </a:pPr>
            <a:r>
              <a:rPr lang="en-US" sz="2800" i="1" dirty="0" smtClean="0">
                <a:solidFill>
                  <a:schemeClr val="tx1"/>
                </a:solidFill>
              </a:rPr>
              <a:t>I learned that</a:t>
            </a:r>
            <a:r>
              <a:rPr lang="is-IS" sz="2800" i="1" dirty="0" smtClean="0">
                <a:solidFill>
                  <a:schemeClr val="tx1"/>
                </a:solidFill>
              </a:rPr>
              <a:t>…</a:t>
            </a:r>
          </a:p>
          <a:p>
            <a:pPr lvl="1">
              <a:lnSpc>
                <a:spcPct val="70000"/>
              </a:lnSpc>
              <a:buFont typeface="Arial"/>
              <a:buChar char="•"/>
            </a:pPr>
            <a:r>
              <a:rPr lang="is-IS" sz="2800" i="1" dirty="0" smtClean="0">
                <a:solidFill>
                  <a:schemeClr val="tx1"/>
                </a:solidFill>
              </a:rPr>
              <a:t>I realized that...</a:t>
            </a:r>
          </a:p>
          <a:p>
            <a:pPr lvl="1">
              <a:lnSpc>
                <a:spcPct val="70000"/>
              </a:lnSpc>
              <a:buFont typeface="Arial"/>
              <a:buChar char="•"/>
            </a:pPr>
            <a:r>
              <a:rPr lang="is-IS" sz="2800" i="1" dirty="0" smtClean="0">
                <a:solidFill>
                  <a:schemeClr val="tx1"/>
                </a:solidFill>
              </a:rPr>
              <a:t>We read about... in order to...</a:t>
            </a:r>
          </a:p>
          <a:p>
            <a:pPr lvl="1">
              <a:lnSpc>
                <a:spcPct val="70000"/>
              </a:lnSpc>
              <a:buFont typeface="Arial"/>
              <a:buChar char="•"/>
            </a:pPr>
            <a:r>
              <a:rPr lang="is-IS" sz="2800" i="1" dirty="0" smtClean="0">
                <a:solidFill>
                  <a:schemeClr val="tx1"/>
                </a:solidFill>
              </a:rPr>
              <a:t>An important concept is... because…</a:t>
            </a:r>
          </a:p>
          <a:p>
            <a:pPr marL="457200" lvl="1" indent="0">
              <a:lnSpc>
                <a:spcPct val="70000"/>
              </a:lnSpc>
              <a:buNone/>
            </a:pPr>
            <a:endParaRPr lang="is-IS" sz="2800" i="1" dirty="0" smtClean="0">
              <a:solidFill>
                <a:schemeClr val="tx1"/>
              </a:solidFill>
            </a:endParaRPr>
          </a:p>
          <a:p>
            <a:pPr>
              <a:lnSpc>
                <a:spcPct val="70000"/>
              </a:lnSpc>
              <a:buFont typeface="Arial"/>
              <a:buChar char="•"/>
            </a:pPr>
            <a:r>
              <a:rPr lang="is-IS" sz="3200" dirty="0" smtClean="0">
                <a:solidFill>
                  <a:srgbClr val="990000"/>
                </a:solidFill>
              </a:rPr>
              <a:t>Perspective Papers</a:t>
            </a:r>
          </a:p>
          <a:p>
            <a:pPr lvl="1">
              <a:lnSpc>
                <a:spcPct val="70000"/>
              </a:lnSpc>
              <a:buFont typeface="Arial"/>
              <a:buChar char="•"/>
            </a:pPr>
            <a:r>
              <a:rPr lang="is-IS" sz="2800" i="1" dirty="0" smtClean="0">
                <a:solidFill>
                  <a:schemeClr val="tx1"/>
                </a:solidFill>
              </a:rPr>
              <a:t>“I am a white blood cell. I like to travel and take care of problems, such as bacteria that invade the body...”</a:t>
            </a:r>
          </a:p>
        </p:txBody>
      </p:sp>
    </p:spTree>
    <p:extLst>
      <p:ext uri="{BB962C8B-B14F-4D97-AF65-F5344CB8AC3E}">
        <p14:creationId xmlns:p14="http://schemas.microsoft.com/office/powerpoint/2010/main" val="42076833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solidFill>
                  <a:srgbClr val="000000"/>
                </a:solidFill>
                <a:effectLst/>
              </a:rPr>
              <a:t>Digital Media and the Internet</a:t>
            </a:r>
            <a:endParaRPr lang="en-US" dirty="0">
              <a:solidFill>
                <a:srgbClr val="000000"/>
              </a:solidFill>
              <a:effectLst/>
            </a:endParaRPr>
          </a:p>
        </p:txBody>
      </p:sp>
      <p:sp>
        <p:nvSpPr>
          <p:cNvPr id="3" name="Content Placeholder 2"/>
          <p:cNvSpPr>
            <a:spLocks noGrp="1"/>
          </p:cNvSpPr>
          <p:nvPr>
            <p:ph sz="half" idx="1"/>
          </p:nvPr>
        </p:nvSpPr>
        <p:spPr/>
        <p:txBody>
          <a:bodyPr>
            <a:normAutofit lnSpcReduction="10000"/>
          </a:bodyPr>
          <a:lstStyle/>
          <a:p>
            <a:pPr>
              <a:buFont typeface="Arial"/>
              <a:buChar char="•"/>
            </a:pPr>
            <a:r>
              <a:rPr lang="en-US" dirty="0" smtClean="0"/>
              <a:t>Technology makes real world contexts accessible to learners</a:t>
            </a:r>
          </a:p>
          <a:p>
            <a:pPr>
              <a:buFont typeface="Arial"/>
              <a:buChar char="•"/>
            </a:pPr>
            <a:r>
              <a:rPr lang="en-US" dirty="0" smtClean="0"/>
              <a:t>It enables students to explore their identities through relationships with their community,  culture, and world (</a:t>
            </a:r>
            <a:r>
              <a:rPr lang="en-US" dirty="0" err="1" smtClean="0"/>
              <a:t>Warshauer</a:t>
            </a:r>
            <a:r>
              <a:rPr lang="en-US" dirty="0" smtClean="0"/>
              <a:t>, 2003)</a:t>
            </a:r>
          </a:p>
          <a:p>
            <a:pPr>
              <a:buFont typeface="Arial"/>
              <a:buChar char="•"/>
            </a:pP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4060683"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8974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457200" y="1371600"/>
            <a:ext cx="8229600" cy="5083208"/>
          </a:xfrm>
        </p:spPr>
        <p:txBody>
          <a:bodyPr/>
          <a:lstStyle/>
          <a:p>
            <a:pPr algn="r">
              <a:buFontTx/>
              <a:buNone/>
            </a:pPr>
            <a:r>
              <a:rPr lang="en-US" altLang="en-US" sz="1600" dirty="0" err="1" smtClean="0">
                <a:latin typeface="Berlin Sans FB Demi" pitchFamily="34" charset="0"/>
              </a:rPr>
              <a:t>Rance-Roney</a:t>
            </a:r>
            <a:r>
              <a:rPr lang="en-US" altLang="en-US" sz="1600" dirty="0" smtClean="0">
                <a:latin typeface="Berlin Sans FB Demi" pitchFamily="34" charset="0"/>
              </a:rPr>
              <a:t> &amp; Young (2010)</a:t>
            </a:r>
          </a:p>
          <a:p>
            <a:pPr algn="ctr">
              <a:buFontTx/>
              <a:buNone/>
            </a:pPr>
            <a:endParaRPr lang="en-US" altLang="en-US" sz="1600" dirty="0" smtClean="0">
              <a:solidFill>
                <a:srgbClr val="9306BA"/>
              </a:solidFill>
              <a:latin typeface="Berlin Sans FB Demi" pitchFamily="34" charset="0"/>
            </a:endParaRPr>
          </a:p>
          <a:p>
            <a:pPr algn="ctr">
              <a:buFontTx/>
              <a:buNone/>
            </a:pPr>
            <a:endParaRPr lang="en-US" altLang="en-US" sz="1600" dirty="0" smtClean="0">
              <a:solidFill>
                <a:srgbClr val="9306BA"/>
              </a:solidFill>
              <a:latin typeface="Berlin Sans FB Demi" pitchFamily="34" charset="0"/>
            </a:endParaRPr>
          </a:p>
        </p:txBody>
      </p:sp>
      <p:sp>
        <p:nvSpPr>
          <p:cNvPr id="6" name="Title 5"/>
          <p:cNvSpPr>
            <a:spLocks noGrp="1"/>
          </p:cNvSpPr>
          <p:nvPr>
            <p:ph type="title" idx="4294967295"/>
          </p:nvPr>
        </p:nvSpPr>
        <p:spPr>
          <a:xfrm>
            <a:off x="457200" y="267494"/>
            <a:ext cx="8001000" cy="875506"/>
          </a:xfrm>
          <a:prstGeom prst="roundRect">
            <a:avLst/>
          </a:prstGeom>
          <a:ln/>
        </p:spPr>
        <p:style>
          <a:lnRef idx="2">
            <a:schemeClr val="dk1"/>
          </a:lnRef>
          <a:fillRef idx="1">
            <a:schemeClr val="lt1"/>
          </a:fillRef>
          <a:effectRef idx="0">
            <a:schemeClr val="dk1"/>
          </a:effectRef>
          <a:fontRef idx="minor">
            <a:schemeClr val="dk1"/>
          </a:fontRef>
        </p:style>
        <p:txBody>
          <a:bodyPr rtlCol="0"/>
          <a:lstStyle/>
          <a:p>
            <a:pPr eaLnBrk="1" hangingPunct="1">
              <a:defRPr/>
            </a:pPr>
            <a:r>
              <a:rPr lang="en-US" dirty="0" smtClean="0">
                <a:solidFill>
                  <a:schemeClr val="bg1"/>
                </a:solidFill>
                <a:effectLst/>
              </a:rPr>
              <a:t>Digital Storytelling</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33543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6"/>
          <p:cNvSpPr>
            <a:spLocks noChangeArrowheads="1"/>
          </p:cNvSpPr>
          <p:nvPr/>
        </p:nvSpPr>
        <p:spPr bwMode="auto">
          <a:xfrm>
            <a:off x="266700" y="1295400"/>
            <a:ext cx="5105400" cy="1828800"/>
          </a:xfrm>
          <a:prstGeom prst="rect">
            <a:avLst/>
          </a:prstGeom>
          <a:solidFill>
            <a:schemeClr val="tx1"/>
          </a:solidFill>
          <a:ln w="25400">
            <a:solidFill>
              <a:srgbClr val="800080"/>
            </a:solidFill>
            <a:miter lim="800000"/>
            <a:headEnd/>
            <a:tailEnd/>
          </a:ln>
          <a:effectLst/>
        </p:spPr>
        <p:txBody>
          <a:bodyPr>
            <a:spAutoFit/>
          </a:bodyPr>
          <a:lstStyle/>
          <a:p>
            <a:pPr defTabSz="914400" fontAlgn="base">
              <a:spcBef>
                <a:spcPct val="0"/>
              </a:spcBef>
              <a:spcAft>
                <a:spcPct val="0"/>
              </a:spcAft>
            </a:pPr>
            <a:r>
              <a:rPr lang="en-US" altLang="en-US" sz="1600" b="1" dirty="0" smtClean="0">
                <a:solidFill>
                  <a:srgbClr val="000000"/>
                </a:solidFill>
                <a:latin typeface="Berlin Sans FB Demi" pitchFamily="34" charset="0"/>
              </a:rPr>
              <a:t>Digital Story</a:t>
            </a:r>
            <a:endParaRPr lang="en-US" altLang="en-US" sz="1600" dirty="0" smtClean="0">
              <a:solidFill>
                <a:srgbClr val="000000"/>
              </a:solidFill>
              <a:latin typeface="Berlin Sans FB Demi" pitchFamily="34" charset="0"/>
            </a:endParaRPr>
          </a:p>
          <a:p>
            <a:pPr defTabSz="914400" fontAlgn="base">
              <a:spcBef>
                <a:spcPct val="0"/>
              </a:spcBef>
              <a:spcAft>
                <a:spcPct val="0"/>
              </a:spcAft>
              <a:buFontTx/>
              <a:buChar char="•"/>
            </a:pPr>
            <a:r>
              <a:rPr lang="en-US" altLang="en-US" sz="1600" dirty="0" smtClean="0">
                <a:solidFill>
                  <a:srgbClr val="000000"/>
                </a:solidFill>
                <a:latin typeface="Times New Roman" pitchFamily="18" charset="0"/>
              </a:rPr>
              <a:t>the telling of a significant story (your own or another’s) </a:t>
            </a:r>
          </a:p>
          <a:p>
            <a:pPr defTabSz="914400" fontAlgn="base">
              <a:spcBef>
                <a:spcPct val="0"/>
              </a:spcBef>
              <a:spcAft>
                <a:spcPct val="0"/>
              </a:spcAft>
              <a:buFontTx/>
              <a:buChar char="•"/>
            </a:pPr>
            <a:r>
              <a:rPr lang="en-US" altLang="en-US" sz="1600" dirty="0" smtClean="0">
                <a:solidFill>
                  <a:srgbClr val="000000"/>
                </a:solidFill>
                <a:latin typeface="Times New Roman" pitchFamily="18" charset="0"/>
              </a:rPr>
              <a:t>through the digitized visual presentation of a series of </a:t>
            </a:r>
          </a:p>
          <a:p>
            <a:pPr defTabSz="914400" fontAlgn="base">
              <a:spcBef>
                <a:spcPct val="0"/>
              </a:spcBef>
              <a:spcAft>
                <a:spcPct val="0"/>
              </a:spcAft>
            </a:pPr>
            <a:r>
              <a:rPr lang="en-US" altLang="en-US" sz="1600" dirty="0" smtClean="0">
                <a:solidFill>
                  <a:srgbClr val="000000"/>
                </a:solidFill>
                <a:latin typeface="Times New Roman" pitchFamily="18" charset="0"/>
              </a:rPr>
              <a:t>  image captures (still photos, drawings, video clips, icons)</a:t>
            </a:r>
          </a:p>
          <a:p>
            <a:pPr defTabSz="914400" fontAlgn="base">
              <a:spcBef>
                <a:spcPct val="0"/>
              </a:spcBef>
              <a:spcAft>
                <a:spcPct val="0"/>
              </a:spcAft>
              <a:buFontTx/>
              <a:buChar char="•"/>
            </a:pPr>
            <a:r>
              <a:rPr lang="en-US" altLang="en-US" sz="1600" dirty="0" smtClean="0">
                <a:solidFill>
                  <a:srgbClr val="000000"/>
                </a:solidFill>
                <a:latin typeface="Times New Roman" pitchFamily="18" charset="0"/>
              </a:rPr>
              <a:t>the inclusion of text (titles, captions, word art)  </a:t>
            </a:r>
          </a:p>
          <a:p>
            <a:pPr defTabSz="914400" fontAlgn="base">
              <a:spcBef>
                <a:spcPct val="0"/>
              </a:spcBef>
              <a:spcAft>
                <a:spcPct val="0"/>
              </a:spcAft>
              <a:buFontTx/>
              <a:buChar char="•"/>
            </a:pPr>
            <a:r>
              <a:rPr lang="en-US" altLang="en-US" sz="1600" dirty="0" smtClean="0">
                <a:solidFill>
                  <a:srgbClr val="000000"/>
                </a:solidFill>
                <a:latin typeface="Times New Roman" pitchFamily="18" charset="0"/>
              </a:rPr>
              <a:t>the relating of that story in the voice of the creator</a:t>
            </a:r>
          </a:p>
          <a:p>
            <a:pPr defTabSz="914400" fontAlgn="base">
              <a:spcBef>
                <a:spcPct val="0"/>
              </a:spcBef>
              <a:spcAft>
                <a:spcPct val="0"/>
              </a:spcAft>
              <a:buFontTx/>
              <a:buChar char="•"/>
            </a:pPr>
            <a:r>
              <a:rPr lang="en-US" altLang="en-US" sz="1600" dirty="0" smtClean="0">
                <a:solidFill>
                  <a:srgbClr val="000000"/>
                </a:solidFill>
                <a:latin typeface="Times New Roman" pitchFamily="18" charset="0"/>
              </a:rPr>
              <a:t>often accompanied by music</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25" y="3402623"/>
            <a:ext cx="2746375" cy="1929885"/>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9" y="4505311"/>
            <a:ext cx="3200400" cy="2007469"/>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3318576" y="3913948"/>
            <a:ext cx="1135247" cy="338554"/>
          </a:xfrm>
          <a:prstGeom prst="rect">
            <a:avLst/>
          </a:prstGeom>
          <a:noFill/>
        </p:spPr>
        <p:txBody>
          <a:bodyPr wrap="none" rtlCol="0">
            <a:spAutoFit/>
          </a:bodyPr>
          <a:lstStyle/>
          <a:p>
            <a:pPr defTabSz="914400"/>
            <a:r>
              <a:rPr lang="en-US" sz="1600" b="1" dirty="0" smtClean="0">
                <a:solidFill>
                  <a:prstClr val="white"/>
                </a:solidFill>
                <a:latin typeface="Century Gothic"/>
              </a:rPr>
              <a:t>Foltz, </a:t>
            </a:r>
            <a:r>
              <a:rPr lang="en-US" sz="1600" b="1" dirty="0" smtClean="0">
                <a:solidFill>
                  <a:prstClr val="white"/>
                </a:solidFill>
                <a:latin typeface="Berlin Sans FB Demi" panose="020E0802020502020306" pitchFamily="34" charset="0"/>
              </a:rPr>
              <a:t>2013</a:t>
            </a:r>
            <a:endParaRPr lang="en-US" sz="1600" b="1" dirty="0">
              <a:solidFill>
                <a:prstClr val="white"/>
              </a:solidFill>
              <a:latin typeface="Berlin Sans FB Demi" panose="020E0802020502020306" pitchFamily="34" charset="0"/>
            </a:endParaRPr>
          </a:p>
        </p:txBody>
      </p:sp>
    </p:spTree>
    <p:extLst>
      <p:ext uri="{BB962C8B-B14F-4D97-AF65-F5344CB8AC3E}">
        <p14:creationId xmlns:p14="http://schemas.microsoft.com/office/powerpoint/2010/main" val="35987959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Grade-level Teams</a:t>
            </a:r>
            <a:endParaRPr lang="en-US" dirty="0"/>
          </a:p>
        </p:txBody>
      </p:sp>
      <p:sp>
        <p:nvSpPr>
          <p:cNvPr id="3" name="Content Placeholder 2"/>
          <p:cNvSpPr>
            <a:spLocks noGrp="1"/>
          </p:cNvSpPr>
          <p:nvPr>
            <p:ph idx="1"/>
          </p:nvPr>
        </p:nvSpPr>
        <p:spPr>
          <a:xfrm>
            <a:off x="284163" y="1926033"/>
            <a:ext cx="8574087" cy="4661556"/>
          </a:xfrm>
        </p:spPr>
        <p:txBody>
          <a:bodyPr/>
          <a:lstStyle/>
          <a:p>
            <a:pPr marL="0" indent="0">
              <a:buNone/>
            </a:pPr>
            <a:r>
              <a:rPr lang="en-US" dirty="0" smtClean="0">
                <a:solidFill>
                  <a:srgbClr val="800000"/>
                </a:solidFill>
              </a:rPr>
              <a:t>Continue working on planning your unit</a:t>
            </a:r>
          </a:p>
          <a:p>
            <a:pPr marL="742950" lvl="1" indent="-285750">
              <a:buFont typeface="Arial"/>
              <a:buChar char="•"/>
            </a:pPr>
            <a:r>
              <a:rPr lang="en-US" sz="2400" dirty="0" smtClean="0">
                <a:solidFill>
                  <a:schemeClr val="tx1"/>
                </a:solidFill>
              </a:rPr>
              <a:t>Identify </a:t>
            </a:r>
            <a:r>
              <a:rPr lang="en-US" sz="2400" dirty="0">
                <a:solidFill>
                  <a:schemeClr val="tx1"/>
                </a:solidFill>
              </a:rPr>
              <a:t>appropriate language objectives (forms/functions) </a:t>
            </a:r>
            <a:r>
              <a:rPr lang="en-US" sz="2400" dirty="0" smtClean="0">
                <a:solidFill>
                  <a:schemeClr val="tx1"/>
                </a:solidFill>
              </a:rPr>
              <a:t>for individual </a:t>
            </a:r>
            <a:r>
              <a:rPr lang="en-US" sz="2400" dirty="0">
                <a:solidFill>
                  <a:schemeClr val="tx1"/>
                </a:solidFill>
              </a:rPr>
              <a:t>lessons</a:t>
            </a:r>
          </a:p>
          <a:p>
            <a:pPr marL="742950" lvl="1" indent="-285750">
              <a:buFont typeface="Arial"/>
              <a:buChar char="•"/>
            </a:pPr>
            <a:r>
              <a:rPr lang="en-US" sz="2400" dirty="0" smtClean="0">
                <a:solidFill>
                  <a:schemeClr val="tx1"/>
                </a:solidFill>
              </a:rPr>
              <a:t>Design </a:t>
            </a:r>
            <a:r>
              <a:rPr lang="en-US" sz="2400" dirty="0">
                <a:solidFill>
                  <a:schemeClr val="tx1"/>
                </a:solidFill>
              </a:rPr>
              <a:t>tasks for academic listening, speaking, reading, and </a:t>
            </a:r>
            <a:r>
              <a:rPr lang="en-US" sz="2400" dirty="0" smtClean="0">
                <a:solidFill>
                  <a:schemeClr val="tx1"/>
                </a:solidFill>
              </a:rPr>
              <a:t>writing</a:t>
            </a:r>
          </a:p>
          <a:p>
            <a:pPr marL="742950" lvl="1" indent="-285750">
              <a:buFont typeface="Arial"/>
              <a:buChar char="•"/>
            </a:pPr>
            <a:r>
              <a:rPr lang="en-US" sz="2400" dirty="0" smtClean="0">
                <a:solidFill>
                  <a:schemeClr val="tx1"/>
                </a:solidFill>
              </a:rPr>
              <a:t>Make sure you include at least one oral practice routine in each lesson!</a:t>
            </a:r>
            <a:endParaRPr lang="en-US" sz="2400" dirty="0">
              <a:solidFill>
                <a:schemeClr val="tx1"/>
              </a:solidFill>
            </a:endParaRPr>
          </a:p>
        </p:txBody>
      </p:sp>
    </p:spTree>
    <p:extLst>
      <p:ext uri="{BB962C8B-B14F-4D97-AF65-F5344CB8AC3E}">
        <p14:creationId xmlns:p14="http://schemas.microsoft.com/office/powerpoint/2010/main" val="21188382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Lesson-sharing </a:t>
            </a:r>
            <a:r>
              <a:rPr lang="en-US" dirty="0"/>
              <a:t>on May </a:t>
            </a:r>
            <a:r>
              <a:rPr lang="en-US" dirty="0" smtClean="0"/>
              <a:t>10</a:t>
            </a:r>
            <a:endParaRPr lang="en-US" dirty="0"/>
          </a:p>
        </p:txBody>
      </p:sp>
      <p:sp>
        <p:nvSpPr>
          <p:cNvPr id="3" name="Content Placeholder 2"/>
          <p:cNvSpPr>
            <a:spLocks noGrp="1"/>
          </p:cNvSpPr>
          <p:nvPr>
            <p:ph idx="1"/>
          </p:nvPr>
        </p:nvSpPr>
        <p:spPr>
          <a:xfrm>
            <a:off x="284163" y="1926033"/>
            <a:ext cx="8574087" cy="4661556"/>
          </a:xfrm>
        </p:spPr>
        <p:txBody>
          <a:bodyPr>
            <a:normAutofit fontScale="92500" lnSpcReduction="20000"/>
          </a:bodyPr>
          <a:lstStyle/>
          <a:p>
            <a:pPr>
              <a:buFont typeface="Arial"/>
              <a:buChar char="•"/>
            </a:pPr>
            <a:r>
              <a:rPr lang="en-US" dirty="0" smtClean="0">
                <a:solidFill>
                  <a:schemeClr val="tx1"/>
                </a:solidFill>
              </a:rPr>
              <a:t>You can present in  groups or individually. Each presentation should last about 20 minutes.</a:t>
            </a:r>
          </a:p>
          <a:p>
            <a:pPr>
              <a:buFont typeface="Arial"/>
              <a:buChar char="•"/>
            </a:pPr>
            <a:r>
              <a:rPr lang="en-US" dirty="0" smtClean="0">
                <a:solidFill>
                  <a:schemeClr val="tx1"/>
                </a:solidFill>
              </a:rPr>
              <a:t>Share the goals/objectives for your unit, and provide an overview of how you incorporated the ELP standards and some of the strategies/tasks/routines we have discussed</a:t>
            </a:r>
          </a:p>
          <a:p>
            <a:pPr>
              <a:buFont typeface="Arial"/>
              <a:buChar char="•"/>
            </a:pPr>
            <a:r>
              <a:rPr lang="en-US" dirty="0" smtClean="0">
                <a:solidFill>
                  <a:schemeClr val="tx1"/>
                </a:solidFill>
              </a:rPr>
              <a:t>Choose  one procedure/stage of one lesson to focus on. You can either demonstrate (“teach”) it to the group, or you can explain what you did.</a:t>
            </a:r>
          </a:p>
          <a:p>
            <a:pPr>
              <a:buFont typeface="Arial"/>
              <a:buChar char="•"/>
            </a:pPr>
            <a:r>
              <a:rPr lang="en-US" dirty="0" smtClean="0">
                <a:solidFill>
                  <a:schemeClr val="tx1"/>
                </a:solidFill>
              </a:rPr>
              <a:t>Reflect on how things went, what you learned, successes, what you will do differently next time. How did your ELs perform in the unit?</a:t>
            </a:r>
          </a:p>
          <a:p>
            <a:pPr>
              <a:buFont typeface="Arial"/>
              <a:buChar char="•"/>
            </a:pPr>
            <a:r>
              <a:rPr lang="en-US" dirty="0" smtClean="0">
                <a:solidFill>
                  <a:schemeClr val="tx1"/>
                </a:solidFill>
              </a:rPr>
              <a:t>If possible, share pictures of students performing your activities, sample materials, samples of student work, etc.</a:t>
            </a:r>
          </a:p>
          <a:p>
            <a:pPr marL="0" indent="0">
              <a:buNone/>
            </a:pPr>
            <a:endParaRPr lang="en-US" sz="2400" dirty="0">
              <a:solidFill>
                <a:schemeClr val="tx1"/>
              </a:solidFill>
            </a:endParaRPr>
          </a:p>
        </p:txBody>
      </p:sp>
    </p:spTree>
    <p:extLst>
      <p:ext uri="{BB962C8B-B14F-4D97-AF65-F5344CB8AC3E}">
        <p14:creationId xmlns:p14="http://schemas.microsoft.com/office/powerpoint/2010/main" val="2381265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Complex Texts</a:t>
            </a:r>
            <a:endParaRPr lang="en-US" dirty="0"/>
          </a:p>
        </p:txBody>
      </p:sp>
      <p:sp>
        <p:nvSpPr>
          <p:cNvPr id="7" name="Text Placeholder 6"/>
          <p:cNvSpPr>
            <a:spLocks noGrp="1"/>
          </p:cNvSpPr>
          <p:nvPr>
            <p:ph type="body" idx="1"/>
          </p:nvPr>
        </p:nvSpPr>
        <p:spPr/>
        <p:txBody>
          <a:bodyPr/>
          <a:lstStyle/>
          <a:p>
            <a:r>
              <a:rPr lang="en-US" b="1" dirty="0">
                <a:solidFill>
                  <a:schemeClr val="accent1">
                    <a:lumMod val="75000"/>
                  </a:schemeClr>
                </a:solidFill>
              </a:rPr>
              <a:t>Read-</a:t>
            </a:r>
            <a:r>
              <a:rPr lang="en-US" b="1" dirty="0" smtClean="0">
                <a:solidFill>
                  <a:schemeClr val="accent1">
                    <a:lumMod val="75000"/>
                  </a:schemeClr>
                </a:solidFill>
              </a:rPr>
              <a:t>Aloud</a:t>
            </a:r>
            <a:endParaRPr lang="en-US" b="1" dirty="0">
              <a:solidFill>
                <a:schemeClr val="accent1">
                  <a:lumMod val="75000"/>
                </a:schemeClr>
              </a:solidFill>
            </a:endParaRPr>
          </a:p>
        </p:txBody>
      </p:sp>
      <p:sp>
        <p:nvSpPr>
          <p:cNvPr id="3" name="Content Placeholder 2"/>
          <p:cNvSpPr>
            <a:spLocks noGrp="1"/>
          </p:cNvSpPr>
          <p:nvPr>
            <p:ph sz="half" idx="2"/>
          </p:nvPr>
        </p:nvSpPr>
        <p:spPr/>
        <p:txBody>
          <a:bodyPr>
            <a:normAutofit fontScale="92500" lnSpcReduction="20000"/>
          </a:bodyPr>
          <a:lstStyle/>
          <a:p>
            <a:pPr>
              <a:buFont typeface="Arial"/>
              <a:buChar char="•"/>
            </a:pPr>
            <a:r>
              <a:rPr lang="en-US" dirty="0" smtClean="0">
                <a:solidFill>
                  <a:schemeClr val="tx1"/>
                </a:solidFill>
              </a:rPr>
              <a:t>Build students’ interest in a text</a:t>
            </a:r>
          </a:p>
          <a:p>
            <a:pPr>
              <a:buFont typeface="Arial"/>
              <a:buChar char="•"/>
            </a:pPr>
            <a:r>
              <a:rPr lang="en-US" dirty="0" smtClean="0">
                <a:solidFill>
                  <a:schemeClr val="tx1"/>
                </a:solidFill>
              </a:rPr>
              <a:t>Develop academic listening skills (e.g., discriminating important form unimportant information)</a:t>
            </a:r>
          </a:p>
          <a:p>
            <a:pPr>
              <a:buFont typeface="Arial"/>
              <a:buChar char="•"/>
            </a:pPr>
            <a:r>
              <a:rPr lang="en-US" dirty="0" smtClean="0">
                <a:solidFill>
                  <a:schemeClr val="tx1"/>
                </a:solidFill>
              </a:rPr>
              <a:t>Develop abilities to handle longer and more complex sentences</a:t>
            </a:r>
          </a:p>
          <a:p>
            <a:pPr>
              <a:buFont typeface="Arial"/>
              <a:buChar char="•"/>
            </a:pPr>
            <a:r>
              <a:rPr lang="en-US" dirty="0" smtClean="0">
                <a:solidFill>
                  <a:schemeClr val="tx1"/>
                </a:solidFill>
              </a:rPr>
              <a:t>Build up knowledge needed for class and group discussions</a:t>
            </a:r>
            <a:endParaRPr lang="en-US" dirty="0">
              <a:solidFill>
                <a:schemeClr val="tx1"/>
              </a:solidFill>
            </a:endParaRPr>
          </a:p>
        </p:txBody>
      </p:sp>
      <p:sp>
        <p:nvSpPr>
          <p:cNvPr id="8" name="Text Placeholder 7"/>
          <p:cNvSpPr>
            <a:spLocks noGrp="1"/>
          </p:cNvSpPr>
          <p:nvPr>
            <p:ph type="body" sz="quarter" idx="3"/>
          </p:nvPr>
        </p:nvSpPr>
        <p:spPr/>
        <p:txBody>
          <a:bodyPr/>
          <a:lstStyle/>
          <a:p>
            <a:r>
              <a:rPr lang="en-US" b="1" dirty="0">
                <a:solidFill>
                  <a:srgbClr val="730000"/>
                </a:solidFill>
              </a:rPr>
              <a:t>Comprehend-</a:t>
            </a:r>
            <a:r>
              <a:rPr lang="en-US" b="1" dirty="0" smtClean="0">
                <a:solidFill>
                  <a:srgbClr val="730000"/>
                </a:solidFill>
              </a:rPr>
              <a:t>Aloud</a:t>
            </a:r>
            <a:endParaRPr lang="en-US" b="1" dirty="0">
              <a:solidFill>
                <a:srgbClr val="730000"/>
              </a:solidFill>
            </a:endParaRPr>
          </a:p>
        </p:txBody>
      </p:sp>
      <p:sp>
        <p:nvSpPr>
          <p:cNvPr id="6" name="Content Placeholder 5"/>
          <p:cNvSpPr>
            <a:spLocks noGrp="1"/>
          </p:cNvSpPr>
          <p:nvPr>
            <p:ph sz="quarter" idx="4"/>
          </p:nvPr>
        </p:nvSpPr>
        <p:spPr>
          <a:xfrm>
            <a:off x="4779494" y="2590800"/>
            <a:ext cx="4078755" cy="3937000"/>
          </a:xfrm>
        </p:spPr>
        <p:txBody>
          <a:bodyPr>
            <a:normAutofit fontScale="77500" lnSpcReduction="20000"/>
          </a:bodyPr>
          <a:lstStyle/>
          <a:p>
            <a:pPr>
              <a:buFont typeface="Arial"/>
              <a:buChar char="•"/>
            </a:pPr>
            <a:r>
              <a:rPr lang="en-US" dirty="0" smtClean="0"/>
              <a:t>Noticing academic language and thinking (</a:t>
            </a:r>
            <a:r>
              <a:rPr lang="en-US" i="1" dirty="0" smtClean="0">
                <a:solidFill>
                  <a:srgbClr val="730000"/>
                </a:solidFill>
              </a:rPr>
              <a:t>Ramifications means effects</a:t>
            </a:r>
            <a:r>
              <a:rPr lang="en-US" dirty="0" smtClean="0"/>
              <a:t>)</a:t>
            </a:r>
          </a:p>
          <a:p>
            <a:pPr>
              <a:buFont typeface="Arial"/>
              <a:buChar char="•"/>
            </a:pPr>
            <a:r>
              <a:rPr lang="en-US" dirty="0" smtClean="0"/>
              <a:t>Identifying confusing parts and clarifying them </a:t>
            </a:r>
            <a:r>
              <a:rPr lang="en-US" i="1" dirty="0" smtClean="0"/>
              <a:t>(</a:t>
            </a:r>
            <a:r>
              <a:rPr lang="en-US" i="1" dirty="0" smtClean="0">
                <a:solidFill>
                  <a:srgbClr val="730000"/>
                </a:solidFill>
              </a:rPr>
              <a:t>I’ll read ahead a few lines and see if it becomes cleare</a:t>
            </a:r>
            <a:r>
              <a:rPr lang="en-US" i="1" dirty="0" smtClean="0"/>
              <a:t>r</a:t>
            </a:r>
            <a:r>
              <a:rPr lang="en-US" dirty="0" smtClean="0"/>
              <a:t>)</a:t>
            </a:r>
          </a:p>
          <a:p>
            <a:pPr>
              <a:buFont typeface="Arial"/>
              <a:buChar char="•"/>
            </a:pPr>
            <a:r>
              <a:rPr lang="en-US" dirty="0" smtClean="0"/>
              <a:t>Making predictions, connecting text to other texts, world issues </a:t>
            </a:r>
            <a:r>
              <a:rPr lang="en-US" i="1" dirty="0" smtClean="0"/>
              <a:t>(</a:t>
            </a:r>
            <a:r>
              <a:rPr lang="en-US" i="1" dirty="0" smtClean="0">
                <a:solidFill>
                  <a:srgbClr val="730000"/>
                </a:solidFill>
              </a:rPr>
              <a:t>This reminds me of the movie I saw</a:t>
            </a:r>
            <a:r>
              <a:rPr lang="en-US" dirty="0" smtClean="0"/>
              <a:t>)</a:t>
            </a:r>
          </a:p>
          <a:p>
            <a:pPr>
              <a:buFont typeface="Arial"/>
              <a:buChar char="•"/>
            </a:pPr>
            <a:r>
              <a:rPr lang="en-US" dirty="0" smtClean="0"/>
              <a:t>Describing how each part of the text supports its main theme (</a:t>
            </a:r>
            <a:r>
              <a:rPr lang="en-US" i="1" dirty="0" smtClean="0">
                <a:solidFill>
                  <a:srgbClr val="730000"/>
                </a:solidFill>
              </a:rPr>
              <a:t>The author used this quotation to show how the government brainwashed people</a:t>
            </a:r>
            <a:r>
              <a:rPr lang="en-US" dirty="0" smtClean="0"/>
              <a:t>)</a:t>
            </a:r>
          </a:p>
          <a:p>
            <a:pPr marL="0" indent="0">
              <a:buNone/>
            </a:pPr>
            <a:endParaRPr lang="en-US" dirty="0"/>
          </a:p>
        </p:txBody>
      </p:sp>
    </p:spTree>
    <p:extLst>
      <p:ext uri="{BB962C8B-B14F-4D97-AF65-F5344CB8AC3E}">
        <p14:creationId xmlns:p14="http://schemas.microsoft.com/office/powerpoint/2010/main" val="2077525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8"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ph type="tbl" idx="1"/>
            <p:extLst>
              <p:ext uri="{D42A27DB-BD31-4B8C-83A1-F6EECF244321}">
                <p14:modId xmlns:p14="http://schemas.microsoft.com/office/powerpoint/2010/main" val="532913813"/>
              </p:ext>
            </p:extLst>
          </p:nvPr>
        </p:nvGraphicFramePr>
        <p:xfrm>
          <a:off x="457200" y="990600"/>
          <a:ext cx="8229600" cy="5468620"/>
        </p:xfrm>
        <a:graphic>
          <a:graphicData uri="http://schemas.openxmlformats.org/drawingml/2006/table">
            <a:tbl>
              <a:tblPr/>
              <a:tblGrid>
                <a:gridCol w="2743200"/>
                <a:gridCol w="2743200"/>
                <a:gridCol w="27432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Before-reading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During-reading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After-reading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342900" indent="-342900">
                        <a:lnSpc>
                          <a:spcPct val="90000"/>
                        </a:lnSpc>
                        <a:buFont typeface="Arial" pitchFamily="34" charset="0"/>
                        <a:buChar char="•"/>
                      </a:pPr>
                      <a:r>
                        <a:rPr lang="en-US" sz="2000" dirty="0" smtClean="0"/>
                        <a:t>Build background knowledge</a:t>
                      </a:r>
                    </a:p>
                    <a:p>
                      <a:pPr marL="342900" indent="-342900">
                        <a:lnSpc>
                          <a:spcPct val="90000"/>
                        </a:lnSpc>
                        <a:buFont typeface="Arial" pitchFamily="34" charset="0"/>
                        <a:buChar char="•"/>
                      </a:pPr>
                      <a:r>
                        <a:rPr lang="en-US" sz="2000" dirty="0" smtClean="0"/>
                        <a:t>Relate to students’ lives</a:t>
                      </a:r>
                    </a:p>
                    <a:p>
                      <a:pPr marL="342900" indent="-342900">
                        <a:lnSpc>
                          <a:spcPct val="90000"/>
                        </a:lnSpc>
                        <a:buFont typeface="Arial" pitchFamily="34" charset="0"/>
                        <a:buChar char="•"/>
                      </a:pPr>
                      <a:r>
                        <a:rPr lang="en-US" sz="2000" dirty="0" smtClean="0"/>
                        <a:t>Pre-teach vocabulary and concepts</a:t>
                      </a:r>
                    </a:p>
                    <a:p>
                      <a:pPr marL="342900" indent="-342900">
                        <a:lnSpc>
                          <a:spcPct val="90000"/>
                        </a:lnSpc>
                        <a:buFont typeface="Arial" pitchFamily="34" charset="0"/>
                        <a:buChar char="•"/>
                      </a:pPr>
                      <a:r>
                        <a:rPr lang="en-US" sz="2000" dirty="0" smtClean="0"/>
                        <a:t>Examine text organization </a:t>
                      </a:r>
                    </a:p>
                    <a:p>
                      <a:pPr marL="342900" indent="-342900">
                        <a:lnSpc>
                          <a:spcPct val="90000"/>
                        </a:lnSpc>
                        <a:buFont typeface="Arial" pitchFamily="34" charset="0"/>
                        <a:buChar char="•"/>
                      </a:pPr>
                      <a:r>
                        <a:rPr lang="en-US" sz="2000" dirty="0" smtClean="0"/>
                        <a:t>Modify the text to make it accessible for ELLs (e.g., highlighting, drawing diagrams, adding notes in native language, making an audiotape)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indent="-342900">
                        <a:buFont typeface="Arial" pitchFamily="34" charset="0"/>
                        <a:buChar char="•"/>
                      </a:pPr>
                      <a:r>
                        <a:rPr lang="en-US" sz="2000" dirty="0" smtClean="0"/>
                        <a:t>Using Headings and Subheadings</a:t>
                      </a:r>
                    </a:p>
                    <a:p>
                      <a:pPr marL="342900" indent="-342900">
                        <a:buFont typeface="Arial" pitchFamily="34" charset="0"/>
                        <a:buChar char="•"/>
                      </a:pPr>
                      <a:r>
                        <a:rPr lang="en-US" sz="2000" dirty="0" smtClean="0"/>
                        <a:t>Vocabulary Strategies/Clustering</a:t>
                      </a:r>
                    </a:p>
                    <a:p>
                      <a:pPr marL="342900" indent="-342900">
                        <a:buFont typeface="Arial" pitchFamily="34" charset="0"/>
                        <a:buChar char="•"/>
                      </a:pPr>
                      <a:r>
                        <a:rPr lang="en-US" sz="2000" dirty="0" smtClean="0"/>
                        <a:t>Jigsaw Procedure</a:t>
                      </a:r>
                    </a:p>
                    <a:p>
                      <a:pPr marL="342900" indent="-342900">
                        <a:buFont typeface="Arial" pitchFamily="34" charset="0"/>
                        <a:buChar char="•"/>
                      </a:pPr>
                      <a:r>
                        <a:rPr lang="en-US" sz="2000" dirty="0" smtClean="0"/>
                        <a:t>Learning Logs</a:t>
                      </a:r>
                    </a:p>
                    <a:p>
                      <a:pPr marL="342900" indent="-342900">
                        <a:buFont typeface="Arial" pitchFamily="34" charset="0"/>
                        <a:buChar char="•"/>
                      </a:pPr>
                      <a:r>
                        <a:rPr lang="en-US" sz="2000" dirty="0" smtClean="0"/>
                        <a:t>Graphic Organizers</a:t>
                      </a:r>
                    </a:p>
                    <a:p>
                      <a:pPr marL="342900" indent="-342900">
                        <a:buFont typeface="Arial" pitchFamily="34" charset="0"/>
                        <a:buChar char="•"/>
                      </a:pPr>
                      <a:r>
                        <a:rPr lang="en-US" sz="2000" dirty="0" smtClean="0"/>
                        <a:t>Illustrating Stories and Poems/Story</a:t>
                      </a:r>
                      <a:r>
                        <a:rPr lang="en-US" sz="2000" baseline="0" dirty="0" smtClean="0"/>
                        <a:t> Mapping</a:t>
                      </a:r>
                      <a:endParaRPr lang="en-US" sz="2000"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indent="-457200">
                        <a:buFont typeface="Arial" pitchFamily="34" charset="0"/>
                        <a:buChar char="•"/>
                      </a:pPr>
                      <a:r>
                        <a:rPr lang="en-US" sz="2000" dirty="0" smtClean="0"/>
                        <a:t>Journals/learning logs</a:t>
                      </a:r>
                    </a:p>
                    <a:p>
                      <a:pPr marL="457200" indent="-457200">
                        <a:buFont typeface="Arial" pitchFamily="34" charset="0"/>
                        <a:buChar char="•"/>
                      </a:pPr>
                      <a:r>
                        <a:rPr lang="en-US" sz="2000" dirty="0" smtClean="0"/>
                        <a:t>Photo essays</a:t>
                      </a:r>
                    </a:p>
                    <a:p>
                      <a:pPr marL="457200" indent="-457200">
                        <a:buFont typeface="Arial" pitchFamily="34" charset="0"/>
                        <a:buChar char="•"/>
                      </a:pPr>
                      <a:r>
                        <a:rPr lang="en-US" sz="2000" dirty="0" smtClean="0"/>
                        <a:t>Written and oral collaborative research projects</a:t>
                      </a:r>
                    </a:p>
                    <a:p>
                      <a:pPr marL="457200" indent="-457200">
                        <a:buFont typeface="Arial" pitchFamily="34" charset="0"/>
                        <a:buChar char="•"/>
                      </a:pPr>
                      <a:r>
                        <a:rPr lang="en-US" sz="2000" dirty="0" smtClean="0"/>
                        <a:t>Developing Scripts for Readers’ Theater </a:t>
                      </a:r>
                    </a:p>
                    <a:p>
                      <a:pPr marL="457200" indent="-457200">
                        <a:buFont typeface="Arial" pitchFamily="34" charset="0"/>
                        <a:buChar char="•"/>
                      </a:pPr>
                      <a:r>
                        <a:rPr lang="en-US" sz="2000" dirty="0" smtClean="0"/>
                        <a:t>Adapting Stories into Plays and Film Scripts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0" name="TextBox 4"/>
          <p:cNvSpPr txBox="1">
            <a:spLocks noChangeArrowheads="1"/>
          </p:cNvSpPr>
          <p:nvPr/>
        </p:nvSpPr>
        <p:spPr bwMode="auto">
          <a:xfrm>
            <a:off x="533400" y="228600"/>
            <a:ext cx="7848600" cy="5847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r"/>
            <a:r>
              <a:rPr lang="en-US" sz="3200" dirty="0" smtClean="0">
                <a:latin typeface="Calibri" pitchFamily="34" charset="0"/>
              </a:rPr>
              <a:t>Before-During-After (BDA)</a:t>
            </a:r>
            <a:endParaRPr lang="en-US" sz="3200" dirty="0">
              <a:latin typeface="Calibri" pitchFamily="34" charset="0"/>
            </a:endParaRPr>
          </a:p>
        </p:txBody>
      </p:sp>
    </p:spTree>
    <p:extLst>
      <p:ext uri="{BB962C8B-B14F-4D97-AF65-F5344CB8AC3E}">
        <p14:creationId xmlns:p14="http://schemas.microsoft.com/office/powerpoint/2010/main" val="27110947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p:txBody>
          <a:bodyPr/>
          <a:lstStyle/>
          <a:p>
            <a:pPr>
              <a:buFontTx/>
              <a:buNone/>
            </a:pPr>
            <a:endParaRPr lang="en-US" altLang="en-US" dirty="0" smtClean="0"/>
          </a:p>
          <a:p>
            <a:endParaRPr lang="en-US" altLang="en-US" dirty="0" smtClean="0"/>
          </a:p>
        </p:txBody>
      </p:sp>
      <p:pic>
        <p:nvPicPr>
          <p:cNvPr id="1136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000104"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en-US" sz="4400" dirty="0"/>
              <a:t>Anticipation Guides</a:t>
            </a:r>
            <a:endParaRPr lang="en-US" dirty="0"/>
          </a:p>
        </p:txBody>
      </p:sp>
    </p:spTree>
    <p:extLst>
      <p:ext uri="{BB962C8B-B14F-4D97-AF65-F5344CB8AC3E}">
        <p14:creationId xmlns:p14="http://schemas.microsoft.com/office/powerpoint/2010/main" val="2033778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eaLnBrk="1" hangingPunct="1"/>
            <a:r>
              <a:rPr lang="en-US" altLang="en-US" dirty="0" smtClean="0">
                <a:solidFill>
                  <a:schemeClr val="bg1"/>
                </a:solidFill>
              </a:rPr>
              <a:t>Reading in Reverse</a:t>
            </a:r>
          </a:p>
        </p:txBody>
      </p:sp>
      <p:pic>
        <p:nvPicPr>
          <p:cNvPr id="134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3384550"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1" name="Text Box 7"/>
          <p:cNvSpPr txBox="1">
            <a:spLocks noChangeArrowheads="1"/>
          </p:cNvSpPr>
          <p:nvPr/>
        </p:nvSpPr>
        <p:spPr bwMode="auto">
          <a:xfrm>
            <a:off x="1066800" y="1905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Traditional Model</a:t>
            </a:r>
          </a:p>
        </p:txBody>
      </p:sp>
      <p:sp>
        <p:nvSpPr>
          <p:cNvPr id="134152" name="Text Box 8"/>
          <p:cNvSpPr txBox="1">
            <a:spLocks noChangeArrowheads="1"/>
          </p:cNvSpPr>
          <p:nvPr/>
        </p:nvSpPr>
        <p:spPr bwMode="auto">
          <a:xfrm>
            <a:off x="1295400" y="5763541"/>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New Model</a:t>
            </a:r>
          </a:p>
        </p:txBody>
      </p:sp>
      <p:pic>
        <p:nvPicPr>
          <p:cNvPr id="134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875232" cy="440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18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600" y="495300"/>
            <a:ext cx="8445500" cy="9906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eaLnBrk="1" hangingPunct="1"/>
            <a:r>
              <a:rPr lang="en-US" sz="4000" dirty="0" smtClean="0">
                <a:solidFill>
                  <a:srgbClr val="FFFFFF"/>
                </a:solidFill>
                <a:latin typeface="Arial" charset="0"/>
                <a:cs typeface="Arial" charset="0"/>
              </a:rPr>
              <a:t>Note-taking</a:t>
            </a:r>
            <a:endParaRPr lang="en-US" sz="4000" dirty="0">
              <a:solidFill>
                <a:srgbClr val="FFFFFF"/>
              </a:solidFill>
              <a:latin typeface="Arial" charset="0"/>
              <a:cs typeface="Arial" charset="0"/>
            </a:endParaRPr>
          </a:p>
        </p:txBody>
      </p:sp>
      <p:pic>
        <p:nvPicPr>
          <p:cNvPr id="13312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 y="1676400"/>
            <a:ext cx="42672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23563518"/>
              </p:ext>
            </p:extLst>
          </p:nvPr>
        </p:nvGraphicFramePr>
        <p:xfrm>
          <a:off x="5270500" y="2810511"/>
          <a:ext cx="3530600" cy="2436708"/>
        </p:xfrm>
        <a:graphic>
          <a:graphicData uri="http://schemas.openxmlformats.org/drawingml/2006/table">
            <a:tbl>
              <a:tblPr firstRow="1" bandRow="1">
                <a:tableStyleId>{BC89EF96-8CEA-46FF-86C4-4CE0E7609802}</a:tableStyleId>
              </a:tblPr>
              <a:tblGrid>
                <a:gridCol w="1765300"/>
                <a:gridCol w="1765300"/>
              </a:tblGrid>
              <a:tr h="0">
                <a:tc>
                  <a:txBody>
                    <a:bodyPr/>
                    <a:lstStyle/>
                    <a:p>
                      <a:r>
                        <a:rPr lang="en-US" sz="1100" b="0" dirty="0" smtClean="0"/>
                        <a:t>A (Agree)</a:t>
                      </a:r>
                      <a:endParaRPr lang="en-US" sz="1100" b="0" dirty="0"/>
                    </a:p>
                  </a:txBody>
                  <a:tcPr/>
                </a:tc>
                <a:tc>
                  <a:txBody>
                    <a:bodyPr/>
                    <a:lstStyle/>
                    <a:p>
                      <a:r>
                        <a:rPr lang="en-US" sz="1100" b="0" dirty="0" smtClean="0"/>
                        <a:t>! (Surprising)</a:t>
                      </a:r>
                    </a:p>
                    <a:p>
                      <a:endParaRPr lang="en-US" sz="1100" b="0" dirty="0"/>
                    </a:p>
                  </a:txBody>
                  <a:tcPr/>
                </a:tc>
              </a:tr>
              <a:tr h="395817">
                <a:tc>
                  <a:txBody>
                    <a:bodyPr/>
                    <a:lstStyle/>
                    <a:p>
                      <a:r>
                        <a:rPr lang="en-US" sz="1100" b="0" dirty="0" smtClean="0"/>
                        <a:t>? (Confused/question)</a:t>
                      </a:r>
                      <a:endParaRPr lang="en-US" sz="1100" b="0" dirty="0"/>
                    </a:p>
                  </a:txBody>
                  <a:tcPr/>
                </a:tc>
                <a:tc>
                  <a:txBody>
                    <a:bodyPr/>
                    <a:lstStyle/>
                    <a:p>
                      <a:r>
                        <a:rPr lang="en-US" sz="1100" b="0" dirty="0" smtClean="0"/>
                        <a:t>√ (Confirms what I thought)</a:t>
                      </a:r>
                      <a:endParaRPr lang="en-US" sz="1100" b="0" dirty="0"/>
                    </a:p>
                  </a:txBody>
                  <a:tcPr/>
                </a:tc>
              </a:tr>
              <a:tr h="395817">
                <a:tc>
                  <a:txBody>
                    <a:bodyPr/>
                    <a:lstStyle/>
                    <a:p>
                      <a:r>
                        <a:rPr lang="en-US" sz="1100" b="0" dirty="0" smtClean="0"/>
                        <a:t>D (Disagree)</a:t>
                      </a:r>
                      <a:endParaRPr lang="en-US" sz="1100" b="0" dirty="0"/>
                    </a:p>
                  </a:txBody>
                  <a:tcPr/>
                </a:tc>
                <a:tc>
                  <a:txBody>
                    <a:bodyPr/>
                    <a:lstStyle/>
                    <a:p>
                      <a:r>
                        <a:rPr lang="en-US" sz="1100" b="0" dirty="0" smtClean="0"/>
                        <a:t>X (Contradicts what I thought)</a:t>
                      </a:r>
                      <a:endParaRPr lang="en-US" sz="1100" b="0" dirty="0"/>
                    </a:p>
                  </a:txBody>
                  <a:tcPr/>
                </a:tc>
              </a:tr>
              <a:tr h="395817">
                <a:tc>
                  <a:txBody>
                    <a:bodyPr/>
                    <a:lstStyle/>
                    <a:p>
                      <a:r>
                        <a:rPr lang="en-US" sz="1100" b="0" dirty="0" smtClean="0"/>
                        <a:t>E4 (Evidence for)</a:t>
                      </a:r>
                      <a:endParaRPr lang="en-US" sz="1100" b="0" dirty="0"/>
                    </a:p>
                  </a:txBody>
                  <a:tcPr/>
                </a:tc>
                <a:tc>
                  <a:txBody>
                    <a:bodyPr/>
                    <a:lstStyle/>
                    <a:p>
                      <a:r>
                        <a:rPr lang="en-US" sz="1100" b="0" dirty="0" smtClean="0"/>
                        <a:t>CE (Cause/effect)</a:t>
                      </a:r>
                      <a:endParaRPr lang="en-US" sz="1100" b="0" dirty="0"/>
                    </a:p>
                  </a:txBody>
                  <a:tcPr/>
                </a:tc>
              </a:tr>
              <a:tr h="395817">
                <a:tc>
                  <a:txBody>
                    <a:bodyPr/>
                    <a:lstStyle/>
                    <a:p>
                      <a:r>
                        <a:rPr lang="en-US" sz="1100" b="0" dirty="0" smtClean="0"/>
                        <a:t>MP (Main idea/Purpose</a:t>
                      </a:r>
                      <a:endParaRPr lang="en-US" sz="1100" b="0" dirty="0"/>
                    </a:p>
                  </a:txBody>
                  <a:tcPr/>
                </a:tc>
                <a:tc>
                  <a:txBody>
                    <a:bodyPr/>
                    <a:lstStyle/>
                    <a:p>
                      <a:r>
                        <a:rPr lang="en-US" sz="1100" b="0" dirty="0" smtClean="0"/>
                        <a:t>B (Bias)</a:t>
                      </a:r>
                      <a:endParaRPr lang="en-US" sz="1100" b="0" dirty="0"/>
                    </a:p>
                  </a:txBody>
                  <a:tcPr/>
                </a:tc>
              </a:tr>
              <a:tr h="395817">
                <a:tc>
                  <a:txBody>
                    <a:bodyPr/>
                    <a:lstStyle/>
                    <a:p>
                      <a:r>
                        <a:rPr lang="en-US" sz="1100" b="0" dirty="0" smtClean="0"/>
                        <a:t>VIP (Very important)</a:t>
                      </a:r>
                      <a:endParaRPr lang="en-US" sz="1100" b="0" dirty="0"/>
                    </a:p>
                  </a:txBody>
                  <a:tcPr/>
                </a:tc>
                <a:tc>
                  <a:txBody>
                    <a:bodyPr/>
                    <a:lstStyle/>
                    <a:p>
                      <a:r>
                        <a:rPr lang="en-US" sz="1100" b="0" dirty="0" smtClean="0"/>
                        <a:t>WA (Weak argument)</a:t>
                      </a:r>
                      <a:endParaRPr lang="en-US" sz="1100" b="0" dirty="0"/>
                    </a:p>
                  </a:txBody>
                  <a:tcPr/>
                </a:tc>
              </a:tr>
            </a:tbl>
          </a:graphicData>
        </a:graphic>
      </p:graphicFrame>
      <p:sp>
        <p:nvSpPr>
          <p:cNvPr id="5" name="TextBox 4"/>
          <p:cNvSpPr txBox="1"/>
          <p:nvPr/>
        </p:nvSpPr>
        <p:spPr>
          <a:xfrm>
            <a:off x="5664200" y="2336800"/>
            <a:ext cx="3003346" cy="369332"/>
          </a:xfrm>
          <a:prstGeom prst="rect">
            <a:avLst/>
          </a:prstGeom>
          <a:noFill/>
        </p:spPr>
        <p:txBody>
          <a:bodyPr wrap="none" rtlCol="0">
            <a:spAutoFit/>
          </a:bodyPr>
          <a:lstStyle/>
          <a:p>
            <a:r>
              <a:rPr lang="en-US" dirty="0" smtClean="0"/>
              <a:t>Coding System for note taking</a:t>
            </a:r>
            <a:endParaRPr lang="en-US" dirty="0"/>
          </a:p>
        </p:txBody>
      </p:sp>
    </p:spTree>
    <p:extLst>
      <p:ext uri="{BB962C8B-B14F-4D97-AF65-F5344CB8AC3E}">
        <p14:creationId xmlns:p14="http://schemas.microsoft.com/office/powerpoint/2010/main" val="2554910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descr="Reading Promp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51326">
            <a:off x="1394232" y="543209"/>
            <a:ext cx="6436258" cy="5852204"/>
          </a:xfrm>
          <a:prstGeom prst="rect">
            <a:avLst/>
          </a:prstGeom>
        </p:spPr>
      </p:pic>
      <p:sp>
        <p:nvSpPr>
          <p:cNvPr id="3" name="TextBox 2"/>
          <p:cNvSpPr txBox="1"/>
          <p:nvPr/>
        </p:nvSpPr>
        <p:spPr>
          <a:xfrm>
            <a:off x="317500" y="165100"/>
            <a:ext cx="193138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smtClean="0">
                <a:solidFill>
                  <a:schemeClr val="bg1"/>
                </a:solidFill>
              </a:rPr>
              <a:t>Close Reading</a:t>
            </a:r>
            <a:endParaRPr lang="en-US" sz="2400" dirty="0">
              <a:solidFill>
                <a:schemeClr val="bg1"/>
              </a:solidFill>
            </a:endParaRPr>
          </a:p>
        </p:txBody>
      </p:sp>
    </p:spTree>
    <p:extLst>
      <p:ext uri="{BB962C8B-B14F-4D97-AF65-F5344CB8AC3E}">
        <p14:creationId xmlns:p14="http://schemas.microsoft.com/office/powerpoint/2010/main" val="1399236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a:solidFill>
            <a:schemeClr val="bg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r"/>
            <a:r>
              <a:rPr lang="en-US" dirty="0" smtClean="0">
                <a:solidFill>
                  <a:schemeClr val="tx1"/>
                </a:solidFill>
                <a:effectLst/>
              </a:rPr>
              <a:t> </a:t>
            </a:r>
            <a:br>
              <a:rPr lang="en-US" dirty="0" smtClean="0">
                <a:solidFill>
                  <a:schemeClr val="tx1"/>
                </a:solidFill>
                <a:effectLst/>
              </a:rPr>
            </a:br>
            <a:r>
              <a:rPr lang="en-US" sz="3100" b="1" dirty="0" smtClean="0">
                <a:solidFill>
                  <a:schemeClr val="tx1"/>
                </a:solidFill>
                <a:effectLst/>
              </a:rPr>
              <a:t>Complex Sentences: </a:t>
            </a:r>
            <a:br>
              <a:rPr lang="en-US" sz="3100" b="1" dirty="0" smtClean="0">
                <a:solidFill>
                  <a:schemeClr val="tx1"/>
                </a:solidFill>
                <a:effectLst/>
              </a:rPr>
            </a:br>
            <a:r>
              <a:rPr lang="en-US" sz="3100" b="1" dirty="0" smtClean="0">
                <a:solidFill>
                  <a:schemeClr val="tx1"/>
                </a:solidFill>
                <a:effectLst/>
              </a:rPr>
              <a:t>Independent Access for ELs </a:t>
            </a:r>
            <a:r>
              <a:rPr lang="en-US" sz="3100" dirty="0">
                <a:solidFill>
                  <a:schemeClr val="tx1"/>
                </a:solidFill>
                <a:effectLst/>
              </a:rPr>
              <a:t/>
            </a:r>
            <a:br>
              <a:rPr lang="en-US" sz="3100" dirty="0">
                <a:solidFill>
                  <a:schemeClr val="tx1"/>
                </a:solidFill>
                <a:effectLst/>
              </a:rPr>
            </a:br>
            <a:r>
              <a:rPr lang="en-US" sz="2700" dirty="0">
                <a:solidFill>
                  <a:schemeClr val="tx1"/>
                </a:solidFill>
                <a:effectLst/>
              </a:rPr>
              <a:t> </a:t>
            </a:r>
            <a:endParaRPr lang="en-US" sz="4900" dirty="0">
              <a:solidFill>
                <a:schemeClr val="tx1"/>
              </a:solidFill>
              <a:effectLs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25572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127" y="1524000"/>
            <a:ext cx="4724400" cy="4985980"/>
          </a:xfrm>
          <a:prstGeom prst="rect">
            <a:avLst/>
          </a:prstGeom>
          <a:noFill/>
        </p:spPr>
        <p:txBody>
          <a:bodyPr wrap="square" rtlCol="0">
            <a:spAutoFit/>
          </a:bodyPr>
          <a:lstStyle/>
          <a:p>
            <a:pPr defTabSz="914400"/>
            <a:r>
              <a:rPr lang="en-US" sz="2400" b="1" dirty="0" smtClean="0">
                <a:solidFill>
                  <a:schemeClr val="bg1"/>
                </a:solidFill>
                <a:latin typeface="Century Gothic"/>
              </a:rPr>
              <a:t>Sentence Dissecting Strategy</a:t>
            </a:r>
            <a:endParaRPr lang="en-US" sz="2400" b="1" dirty="0">
              <a:solidFill>
                <a:schemeClr val="bg1"/>
              </a:solidFill>
              <a:latin typeface="Century Gothic"/>
            </a:endParaRPr>
          </a:p>
          <a:p>
            <a:pPr defTabSz="914400"/>
            <a:r>
              <a:rPr lang="en-US" dirty="0" smtClean="0">
                <a:solidFill>
                  <a:schemeClr val="bg1"/>
                </a:solidFill>
                <a:latin typeface="Century Gothic"/>
              </a:rPr>
              <a:t>1. </a:t>
            </a:r>
            <a:r>
              <a:rPr lang="en-US" dirty="0">
                <a:solidFill>
                  <a:schemeClr val="bg1"/>
                </a:solidFill>
                <a:latin typeface="Century Gothic"/>
              </a:rPr>
              <a:t>Give each group a copy in large print of the same syntactically complex sentence which contains key information on the topic being studied. </a:t>
            </a:r>
          </a:p>
          <a:p>
            <a:pPr defTabSz="914400"/>
            <a:r>
              <a:rPr lang="en-US" dirty="0">
                <a:solidFill>
                  <a:schemeClr val="bg1"/>
                </a:solidFill>
                <a:latin typeface="Century Gothic"/>
              </a:rPr>
              <a:t>2</a:t>
            </a:r>
            <a:r>
              <a:rPr lang="en-US" dirty="0" smtClean="0">
                <a:solidFill>
                  <a:schemeClr val="bg1"/>
                </a:solidFill>
                <a:latin typeface="Century Gothic"/>
              </a:rPr>
              <a:t>. </a:t>
            </a:r>
            <a:r>
              <a:rPr lang="en-US" dirty="0">
                <a:solidFill>
                  <a:schemeClr val="bg1"/>
                </a:solidFill>
                <a:latin typeface="Century Gothic"/>
              </a:rPr>
              <a:t>Specify the amount of time for groups to “dissect” the sentence. This means they write down as many simple sentences as possible based solely on the information in the given sentence. </a:t>
            </a:r>
            <a:endParaRPr lang="en-US" dirty="0" smtClean="0">
              <a:solidFill>
                <a:schemeClr val="bg1"/>
              </a:solidFill>
              <a:latin typeface="Century Gothic"/>
            </a:endParaRPr>
          </a:p>
          <a:p>
            <a:pPr defTabSz="914400"/>
            <a:r>
              <a:rPr lang="en-US" dirty="0">
                <a:solidFill>
                  <a:schemeClr val="bg1"/>
                </a:solidFill>
                <a:latin typeface="Century Gothic"/>
              </a:rPr>
              <a:t>3</a:t>
            </a:r>
            <a:r>
              <a:rPr lang="en-US" dirty="0" smtClean="0">
                <a:solidFill>
                  <a:schemeClr val="bg1"/>
                </a:solidFill>
                <a:latin typeface="Century Gothic"/>
              </a:rPr>
              <a:t>. </a:t>
            </a:r>
            <a:r>
              <a:rPr lang="en-US" dirty="0">
                <a:solidFill>
                  <a:schemeClr val="bg1"/>
                </a:solidFill>
                <a:latin typeface="Century Gothic"/>
              </a:rPr>
              <a:t>At the end of the allotted time, groups post their charts of the dissected sentence around the room. </a:t>
            </a:r>
          </a:p>
          <a:p>
            <a:pPr defTabSz="914400"/>
            <a:r>
              <a:rPr lang="en-US" dirty="0" smtClean="0">
                <a:solidFill>
                  <a:schemeClr val="bg1"/>
                </a:solidFill>
                <a:latin typeface="Century Gothic"/>
              </a:rPr>
              <a:t>4. </a:t>
            </a:r>
            <a:r>
              <a:rPr lang="en-US" dirty="0">
                <a:solidFill>
                  <a:schemeClr val="bg1"/>
                </a:solidFill>
                <a:latin typeface="Century Gothic"/>
              </a:rPr>
              <a:t>The group with the most valid dissected sentences wins. </a:t>
            </a:r>
            <a:endParaRPr lang="en-US" dirty="0" smtClean="0">
              <a:solidFill>
                <a:schemeClr val="bg1"/>
              </a:solidFill>
              <a:latin typeface="Century Gothic"/>
            </a:endParaRPr>
          </a:p>
          <a:p>
            <a:pPr algn="r" defTabSz="914400"/>
            <a:endParaRPr lang="en-US" sz="1200" dirty="0" smtClean="0">
              <a:solidFill>
                <a:schemeClr val="bg1"/>
              </a:solidFill>
              <a:latin typeface="Century Gothic"/>
            </a:endParaRPr>
          </a:p>
          <a:p>
            <a:pPr algn="r" defTabSz="914400"/>
            <a:r>
              <a:rPr lang="en-US" sz="1200" dirty="0" smtClean="0">
                <a:solidFill>
                  <a:schemeClr val="bg1"/>
                </a:solidFill>
                <a:latin typeface="Century Gothic"/>
              </a:rPr>
              <a:t>by </a:t>
            </a:r>
            <a:r>
              <a:rPr lang="en-US" sz="1200" dirty="0">
                <a:solidFill>
                  <a:schemeClr val="bg1"/>
                </a:solidFill>
                <a:latin typeface="Century Gothic"/>
              </a:rPr>
              <a:t>Elizabeth </a:t>
            </a:r>
            <a:r>
              <a:rPr lang="en-US" sz="1200" dirty="0" err="1">
                <a:solidFill>
                  <a:schemeClr val="bg1"/>
                </a:solidFill>
                <a:latin typeface="Century Gothic"/>
              </a:rPr>
              <a:t>Hartung</a:t>
            </a:r>
            <a:r>
              <a:rPr lang="en-US" sz="1200" dirty="0">
                <a:solidFill>
                  <a:schemeClr val="bg1"/>
                </a:solidFill>
                <a:latin typeface="Century Gothic"/>
              </a:rPr>
              <a:t>-Cole (2015)</a:t>
            </a:r>
          </a:p>
          <a:p>
            <a:pPr defTabSz="914400"/>
            <a:endParaRPr lang="en-US" dirty="0">
              <a:solidFill>
                <a:schemeClr val="bg1"/>
              </a:solidFill>
              <a:latin typeface="Century Gothic"/>
            </a:endParaRPr>
          </a:p>
        </p:txBody>
      </p:sp>
    </p:spTree>
    <p:extLst>
      <p:ext uri="{BB962C8B-B14F-4D97-AF65-F5344CB8AC3E}">
        <p14:creationId xmlns:p14="http://schemas.microsoft.com/office/powerpoint/2010/main" val="1598479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2_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2_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1199</TotalTime>
  <Words>1270</Words>
  <Application>Microsoft Macintosh PowerPoint</Application>
  <PresentationFormat>On-screen Show (4:3)</PresentationFormat>
  <Paragraphs>161</Paragraphs>
  <Slides>25</Slides>
  <Notes>2</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Spectrum</vt:lpstr>
      <vt:lpstr>Verve</vt:lpstr>
      <vt:lpstr>1_Spectrum</vt:lpstr>
      <vt:lpstr>Office Theme</vt:lpstr>
      <vt:lpstr>1_Verve</vt:lpstr>
      <vt:lpstr>2_Verve</vt:lpstr>
      <vt:lpstr>2_Spectrum</vt:lpstr>
      <vt:lpstr>Sheltered Instruction for Secondary Teachers </vt:lpstr>
      <vt:lpstr>PowerPoint Presentation</vt:lpstr>
      <vt:lpstr>Reading Complex Texts</vt:lpstr>
      <vt:lpstr>PowerPoint Presentation</vt:lpstr>
      <vt:lpstr>Anticipation Guides</vt:lpstr>
      <vt:lpstr>Reading in Reverse</vt:lpstr>
      <vt:lpstr>Note-taking</vt:lpstr>
      <vt:lpstr>PowerPoint Presentation</vt:lpstr>
      <vt:lpstr>  Complex Sentences:  Independent Access for ELs   </vt:lpstr>
      <vt:lpstr>Example: Sentence Dissecting Strategy</vt:lpstr>
      <vt:lpstr>Creating Complex Texts</vt:lpstr>
      <vt:lpstr>PowerPoint Presentation</vt:lpstr>
      <vt:lpstr>Support for Independent Writing  </vt:lpstr>
      <vt:lpstr>Scaffolding Academic Writing: Graphic Organizers</vt:lpstr>
      <vt:lpstr>Scaffolding Academic Writing: Graphic Organizers</vt:lpstr>
      <vt:lpstr>Vocabulary Notebooks</vt:lpstr>
      <vt:lpstr>Word Banks</vt:lpstr>
      <vt:lpstr>Vocabulary Activities</vt:lpstr>
      <vt:lpstr>Beginning Learners: Code Switching in Writing</vt:lpstr>
      <vt:lpstr>Language Experience Approach Taylor, 1992</vt:lpstr>
      <vt:lpstr>Informal Writing Activities</vt:lpstr>
      <vt:lpstr>Digital Media and the Internet</vt:lpstr>
      <vt:lpstr>Digital Storytelling</vt:lpstr>
      <vt:lpstr>Work in Grade-level Teams</vt:lpstr>
      <vt:lpstr>Lesson-sharing on May 10</vt:lpstr>
    </vt:vector>
  </TitlesOfParts>
  <Company>wou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dc:creator>
  <cp:lastModifiedBy>wou</cp:lastModifiedBy>
  <cp:revision>123</cp:revision>
  <dcterms:created xsi:type="dcterms:W3CDTF">2016-03-13T15:54:48Z</dcterms:created>
  <dcterms:modified xsi:type="dcterms:W3CDTF">2016-03-15T00:18:52Z</dcterms:modified>
</cp:coreProperties>
</file>