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2"/>
  </p:notesMasterIdLst>
  <p:sldIdLst>
    <p:sldId id="259" r:id="rId2"/>
    <p:sldId id="257" r:id="rId3"/>
    <p:sldId id="310" r:id="rId4"/>
    <p:sldId id="309" r:id="rId5"/>
    <p:sldId id="268" r:id="rId6"/>
    <p:sldId id="269" r:id="rId7"/>
    <p:sldId id="270" r:id="rId8"/>
    <p:sldId id="271" r:id="rId9"/>
    <p:sldId id="272" r:id="rId10"/>
    <p:sldId id="273" r:id="rId11"/>
    <p:sldId id="276" r:id="rId12"/>
    <p:sldId id="263" r:id="rId13"/>
    <p:sldId id="277" r:id="rId14"/>
    <p:sldId id="278" r:id="rId15"/>
    <p:sldId id="311" r:id="rId16"/>
    <p:sldId id="280" r:id="rId17"/>
    <p:sldId id="312" r:id="rId18"/>
    <p:sldId id="282" r:id="rId19"/>
    <p:sldId id="283" r:id="rId20"/>
    <p:sldId id="284" r:id="rId21"/>
    <p:sldId id="286" r:id="rId22"/>
    <p:sldId id="304" r:id="rId23"/>
    <p:sldId id="287" r:id="rId24"/>
    <p:sldId id="288" r:id="rId25"/>
    <p:sldId id="289" r:id="rId26"/>
    <p:sldId id="294" r:id="rId27"/>
    <p:sldId id="291" r:id="rId28"/>
    <p:sldId id="313" r:id="rId29"/>
    <p:sldId id="295" r:id="rId30"/>
    <p:sldId id="298" r:id="rId31"/>
    <p:sldId id="296" r:id="rId32"/>
    <p:sldId id="297" r:id="rId33"/>
    <p:sldId id="299" r:id="rId34"/>
    <p:sldId id="301" r:id="rId35"/>
    <p:sldId id="302" r:id="rId36"/>
    <p:sldId id="303" r:id="rId37"/>
    <p:sldId id="305" r:id="rId38"/>
    <p:sldId id="307" r:id="rId39"/>
    <p:sldId id="306"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4093-6EB7-F74A-9C2E-AE4BBB086FAA}" type="datetimeFigureOut">
              <a:rPr lang="en-US" smtClean="0"/>
              <a:t>3/13/16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25ED-30FE-5048-8128-6EB536504042}" type="slidenum">
              <a:rPr lang="en-US" smtClean="0"/>
              <a:t>‹#›</a:t>
            </a:fld>
            <a:endParaRPr lang="en-US"/>
          </a:p>
        </p:txBody>
      </p:sp>
    </p:spTree>
    <p:extLst>
      <p:ext uri="{BB962C8B-B14F-4D97-AF65-F5344CB8AC3E}">
        <p14:creationId xmlns:p14="http://schemas.microsoft.com/office/powerpoint/2010/main" val="182670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Receptive modalities: This mode refers to the learner as a reader or listener/viewer working with ‘text’ whose author or deliverer is not present or accessible. It presumes that the interaction is with authentic written or oral documents where language input is meaningful and content laden. The learner brings background knowledge, experience, and appropriate interpretive strategies to the</a:t>
            </a:r>
          </a:p>
          <a:p>
            <a:r>
              <a:rPr lang="en-US" dirty="0"/>
              <a:t>task to promote understanding of language and content in order to develop a personal reaction.</a:t>
            </a:r>
          </a:p>
          <a:p>
            <a:r>
              <a:rPr lang="en-US" b="0" dirty="0" smtClean="0"/>
              <a:t>     Productive modalities: The mode places the learner as speaker and writer for a ‘distant’ audience, one with whom interaction is not possible or limited. The communication is set for a specified audience, has purpose, and generally abides by rules of genre or style. It is a planned or formalized speech act or written document, and the learner has an opportunity to draft, get feedback, and revise, before publication or broadcast.</a:t>
            </a:r>
          </a:p>
          <a:p>
            <a:r>
              <a:rPr lang="en-US" b="0" dirty="0" smtClean="0"/>
              <a:t>     Interactive modalities: Collaborative use of receptive and productive modalities. This mode refers to the learner as a speaker/listener [and] reader/writer. It requires two-way interactive communication where negotiation of meaning may be observed. The exchange will provide evidence of awareness of the socio-cultural aspects of communication as language proficiency develops.</a:t>
            </a:r>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7B97F32-F36F-3A44-8A59-009148F898B1}" type="slidenum">
              <a:rPr lang="en-US"/>
              <a:pPr/>
              <a:t>‹#›</a:t>
            </a:fld>
            <a:endParaRPr lang="en-US"/>
          </a:p>
        </p:txBody>
      </p:sp>
    </p:spTree>
    <p:extLst>
      <p:ext uri="{BB962C8B-B14F-4D97-AF65-F5344CB8AC3E}">
        <p14:creationId xmlns:p14="http://schemas.microsoft.com/office/powerpoint/2010/main" val="312299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3/13/16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3/13/16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3/13/16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3/13/16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10"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ntas-whitney.weebly.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emf"/><Relationship Id="rId3"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a:t>Sheltered Instruction for Secondary Teachers</a:t>
            </a:r>
            <a:r>
              <a:rPr lang="en-US" dirty="0"/>
              <a:t> </a:t>
            </a:r>
          </a:p>
        </p:txBody>
      </p:sp>
      <p:pic>
        <p:nvPicPr>
          <p:cNvPr id="11" name="Picture Placeholder 10"/>
          <p:cNvPicPr>
            <a:picLocks noGrp="1" noChangeAspect="1"/>
          </p:cNvPicPr>
          <p:nvPr>
            <p:ph type="pic" idx="1"/>
          </p:nvPr>
        </p:nvPicPr>
        <p:blipFill>
          <a:blip r:embed="rId2"/>
          <a:srcRect t="11938" b="11938"/>
          <a:stretch>
            <a:fillRect/>
          </a:stretch>
        </p:blipFill>
        <p:spPr>
          <a:xfrm rot="741732">
            <a:off x="4767880" y="404825"/>
            <a:ext cx="4001731" cy="2030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9"/>
          <p:cNvSpPr>
            <a:spLocks noGrp="1"/>
          </p:cNvSpPr>
          <p:nvPr>
            <p:ph type="body" sz="half" idx="2"/>
          </p:nvPr>
        </p:nvSpPr>
        <p:spPr>
          <a:xfrm>
            <a:off x="419099" y="5367338"/>
            <a:ext cx="8304214" cy="804862"/>
          </a:xfrm>
        </p:spPr>
        <p:txBody>
          <a:bodyPr>
            <a:normAutofit fontScale="85000" lnSpcReduction="20000"/>
          </a:bodyPr>
          <a:lstStyle/>
          <a:p>
            <a:r>
              <a:rPr lang="en-US" sz="2400" dirty="0" smtClean="0">
                <a:solidFill>
                  <a:schemeClr val="accent2">
                    <a:lumMod val="40000"/>
                    <a:lumOff val="60000"/>
                  </a:schemeClr>
                </a:solidFill>
              </a:rPr>
              <a:t>Centennial School District </a:t>
            </a:r>
          </a:p>
          <a:p>
            <a:endParaRPr lang="en-US" sz="2400" dirty="0" smtClean="0">
              <a:solidFill>
                <a:schemeClr val="accent2">
                  <a:lumMod val="40000"/>
                  <a:lumOff val="60000"/>
                </a:schemeClr>
              </a:solidFill>
            </a:endParaRPr>
          </a:p>
          <a:p>
            <a:r>
              <a:rPr lang="en-US" sz="1700" dirty="0" smtClean="0">
                <a:solidFill>
                  <a:schemeClr val="accent4">
                    <a:lumMod val="40000"/>
                    <a:lumOff val="60000"/>
                  </a:schemeClr>
                </a:solidFill>
              </a:rPr>
              <a:t>Maria Dantas-Whitney, Ph.D. – Western Oregon University - </a:t>
            </a:r>
            <a:r>
              <a:rPr lang="en-US" sz="1700" dirty="0" err="1" smtClean="0">
                <a:solidFill>
                  <a:schemeClr val="accent4">
                    <a:lumMod val="40000"/>
                    <a:lumOff val="60000"/>
                  </a:schemeClr>
                </a:solidFill>
              </a:rPr>
              <a:t>dantasm@wou.edu</a:t>
            </a:r>
            <a:endParaRPr lang="en-US" sz="1700" dirty="0">
              <a:solidFill>
                <a:schemeClr val="accent4">
                  <a:lumMod val="40000"/>
                  <a:lumOff val="60000"/>
                </a:schemeClr>
              </a:solidFill>
            </a:endParaRPr>
          </a:p>
        </p:txBody>
      </p:sp>
      <p:pic>
        <p:nvPicPr>
          <p:cNvPr id="12" name="Picture 11"/>
          <p:cNvPicPr>
            <a:picLocks noChangeAspect="1"/>
          </p:cNvPicPr>
          <p:nvPr/>
        </p:nvPicPr>
        <p:blipFill>
          <a:blip r:embed="rId3"/>
          <a:stretch>
            <a:fillRect/>
          </a:stretch>
        </p:blipFill>
        <p:spPr>
          <a:xfrm>
            <a:off x="2732121" y="2332432"/>
            <a:ext cx="3729541" cy="2330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419099" y="403563"/>
            <a:ext cx="3756750" cy="1928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7772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a:t>
            </a:r>
            <a:endParaRPr lang="en-US" dirty="0"/>
          </a:p>
        </p:txBody>
      </p:sp>
      <p:sp>
        <p:nvSpPr>
          <p:cNvPr id="3" name="Content Placeholder 2"/>
          <p:cNvSpPr>
            <a:spLocks noGrp="1"/>
          </p:cNvSpPr>
          <p:nvPr>
            <p:ph idx="1"/>
          </p:nvPr>
        </p:nvSpPr>
        <p:spPr>
          <a:xfrm>
            <a:off x="284163" y="2133600"/>
            <a:ext cx="8574087" cy="3992563"/>
          </a:xfrm>
        </p:spPr>
        <p:txBody>
          <a:bodyPr/>
          <a:lstStyle/>
          <a:p>
            <a:pPr>
              <a:buFont typeface="Arial"/>
              <a:buChar char="•"/>
            </a:pPr>
            <a:r>
              <a:rPr lang="en-US" altLang="en-US" b="1" dirty="0">
                <a:solidFill>
                  <a:srgbClr val="008000"/>
                </a:solidFill>
                <a:effectLst>
                  <a:outerShdw blurRad="38100" dist="38100" dir="2700000" algn="tl">
                    <a:srgbClr val="000000">
                      <a:alpha val="43137"/>
                    </a:srgbClr>
                  </a:outerShdw>
                </a:effectLst>
              </a:rPr>
              <a:t>Profiles</a:t>
            </a:r>
            <a:r>
              <a:rPr lang="en-US" altLang="en-US" dirty="0">
                <a:solidFill>
                  <a:schemeClr val="accent4">
                    <a:lumMod val="60000"/>
                    <a:lumOff val="40000"/>
                  </a:schemeClr>
                </a:solidFill>
              </a:rPr>
              <a:t> </a:t>
            </a:r>
            <a:r>
              <a:rPr lang="en-US" altLang="en-US" dirty="0"/>
              <a:t>of the English Learners in my </a:t>
            </a:r>
            <a:r>
              <a:rPr lang="en-US" altLang="en-US" dirty="0" smtClean="0"/>
              <a:t>classes</a:t>
            </a:r>
            <a:endParaRPr lang="en-US" altLang="en-US" dirty="0"/>
          </a:p>
          <a:p>
            <a:pPr>
              <a:buFont typeface="Arial"/>
              <a:buChar char="•"/>
            </a:pPr>
            <a:r>
              <a:rPr lang="en-US" altLang="en-US" b="1" dirty="0" smtClean="0">
                <a:solidFill>
                  <a:srgbClr val="FF6600"/>
                </a:solidFill>
                <a:effectLst>
                  <a:outerShdw blurRad="38100" dist="38100" dir="2700000" algn="tl">
                    <a:srgbClr val="000000">
                      <a:alpha val="43137"/>
                    </a:srgbClr>
                  </a:outerShdw>
                </a:effectLst>
              </a:rPr>
              <a:t>Successes</a:t>
            </a:r>
            <a:r>
              <a:rPr lang="en-US" altLang="en-US" dirty="0" smtClean="0">
                <a:solidFill>
                  <a:srgbClr val="FF6600"/>
                </a:solidFill>
              </a:rPr>
              <a:t> </a:t>
            </a:r>
            <a:r>
              <a:rPr lang="en-US" altLang="en-US" dirty="0"/>
              <a:t>I have had in supporting these students</a:t>
            </a:r>
          </a:p>
          <a:p>
            <a:pPr>
              <a:buFont typeface="Arial"/>
              <a:buChar char="•"/>
            </a:pPr>
            <a:r>
              <a:rPr lang="en-US" altLang="en-US" b="1" dirty="0">
                <a:solidFill>
                  <a:srgbClr val="800000"/>
                </a:solidFill>
                <a:effectLst>
                  <a:outerShdw blurRad="38100" dist="38100" dir="2700000" algn="tl">
                    <a:srgbClr val="000000">
                      <a:alpha val="43137"/>
                    </a:srgbClr>
                  </a:outerShdw>
                </a:effectLst>
              </a:rPr>
              <a:t>Challenges</a:t>
            </a:r>
            <a:r>
              <a:rPr lang="en-US" altLang="en-US" dirty="0"/>
              <a:t> I have had in supporting these students</a:t>
            </a:r>
          </a:p>
          <a:p>
            <a:pPr>
              <a:buFont typeface="Arial"/>
              <a:buChar char="•"/>
            </a:pPr>
            <a:r>
              <a:rPr lang="en-US" altLang="en-US" b="1" dirty="0">
                <a:solidFill>
                  <a:srgbClr val="3366FF"/>
                </a:solidFill>
                <a:effectLst>
                  <a:outerShdw blurRad="38100" dist="38100" dir="2700000" algn="tl">
                    <a:srgbClr val="000000">
                      <a:alpha val="43137"/>
                    </a:srgbClr>
                  </a:outerShdw>
                </a:effectLst>
              </a:rPr>
              <a:t>Questions</a:t>
            </a:r>
            <a:r>
              <a:rPr lang="en-US" altLang="en-US" dirty="0"/>
              <a:t> I have about best practices</a:t>
            </a:r>
          </a:p>
          <a:p>
            <a:endParaRPr lang="en-US" dirty="0"/>
          </a:p>
        </p:txBody>
      </p:sp>
    </p:spTree>
    <p:extLst>
      <p:ext uri="{BB962C8B-B14F-4D97-AF65-F5344CB8AC3E}">
        <p14:creationId xmlns:p14="http://schemas.microsoft.com/office/powerpoint/2010/main" val="2765898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Factors Influencing the Length of Time Needed to Acquire English</a:t>
            </a:r>
            <a:endParaRPr lang="en-US" sz="3200" dirty="0"/>
          </a:p>
        </p:txBody>
      </p:sp>
      <p:sp>
        <p:nvSpPr>
          <p:cNvPr id="4" name="Rectangle 3"/>
          <p:cNvSpPr>
            <a:spLocks noGrp="1" noChangeArrowheads="1"/>
          </p:cNvSpPr>
          <p:nvPr>
            <p:ph idx="1"/>
          </p:nvPr>
        </p:nvSpPr>
        <p:spPr>
          <a:xfrm>
            <a:off x="284163" y="2133600"/>
            <a:ext cx="8574087" cy="3992563"/>
          </a:xfrm>
        </p:spPr>
        <p:txBody>
          <a:bodyPr>
            <a:normAutofit fontScale="92500" lnSpcReduction="20000"/>
          </a:bodyPr>
          <a:lstStyle/>
          <a:p>
            <a:pPr>
              <a:buFont typeface="Arial"/>
              <a:buChar char="•"/>
            </a:pPr>
            <a:r>
              <a:rPr lang="en-US" altLang="en-US" sz="2800" dirty="0" smtClean="0"/>
              <a:t>Quality and length of previous education</a:t>
            </a:r>
          </a:p>
          <a:p>
            <a:pPr>
              <a:buFont typeface="Arial"/>
              <a:buChar char="•"/>
            </a:pPr>
            <a:r>
              <a:rPr lang="en-US" altLang="en-US" sz="2800" dirty="0"/>
              <a:t>P</a:t>
            </a:r>
            <a:r>
              <a:rPr lang="en-US" altLang="en-US" sz="2800" dirty="0" smtClean="0"/>
              <a:t>rior English learning experiences</a:t>
            </a:r>
          </a:p>
          <a:p>
            <a:pPr>
              <a:buFont typeface="Arial"/>
              <a:buChar char="•"/>
            </a:pPr>
            <a:r>
              <a:rPr lang="en-US" altLang="en-US" sz="2800" dirty="0"/>
              <a:t>L</a:t>
            </a:r>
            <a:r>
              <a:rPr lang="en-US" altLang="en-US" sz="2800" dirty="0" smtClean="0"/>
              <a:t>iteracy levels in the family</a:t>
            </a:r>
          </a:p>
          <a:p>
            <a:pPr>
              <a:buFont typeface="Arial"/>
              <a:buChar char="•"/>
            </a:pPr>
            <a:r>
              <a:rPr lang="en-US" altLang="en-US" sz="2800" dirty="0"/>
              <a:t>M</a:t>
            </a:r>
            <a:r>
              <a:rPr lang="en-US" altLang="en-US" sz="2800" dirty="0" smtClean="0"/>
              <a:t>obility</a:t>
            </a:r>
          </a:p>
          <a:p>
            <a:pPr>
              <a:buFont typeface="Arial"/>
              <a:buChar char="•"/>
            </a:pPr>
            <a:r>
              <a:rPr lang="en-US" altLang="en-US" sz="2800" dirty="0"/>
              <a:t>F</a:t>
            </a:r>
            <a:r>
              <a:rPr lang="en-US" altLang="en-US" sz="2800" dirty="0" smtClean="0"/>
              <a:t>amily separation</a:t>
            </a:r>
          </a:p>
          <a:p>
            <a:pPr>
              <a:buFont typeface="Arial"/>
              <a:buChar char="•"/>
            </a:pPr>
            <a:r>
              <a:rPr lang="en-US" altLang="en-US" sz="2800" dirty="0"/>
              <a:t>C</a:t>
            </a:r>
            <a:r>
              <a:rPr lang="en-US" altLang="en-US" sz="2800" dirty="0" smtClean="0"/>
              <a:t>ultural isolation</a:t>
            </a:r>
          </a:p>
          <a:p>
            <a:pPr>
              <a:buFont typeface="Arial"/>
              <a:buChar char="•"/>
            </a:pPr>
            <a:r>
              <a:rPr lang="en-US" altLang="en-US" sz="2800" dirty="0"/>
              <a:t>E</a:t>
            </a:r>
            <a:r>
              <a:rPr lang="en-US" altLang="en-US" sz="2800" dirty="0" smtClean="0"/>
              <a:t>xposure to social unrest, war, or trauma</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86400" y="3212108"/>
            <a:ext cx="3276600" cy="21358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9818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800" dirty="0">
                <a:solidFill>
                  <a:srgbClr val="FFFFFF"/>
                </a:solidFill>
              </a:rPr>
              <a:t>Common Underlying Proficiency</a:t>
            </a:r>
            <a:r>
              <a:rPr lang="en-US" sz="3200" dirty="0">
                <a:solidFill>
                  <a:srgbClr val="FFFFFF"/>
                </a:solidFill>
              </a:rPr>
              <a:t/>
            </a:r>
            <a:br>
              <a:rPr lang="en-US" sz="3200" dirty="0">
                <a:solidFill>
                  <a:srgbClr val="FFFFFF"/>
                </a:solidFill>
              </a:rPr>
            </a:br>
            <a:r>
              <a:rPr lang="en-US" sz="3200" dirty="0">
                <a:solidFill>
                  <a:srgbClr val="FFFFFF"/>
                </a:solidFill>
              </a:rPr>
              <a:t>                                 </a:t>
            </a:r>
            <a:r>
              <a:rPr lang="en-US" sz="2400" dirty="0" smtClean="0">
                <a:solidFill>
                  <a:srgbClr val="FFFFFF"/>
                </a:solidFill>
              </a:rPr>
              <a:t>Cummins </a:t>
            </a:r>
            <a:r>
              <a:rPr lang="en-US" sz="2400" dirty="0">
                <a:solidFill>
                  <a:srgbClr val="FFFFFF"/>
                </a:solidFill>
              </a:rPr>
              <a:t>(2000)</a:t>
            </a:r>
            <a:endParaRPr lang="en-US" sz="3200" dirty="0">
              <a:solidFill>
                <a:srgbClr val="FFFFFF"/>
              </a:solidFill>
            </a:endParaRPr>
          </a:p>
        </p:txBody>
      </p:sp>
      <p:sp>
        <p:nvSpPr>
          <p:cNvPr id="3" name="Content Placeholder 2"/>
          <p:cNvSpPr>
            <a:spLocks noGrp="1"/>
          </p:cNvSpPr>
          <p:nvPr>
            <p:ph sz="half" idx="1"/>
          </p:nvPr>
        </p:nvSpPr>
        <p:spPr>
          <a:xfrm>
            <a:off x="331392" y="1905000"/>
            <a:ext cx="4038600" cy="4525963"/>
          </a:xfrm>
        </p:spPr>
        <p:txBody>
          <a:bodyPr>
            <a:normAutofit fontScale="92500" lnSpcReduction="10000"/>
          </a:bodyPr>
          <a:lstStyle/>
          <a:p>
            <a:pPr>
              <a:buFont typeface="Arial"/>
              <a:buChar char="•"/>
            </a:pPr>
            <a:r>
              <a:rPr lang="en-US" sz="2400" dirty="0"/>
              <a:t>Common </a:t>
            </a:r>
            <a:r>
              <a:rPr lang="en-US" sz="2400" dirty="0" smtClean="0"/>
              <a:t>Underlying Proficiency </a:t>
            </a:r>
            <a:r>
              <a:rPr lang="en-US" sz="2400" dirty="0"/>
              <a:t>refers to the  interdependence of concepts, skills and linguistic knowledge found in a central processing system </a:t>
            </a:r>
            <a:endParaRPr lang="en-US" sz="2400" dirty="0" smtClean="0"/>
          </a:p>
          <a:p>
            <a:pPr marL="64008" indent="0">
              <a:buNone/>
            </a:pPr>
            <a:endParaRPr lang="en-US" sz="2400" dirty="0" smtClean="0"/>
          </a:p>
          <a:p>
            <a:pPr>
              <a:buFont typeface="Arial"/>
              <a:buChar char="•"/>
            </a:pPr>
            <a:r>
              <a:rPr lang="en-US" sz="2400" dirty="0"/>
              <a:t>Cognitive and literacy skills established in the </a:t>
            </a:r>
            <a:r>
              <a:rPr lang="en-US" sz="2400" dirty="0" smtClean="0"/>
              <a:t>primary language will </a:t>
            </a:r>
            <a:r>
              <a:rPr lang="en-US" sz="2400" dirty="0"/>
              <a:t>transfer across </a:t>
            </a:r>
            <a:r>
              <a:rPr lang="en-US" sz="2400" dirty="0" smtClean="0"/>
              <a:t>languages</a:t>
            </a:r>
          </a:p>
          <a:p>
            <a:endParaRPr lang="en-US" sz="3200" dirty="0"/>
          </a:p>
          <a:p>
            <a:endParaRPr lang="en-US" sz="3200" dirty="0"/>
          </a:p>
          <a:p>
            <a:endParaRPr lang="en-US" dirty="0"/>
          </a:p>
        </p:txBody>
      </p:sp>
      <p:pic>
        <p:nvPicPr>
          <p:cNvPr id="1026" name="Picture 2" descr="C:\Users\Maria\Downloads\2015-11-19_18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715" y="2743200"/>
            <a:ext cx="4521961" cy="2805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16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Role of Home and Community</a:t>
            </a:r>
            <a:endParaRPr lang="en-US" dirty="0"/>
          </a:p>
        </p:txBody>
      </p:sp>
      <p:sp>
        <p:nvSpPr>
          <p:cNvPr id="6" name="Content Placeholder 5"/>
          <p:cNvSpPr>
            <a:spLocks noGrp="1"/>
          </p:cNvSpPr>
          <p:nvPr>
            <p:ph idx="1"/>
          </p:nvPr>
        </p:nvSpPr>
        <p:spPr>
          <a:xfrm>
            <a:off x="284163" y="2133600"/>
            <a:ext cx="8574087" cy="3992563"/>
          </a:xfrm>
        </p:spPr>
        <p:txBody>
          <a:bodyPr>
            <a:normAutofit fontScale="85000" lnSpcReduction="10000"/>
          </a:bodyPr>
          <a:lstStyle/>
          <a:p>
            <a:pPr>
              <a:buFont typeface="Arial"/>
              <a:buChar char="•"/>
            </a:pPr>
            <a:r>
              <a:rPr lang="en-US" dirty="0" smtClean="0"/>
              <a:t>Our social experiences, cultural practices, ways of thinking, communication styles are </a:t>
            </a:r>
            <a:r>
              <a:rPr lang="en-US" b="1" dirty="0" smtClean="0">
                <a:solidFill>
                  <a:srgbClr val="800000"/>
                </a:solidFill>
              </a:rPr>
              <a:t>powerful (but often invisible) foundations for learning</a:t>
            </a:r>
          </a:p>
          <a:p>
            <a:pPr>
              <a:buFont typeface="Arial"/>
              <a:buChar char="•"/>
            </a:pPr>
            <a:r>
              <a:rPr lang="en-US" dirty="0" smtClean="0"/>
              <a:t>Certain </a:t>
            </a:r>
            <a:r>
              <a:rPr lang="en-US" b="1" dirty="0" smtClean="0">
                <a:solidFill>
                  <a:srgbClr val="800000"/>
                </a:solidFill>
              </a:rPr>
              <a:t>home-based language practices </a:t>
            </a:r>
            <a:r>
              <a:rPr lang="en-US" dirty="0" smtClean="0"/>
              <a:t>of mainstream, middle class families (e.g., storybook reading, questioning at dinner) </a:t>
            </a:r>
            <a:r>
              <a:rPr lang="en-US" b="1" dirty="0" smtClean="0">
                <a:solidFill>
                  <a:srgbClr val="800000"/>
                </a:solidFill>
              </a:rPr>
              <a:t>correlate strongly with academic success</a:t>
            </a:r>
          </a:p>
          <a:p>
            <a:pPr lvl="1">
              <a:buFont typeface="Arial"/>
              <a:buChar char="•"/>
            </a:pPr>
            <a:r>
              <a:rPr lang="en-US" dirty="0" smtClean="0"/>
              <a:t>Williams (1999) -- higher social group of mothers frequently asked children to elaborate on parts of a book, connect to experiences, provide explanations, add opinions, etc.</a:t>
            </a:r>
          </a:p>
          <a:p>
            <a:pPr lvl="1">
              <a:buFont typeface="Arial"/>
              <a:buChar char="•"/>
            </a:pPr>
            <a:r>
              <a:rPr lang="en-US" dirty="0" smtClean="0"/>
              <a:t>Philips (1983) -- research in Warm Springs: children were perceived to be overly silent and uncooperative. Teachers created learning situations that resembled oral participation contexts in the community, and involvement increased</a:t>
            </a:r>
          </a:p>
        </p:txBody>
      </p:sp>
      <p:sp>
        <p:nvSpPr>
          <p:cNvPr id="7" name="TextBox 6"/>
          <p:cNvSpPr txBox="1"/>
          <p:nvPr/>
        </p:nvSpPr>
        <p:spPr>
          <a:xfrm>
            <a:off x="7242635" y="5941497"/>
            <a:ext cx="1377300" cy="369332"/>
          </a:xfrm>
          <a:prstGeom prst="rect">
            <a:avLst/>
          </a:prstGeom>
          <a:noFill/>
        </p:spPr>
        <p:txBody>
          <a:bodyPr wrap="none" rtlCol="0">
            <a:spAutoFit/>
          </a:bodyPr>
          <a:lstStyle/>
          <a:p>
            <a:r>
              <a:rPr lang="en-US" dirty="0" err="1" smtClean="0"/>
              <a:t>Zwiers</a:t>
            </a:r>
            <a:r>
              <a:rPr lang="en-US" dirty="0" smtClean="0"/>
              <a:t>, 2014</a:t>
            </a:r>
            <a:endParaRPr lang="en-US" dirty="0"/>
          </a:p>
        </p:txBody>
      </p:sp>
    </p:spTree>
    <p:extLst>
      <p:ext uri="{BB962C8B-B14F-4D97-AF65-F5344CB8AC3E}">
        <p14:creationId xmlns:p14="http://schemas.microsoft.com/office/powerpoint/2010/main" val="945616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Types of Capital and School Expectations</a:t>
            </a:r>
          </a:p>
        </p:txBody>
      </p:sp>
      <p:sp>
        <p:nvSpPr>
          <p:cNvPr id="3" name="Content Placeholder 2"/>
          <p:cNvSpPr>
            <a:spLocks noGrp="1"/>
          </p:cNvSpPr>
          <p:nvPr>
            <p:ph idx="1"/>
          </p:nvPr>
        </p:nvSpPr>
        <p:spPr>
          <a:xfrm>
            <a:off x="284163" y="1898119"/>
            <a:ext cx="8574087" cy="4689469"/>
          </a:xfrm>
        </p:spPr>
        <p:txBody>
          <a:bodyPr>
            <a:normAutofit fontScale="62500" lnSpcReduction="20000"/>
          </a:bodyPr>
          <a:lstStyle/>
          <a:p>
            <a:pPr>
              <a:buFont typeface="Arial"/>
              <a:buChar char="•"/>
            </a:pPr>
            <a:r>
              <a:rPr lang="en-US" b="1" dirty="0" smtClean="0">
                <a:solidFill>
                  <a:srgbClr val="800000"/>
                </a:solidFill>
              </a:rPr>
              <a:t>Types of Capital</a:t>
            </a:r>
            <a:r>
              <a:rPr lang="en-US" dirty="0" smtClean="0"/>
              <a:t>: less visible words, skills, and knowledge that give people advantage (Bourdieu, 1986)</a:t>
            </a:r>
          </a:p>
          <a:p>
            <a:pPr lvl="1">
              <a:buFont typeface="Arial"/>
              <a:buChar char="•"/>
            </a:pPr>
            <a:r>
              <a:rPr lang="en-US" b="1" dirty="0" smtClean="0">
                <a:solidFill>
                  <a:srgbClr val="800000"/>
                </a:solidFill>
              </a:rPr>
              <a:t>Social Capital</a:t>
            </a:r>
          </a:p>
          <a:p>
            <a:pPr lvl="2">
              <a:buFont typeface="Arial"/>
              <a:buChar char="•"/>
            </a:pPr>
            <a:r>
              <a:rPr lang="en-US" dirty="0"/>
              <a:t>a</a:t>
            </a:r>
            <a:r>
              <a:rPr lang="en-US" dirty="0" smtClean="0"/>
              <a:t>mounts and qualities of interactions – listening abilities, listening skills, appropriate behaviors, responses</a:t>
            </a:r>
          </a:p>
          <a:p>
            <a:pPr lvl="1">
              <a:buFont typeface="Arial"/>
              <a:buChar char="•"/>
            </a:pPr>
            <a:r>
              <a:rPr lang="en-US" b="1" dirty="0" smtClean="0">
                <a:solidFill>
                  <a:srgbClr val="800000"/>
                </a:solidFill>
              </a:rPr>
              <a:t>Cultural Capital</a:t>
            </a:r>
          </a:p>
          <a:p>
            <a:pPr lvl="2">
              <a:buFont typeface="Arial"/>
              <a:buChar char="•"/>
            </a:pPr>
            <a:r>
              <a:rPr lang="en-US" dirty="0"/>
              <a:t>t</a:t>
            </a:r>
            <a:r>
              <a:rPr lang="en-US" dirty="0" smtClean="0"/>
              <a:t>ravel experiences, wealth, parent education, music listened to, being read to, religion-related experiences</a:t>
            </a:r>
          </a:p>
          <a:p>
            <a:pPr lvl="1">
              <a:buFont typeface="Arial"/>
              <a:buChar char="•"/>
            </a:pPr>
            <a:r>
              <a:rPr lang="en-US" b="1" dirty="0" smtClean="0">
                <a:solidFill>
                  <a:srgbClr val="800000"/>
                </a:solidFill>
              </a:rPr>
              <a:t>Knowledge Capital</a:t>
            </a:r>
          </a:p>
          <a:p>
            <a:pPr lvl="2">
              <a:buFont typeface="Arial"/>
              <a:buChar char="•"/>
            </a:pPr>
            <a:r>
              <a:rPr lang="en-US" dirty="0" smtClean="0"/>
              <a:t>Knowledge accumulated from reading, conversations about the world, educational/computer/news programs, developing organizational abilities with knowledge, word memory abilities</a:t>
            </a:r>
          </a:p>
          <a:p>
            <a:pPr lvl="1">
              <a:buFont typeface="Arial"/>
              <a:buChar char="•"/>
            </a:pPr>
            <a:r>
              <a:rPr lang="en-US" b="1" dirty="0" smtClean="0">
                <a:solidFill>
                  <a:srgbClr val="800000"/>
                </a:solidFill>
              </a:rPr>
              <a:t>Linguistic Capital</a:t>
            </a:r>
          </a:p>
          <a:p>
            <a:pPr lvl="2">
              <a:buFont typeface="Arial"/>
              <a:buChar char="•"/>
            </a:pPr>
            <a:r>
              <a:rPr lang="en-US" dirty="0" smtClean="0"/>
              <a:t>Quantity and quality of language used at home and in peer group, literacy/computer experiences at home, developing abilities to use abstract language</a:t>
            </a:r>
          </a:p>
          <a:p>
            <a:pPr>
              <a:buFont typeface="Arial"/>
              <a:buChar char="•"/>
            </a:pPr>
            <a:r>
              <a:rPr lang="en-US" b="1" dirty="0" smtClean="0">
                <a:solidFill>
                  <a:srgbClr val="800000"/>
                </a:solidFill>
              </a:rPr>
              <a:t>Invisible Criteria in School</a:t>
            </a:r>
            <a:r>
              <a:rPr lang="en-US" dirty="0" smtClean="0"/>
              <a:t>: </a:t>
            </a:r>
          </a:p>
          <a:p>
            <a:pPr lvl="1">
              <a:buFont typeface="Arial"/>
              <a:buChar char="•"/>
            </a:pPr>
            <a:r>
              <a:rPr lang="en-US" dirty="0" smtClean="0"/>
              <a:t>School expects background knowledge and language features that are not explicitly taught</a:t>
            </a:r>
          </a:p>
          <a:p>
            <a:pPr lvl="1">
              <a:buFont typeface="Arial"/>
              <a:buChar char="•"/>
            </a:pPr>
            <a:r>
              <a:rPr lang="en-US" dirty="0" smtClean="0"/>
              <a:t>Diverse students end up doing guesswork: “</a:t>
            </a:r>
            <a:r>
              <a:rPr lang="en-US" i="1" dirty="0" smtClean="0"/>
              <a:t>Read critically,” “Speak clearly,” “Stick to the point,” “Use your won words”</a:t>
            </a:r>
          </a:p>
          <a:p>
            <a:endParaRPr lang="en-US" dirty="0" smtClean="0"/>
          </a:p>
          <a:p>
            <a:pPr lvl="2"/>
            <a:endParaRPr lang="en-US" dirty="0"/>
          </a:p>
        </p:txBody>
      </p:sp>
    </p:spTree>
    <p:extLst>
      <p:ext uri="{BB962C8B-B14F-4D97-AF65-F5344CB8AC3E}">
        <p14:creationId xmlns:p14="http://schemas.microsoft.com/office/powerpoint/2010/main" val="1579066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of School</a:t>
            </a:r>
            <a:endParaRPr lang="en-US" dirty="0"/>
          </a:p>
        </p:txBody>
      </p:sp>
      <p:sp>
        <p:nvSpPr>
          <p:cNvPr id="3" name="Content Placeholder 2"/>
          <p:cNvSpPr>
            <a:spLocks noGrp="1"/>
          </p:cNvSpPr>
          <p:nvPr>
            <p:ph idx="1"/>
          </p:nvPr>
        </p:nvSpPr>
        <p:spPr>
          <a:xfrm>
            <a:off x="284163" y="2133600"/>
            <a:ext cx="8574087" cy="3992563"/>
          </a:xfrm>
        </p:spPr>
        <p:txBody>
          <a:bodyPr>
            <a:normAutofit fontScale="70000" lnSpcReduction="20000"/>
          </a:bodyPr>
          <a:lstStyle/>
          <a:p>
            <a:pPr>
              <a:buFont typeface="Arial"/>
              <a:buChar char="•"/>
            </a:pPr>
            <a:r>
              <a:rPr lang="en-US" dirty="0" smtClean="0"/>
              <a:t>Many ELs who perform poorly</a:t>
            </a:r>
            <a:r>
              <a:rPr lang="is-IS" dirty="0" smtClean="0"/>
              <a:t>…</a:t>
            </a:r>
          </a:p>
          <a:p>
            <a:pPr lvl="1">
              <a:buFont typeface="Arial"/>
              <a:buChar char="•"/>
            </a:pPr>
            <a:r>
              <a:rPr lang="en-US" dirty="0" smtClean="0"/>
              <a:t>were not immersed from birth in the types of language that are valued by schools, teachers, texts, and tests</a:t>
            </a:r>
          </a:p>
          <a:p>
            <a:pPr lvl="1">
              <a:buFont typeface="Arial"/>
              <a:buChar char="•"/>
            </a:pPr>
            <a:r>
              <a:rPr lang="en-US" dirty="0"/>
              <a:t>h</a:t>
            </a:r>
            <a:r>
              <a:rPr lang="en-US" dirty="0" smtClean="0"/>
              <a:t>ave not been exposed to the same conversations/literacy experiences that constitute an </a:t>
            </a:r>
            <a:r>
              <a:rPr lang="en-US" b="1" dirty="0" smtClean="0">
                <a:solidFill>
                  <a:srgbClr val="800000"/>
                </a:solidFill>
              </a:rPr>
              <a:t>“apprenticeship” </a:t>
            </a:r>
            <a:r>
              <a:rPr lang="en-US" dirty="0" smtClean="0"/>
              <a:t>for success at school</a:t>
            </a:r>
          </a:p>
          <a:p>
            <a:pPr lvl="1">
              <a:buFont typeface="Arial"/>
              <a:buChar char="•"/>
            </a:pPr>
            <a:r>
              <a:rPr lang="en-US" dirty="0" smtClean="0"/>
              <a:t>Are not able to naturally pick up </a:t>
            </a:r>
            <a:r>
              <a:rPr lang="en-US" b="1" dirty="0" smtClean="0">
                <a:solidFill>
                  <a:srgbClr val="800000"/>
                </a:solidFill>
              </a:rPr>
              <a:t>academic language </a:t>
            </a:r>
            <a:r>
              <a:rPr lang="en-US" dirty="0" smtClean="0"/>
              <a:t>as they pick up other types of social language</a:t>
            </a:r>
          </a:p>
          <a:p>
            <a:pPr>
              <a:buFont typeface="Arial"/>
              <a:buChar char="•"/>
            </a:pPr>
            <a:r>
              <a:rPr lang="en-US" dirty="0" smtClean="0"/>
              <a:t>As students get to middle and high school, the </a:t>
            </a:r>
            <a:r>
              <a:rPr lang="en-US" b="1" dirty="0" smtClean="0">
                <a:solidFill>
                  <a:srgbClr val="800000"/>
                </a:solidFill>
              </a:rPr>
              <a:t>gap widens</a:t>
            </a:r>
            <a:r>
              <a:rPr lang="en-US" dirty="0" smtClean="0"/>
              <a:t> between students’ communication skills and the language demands of academic tasks (especially in CCSS, NGSS) </a:t>
            </a:r>
          </a:p>
          <a:p>
            <a:pPr>
              <a:buFont typeface="Arial"/>
              <a:buChar char="•"/>
            </a:pPr>
            <a:r>
              <a:rPr lang="en-US" i="1" dirty="0" smtClean="0">
                <a:solidFill>
                  <a:srgbClr val="800000"/>
                </a:solidFill>
              </a:rPr>
              <a:t>We must continually reflect on the power that language has to separate, marginalize, and oppress</a:t>
            </a:r>
          </a:p>
          <a:p>
            <a:pPr>
              <a:buFont typeface="Arial"/>
              <a:buChar char="•"/>
            </a:pPr>
            <a:r>
              <a:rPr lang="en-US" i="1" dirty="0" smtClean="0">
                <a:solidFill>
                  <a:srgbClr val="800000"/>
                </a:solidFill>
              </a:rPr>
              <a:t>“Pedagogy of entrapment” </a:t>
            </a:r>
            <a:r>
              <a:rPr lang="en-US" dirty="0" smtClean="0">
                <a:solidFill>
                  <a:schemeClr val="tx1"/>
                </a:solidFill>
              </a:rPr>
              <a:t>(</a:t>
            </a:r>
            <a:r>
              <a:rPr lang="en-US" dirty="0" err="1" smtClean="0">
                <a:solidFill>
                  <a:schemeClr val="tx1"/>
                </a:solidFill>
              </a:rPr>
              <a:t>Macedo</a:t>
            </a:r>
            <a:r>
              <a:rPr lang="en-US" dirty="0" smtClean="0">
                <a:solidFill>
                  <a:schemeClr val="tx1"/>
                </a:solidFill>
              </a:rPr>
              <a:t>, 1994): when schools require from students academic discourse skills and knowledge that we don’t teach</a:t>
            </a:r>
          </a:p>
          <a:p>
            <a:pPr>
              <a:buFont typeface="Arial"/>
              <a:buChar char="•"/>
            </a:pPr>
            <a:endParaRPr lang="en-US" dirty="0"/>
          </a:p>
        </p:txBody>
      </p:sp>
      <p:sp>
        <p:nvSpPr>
          <p:cNvPr id="4" name="TextBox 3"/>
          <p:cNvSpPr txBox="1"/>
          <p:nvPr/>
        </p:nvSpPr>
        <p:spPr>
          <a:xfrm>
            <a:off x="7242635" y="5941497"/>
            <a:ext cx="1377300" cy="369332"/>
          </a:xfrm>
          <a:prstGeom prst="rect">
            <a:avLst/>
          </a:prstGeom>
          <a:noFill/>
        </p:spPr>
        <p:txBody>
          <a:bodyPr wrap="none" rtlCol="0">
            <a:spAutoFit/>
          </a:bodyPr>
          <a:lstStyle/>
          <a:p>
            <a:r>
              <a:rPr lang="en-US" dirty="0" err="1" smtClean="0"/>
              <a:t>Zwiers</a:t>
            </a:r>
            <a:r>
              <a:rPr lang="en-US" dirty="0" smtClean="0"/>
              <a:t>, 2014</a:t>
            </a:r>
            <a:endParaRPr lang="en-US" dirty="0"/>
          </a:p>
        </p:txBody>
      </p:sp>
    </p:spTree>
    <p:extLst>
      <p:ext uri="{BB962C8B-B14F-4D97-AF65-F5344CB8AC3E}">
        <p14:creationId xmlns:p14="http://schemas.microsoft.com/office/powerpoint/2010/main" val="16235433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BICS vs. CALP</a:t>
            </a:r>
            <a:br>
              <a:rPr lang="en-US" sz="2400" dirty="0"/>
            </a:br>
            <a:r>
              <a:rPr lang="en-US" sz="2000" dirty="0"/>
              <a:t>Basic Interpersonal Communication Skills </a:t>
            </a:r>
            <a:br>
              <a:rPr lang="en-US" sz="2000" dirty="0"/>
            </a:br>
            <a:r>
              <a:rPr lang="en-US" sz="2000" dirty="0"/>
              <a:t>Cognitive Academic Language Proficiency</a:t>
            </a:r>
          </a:p>
        </p:txBody>
      </p:sp>
      <p:graphicFrame>
        <p:nvGraphicFramePr>
          <p:cNvPr id="4" name="Group 31"/>
          <p:cNvGraphicFramePr>
            <a:graphicFrameLocks noGrp="1"/>
          </p:cNvGraphicFramePr>
          <p:nvPr>
            <p:ph idx="1"/>
            <p:extLst>
              <p:ext uri="{D42A27DB-BD31-4B8C-83A1-F6EECF244321}">
                <p14:modId xmlns:p14="http://schemas.microsoft.com/office/powerpoint/2010/main" val="3906144862"/>
              </p:ext>
            </p:extLst>
          </p:nvPr>
        </p:nvGraphicFramePr>
        <p:xfrm>
          <a:off x="390738" y="1855941"/>
          <a:ext cx="8467512" cy="4775547"/>
        </p:xfrm>
        <a:graphic>
          <a:graphicData uri="http://schemas.openxmlformats.org/drawingml/2006/table">
            <a:tbl>
              <a:tblPr/>
              <a:tblGrid>
                <a:gridCol w="4233756"/>
                <a:gridCol w="4233756"/>
              </a:tblGrid>
              <a:tr h="43936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0"/>
                        </a:rPr>
                        <a:t>Cognitively </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Undemanding</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1693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Buying snacks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Oral Instructions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Some classes (art, P.E.)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accent2"/>
                          </a:solidFill>
                          <a:effectLst/>
                          <a:latin typeface="Arial" charset="0"/>
                          <a:ea typeface="ＭＳ Ｐゴシック" charset="0"/>
                        </a:rPr>
                        <a:t>BICS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Talking on the phone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Basic written instructions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accent2"/>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accent2"/>
                          </a:solidFill>
                          <a:effectLst/>
                          <a:latin typeface="Arial" charset="0"/>
                          <a:ea typeface="ＭＳ Ｐゴシック" charset="0"/>
                        </a:rPr>
                        <a:t>BICS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38597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Context Embedded---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---Context Reduced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1693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Lab demonstrations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A-V assisted lessons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Projects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6600"/>
                          </a:solidFill>
                          <a:effectLst/>
                          <a:latin typeface="Arial" charset="0"/>
                          <a:ea typeface="ＭＳ Ｐゴシック" charset="0"/>
                        </a:rPr>
                        <a:t>CALP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Standardized tests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Teacher lectures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ＭＳ Ｐゴシック" charset="0"/>
                        </a:rPr>
                        <a:t>Most content classes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6600"/>
                          </a:solidFill>
                          <a:effectLst/>
                          <a:latin typeface="Arial" charset="0"/>
                          <a:ea typeface="ＭＳ Ｐゴシック" charset="0"/>
                        </a:rPr>
                        <a:t>CALP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alpha val="50000"/>
                      </a:srgbClr>
                    </a:solidFill>
                  </a:tcPr>
                </a:tc>
              </a:tr>
              <a:tr h="4100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Cognitively </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0"/>
                        </a:rPr>
                        <a:t>Demanding</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extLst>
      <p:ext uri="{BB962C8B-B14F-4D97-AF65-F5344CB8AC3E}">
        <p14:creationId xmlns:p14="http://schemas.microsoft.com/office/powerpoint/2010/main" val="1371144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Language</a:t>
            </a:r>
            <a:endParaRPr lang="en-US" dirty="0"/>
          </a:p>
        </p:txBody>
      </p:sp>
      <p:sp>
        <p:nvSpPr>
          <p:cNvPr id="3" name="Content Placeholder 2"/>
          <p:cNvSpPr>
            <a:spLocks noGrp="1"/>
          </p:cNvSpPr>
          <p:nvPr>
            <p:ph idx="1"/>
          </p:nvPr>
        </p:nvSpPr>
        <p:spPr>
          <a:xfrm>
            <a:off x="284163" y="2133600"/>
            <a:ext cx="8574087" cy="4174853"/>
          </a:xfrm>
        </p:spPr>
        <p:txBody>
          <a:bodyPr/>
          <a:lstStyle/>
          <a:p>
            <a:pPr>
              <a:buFont typeface="Arial"/>
              <a:buChar char="•"/>
            </a:pPr>
            <a:r>
              <a:rPr lang="en-US" dirty="0" smtClean="0"/>
              <a:t>Abilities to construct meaning from oral and written language, relate complex ideas and information, recognize features of different genres, and use various linguistic strategies to communicate</a:t>
            </a:r>
          </a:p>
          <a:p>
            <a:pPr>
              <a:buFont typeface="Arial"/>
              <a:buChar char="•"/>
            </a:pPr>
            <a:r>
              <a:rPr lang="en-US" dirty="0" smtClean="0"/>
              <a:t>Roles of Academic Language</a:t>
            </a:r>
          </a:p>
          <a:p>
            <a:pPr>
              <a:buFont typeface="Arial"/>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164079872"/>
              </p:ext>
            </p:extLst>
          </p:nvPr>
        </p:nvGraphicFramePr>
        <p:xfrm>
          <a:off x="418650" y="4488006"/>
          <a:ext cx="8439600" cy="2220607"/>
        </p:xfrm>
        <a:graphic>
          <a:graphicData uri="http://schemas.openxmlformats.org/drawingml/2006/table">
            <a:tbl>
              <a:tblPr firstRow="1" bandRow="1">
                <a:tableStyleId>{BDBED569-4797-4DF1-A0F4-6AAB3CD982D8}</a:tableStyleId>
              </a:tblPr>
              <a:tblGrid>
                <a:gridCol w="2107201"/>
                <a:gridCol w="6332399"/>
              </a:tblGrid>
              <a:tr h="666128">
                <a:tc>
                  <a:txBody>
                    <a:bodyPr/>
                    <a:lstStyle/>
                    <a:p>
                      <a:r>
                        <a:rPr lang="en-US" dirty="0" smtClean="0"/>
                        <a:t>To</a:t>
                      </a:r>
                      <a:r>
                        <a:rPr lang="en-US" baseline="0" dirty="0" smtClean="0"/>
                        <a:t> d</a:t>
                      </a:r>
                      <a:r>
                        <a:rPr lang="en-US" dirty="0" smtClean="0"/>
                        <a:t>escribe complexity</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b="0" dirty="0" smtClean="0"/>
                        <a:t>explaining the plot of a story, the concept of the black hole, the causes of the French Revolution, the</a:t>
                      </a:r>
                      <a:r>
                        <a:rPr lang="en-US" sz="1600" b="0" baseline="0" dirty="0" smtClean="0"/>
                        <a:t> Fibonacci sequence</a:t>
                      </a:r>
                      <a:endParaRPr lang="en-US" sz="1600" b="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r h="865966">
                <a:tc>
                  <a:txBody>
                    <a:bodyPr/>
                    <a:lstStyle/>
                    <a:p>
                      <a:r>
                        <a:rPr lang="en-US" b="1" dirty="0" smtClean="0"/>
                        <a:t>To describe</a:t>
                      </a:r>
                      <a:r>
                        <a:rPr lang="en-US" b="1" baseline="0" dirty="0" smtClean="0"/>
                        <a:t> higher order thinking</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dirty="0" smtClean="0"/>
                        <a:t>constructing an argument in Language Arts, examining historical trends in social studies, application and problem-solving in math, analyzing data in science</a:t>
                      </a:r>
                      <a:endParaRPr lang="en-US" sz="160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r h="609358">
                <a:tc>
                  <a:txBody>
                    <a:bodyPr/>
                    <a:lstStyle/>
                    <a:p>
                      <a:r>
                        <a:rPr lang="en-US" b="1" dirty="0" smtClean="0"/>
                        <a:t>To describe abstraction</a:t>
                      </a:r>
                      <a:endParaRPr lang="en-US" b="1"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accent4">
                        <a:lumMod val="60000"/>
                        <a:lumOff val="40000"/>
                      </a:schemeClr>
                    </a:solidFill>
                  </a:tcPr>
                </a:tc>
                <a:tc>
                  <a:txBody>
                    <a:bodyPr/>
                    <a:lstStyle/>
                    <a:p>
                      <a:r>
                        <a:rPr lang="en-US" sz="1600" dirty="0" smtClean="0"/>
                        <a:t>democracy, altruism, values and beliefs, relationships among objects or numbers, adaptation</a:t>
                      </a:r>
                      <a:endParaRPr lang="en-US" sz="1600" dirty="0"/>
                    </a:p>
                  </a:txBody>
                  <a:tcPr>
                    <a:lnL w="12700" cap="flat" cmpd="sng" algn="ctr">
                      <a:solidFill>
                        <a:srgbClr val="528A02">
                          <a:lumMod val="75000"/>
                        </a:srgbClr>
                      </a:solidFill>
                      <a:prstDash val="solid"/>
                      <a:round/>
                      <a:headEnd type="none" w="med" len="med"/>
                      <a:tailEnd type="none" w="med" len="med"/>
                    </a:lnL>
                    <a:lnR w="12700" cap="flat" cmpd="sng" algn="ctr">
                      <a:solidFill>
                        <a:srgbClr val="528A02">
                          <a:lumMod val="75000"/>
                        </a:srgbClr>
                      </a:solidFill>
                      <a:prstDash val="solid"/>
                      <a:round/>
                      <a:headEnd type="none" w="med" len="med"/>
                      <a:tailEnd type="none" w="med" len="med"/>
                    </a:lnR>
                    <a:lnT w="12700" cap="flat" cmpd="sng" algn="ctr">
                      <a:solidFill>
                        <a:srgbClr val="528A02">
                          <a:lumMod val="75000"/>
                        </a:srgbClr>
                      </a:solidFill>
                      <a:prstDash val="solid"/>
                      <a:round/>
                      <a:headEnd type="none" w="med" len="med"/>
                      <a:tailEnd type="none" w="med" len="med"/>
                    </a:lnT>
                    <a:lnB w="12700" cap="flat" cmpd="sng" algn="ctr">
                      <a:solidFill>
                        <a:srgbClr val="528A02">
                          <a:lumMod val="75000"/>
                        </a:srgbClr>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1835082" y="1842291"/>
            <a:ext cx="2351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b="1" dirty="0" smtClean="0">
                <a:solidFill>
                  <a:srgbClr val="FF6600"/>
                </a:solidFill>
              </a:rPr>
              <a:t>Build on the ideas of others and express own ideas clearly in collaborative discussions</a:t>
            </a:r>
            <a:endParaRPr lang="en-US" sz="1600" b="1" dirty="0">
              <a:solidFill>
                <a:srgbClr val="FF6600"/>
              </a:solidFill>
            </a:endParaRPr>
          </a:p>
        </p:txBody>
      </p:sp>
      <p:sp>
        <p:nvSpPr>
          <p:cNvPr id="9" name="TextBox 8"/>
          <p:cNvSpPr txBox="1"/>
          <p:nvPr/>
        </p:nvSpPr>
        <p:spPr>
          <a:xfrm>
            <a:off x="5944821" y="2520734"/>
            <a:ext cx="174437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smtClean="0">
                <a:solidFill>
                  <a:srgbClr val="800000"/>
                </a:solidFill>
              </a:rPr>
              <a:t>Support ideas with evidence from text</a:t>
            </a:r>
            <a:endParaRPr lang="en-US" b="1" dirty="0">
              <a:solidFill>
                <a:srgbClr val="800000"/>
              </a:solidFill>
            </a:endParaRPr>
          </a:p>
        </p:txBody>
      </p:sp>
      <p:sp>
        <p:nvSpPr>
          <p:cNvPr id="10" name="TextBox 9"/>
          <p:cNvSpPr txBox="1"/>
          <p:nvPr/>
        </p:nvSpPr>
        <p:spPr>
          <a:xfrm>
            <a:off x="6740254" y="4339458"/>
            <a:ext cx="2246751"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solidFill>
                  <a:srgbClr val="660066"/>
                </a:solidFill>
              </a:rPr>
              <a:t>Identify and describe patterns or sequences </a:t>
            </a:r>
            <a:endParaRPr lang="en-US" b="1" dirty="0">
              <a:solidFill>
                <a:srgbClr val="660066"/>
              </a:solidFill>
            </a:endParaRPr>
          </a:p>
        </p:txBody>
      </p:sp>
      <p:sp>
        <p:nvSpPr>
          <p:cNvPr id="11" name="TextBox 10"/>
          <p:cNvSpPr txBox="1"/>
          <p:nvPr/>
        </p:nvSpPr>
        <p:spPr>
          <a:xfrm>
            <a:off x="3377107" y="3444064"/>
            <a:ext cx="2428165" cy="1077218"/>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b="1" dirty="0" smtClean="0">
                <a:solidFill>
                  <a:srgbClr val="008000"/>
                </a:solidFill>
              </a:rPr>
              <a:t>Construct viable arguments, and critique the reasoning of others</a:t>
            </a:r>
            <a:endParaRPr lang="en-US" sz="1600" b="1" dirty="0">
              <a:solidFill>
                <a:srgbClr val="008000"/>
              </a:solidFill>
            </a:endParaRPr>
          </a:p>
        </p:txBody>
      </p:sp>
      <p:sp>
        <p:nvSpPr>
          <p:cNvPr id="12" name="TextBox 11"/>
          <p:cNvSpPr txBox="1"/>
          <p:nvPr/>
        </p:nvSpPr>
        <p:spPr>
          <a:xfrm>
            <a:off x="418650" y="3444064"/>
            <a:ext cx="2204887" cy="1323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smtClean="0">
                <a:solidFill>
                  <a:srgbClr val="0000FF"/>
                </a:solidFill>
              </a:rPr>
              <a:t>Determine how themes and main ideas are conveyed through particular details in the text</a:t>
            </a:r>
            <a:endParaRPr lang="en-US" sz="1600" b="1" dirty="0">
              <a:solidFill>
                <a:srgbClr val="0000FF"/>
              </a:solidFill>
            </a:endParaRPr>
          </a:p>
        </p:txBody>
      </p:sp>
      <p:sp>
        <p:nvSpPr>
          <p:cNvPr id="13" name="TextBox 12"/>
          <p:cNvSpPr txBox="1"/>
          <p:nvPr/>
        </p:nvSpPr>
        <p:spPr>
          <a:xfrm>
            <a:off x="655882" y="5156688"/>
            <a:ext cx="1772283" cy="1200329"/>
          </a:xfrm>
          <a:prstGeom prst="rect">
            <a:avLst/>
          </a:prstGeom>
          <a:solidFill>
            <a:srgbClr val="FF66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bg1"/>
                </a:solidFill>
              </a:rPr>
              <a:t>Determine and describe cause-effect relationships</a:t>
            </a:r>
            <a:endParaRPr lang="en-US" b="1" dirty="0">
              <a:solidFill>
                <a:schemeClr val="bg1"/>
              </a:solidFill>
            </a:endParaRPr>
          </a:p>
        </p:txBody>
      </p:sp>
      <p:sp>
        <p:nvSpPr>
          <p:cNvPr id="14" name="TextBox 13"/>
          <p:cNvSpPr txBox="1"/>
          <p:nvPr/>
        </p:nvSpPr>
        <p:spPr>
          <a:xfrm>
            <a:off x="4298133" y="5283391"/>
            <a:ext cx="1758328"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b="1" dirty="0" smtClean="0">
                <a:solidFill>
                  <a:srgbClr val="FFFF00"/>
                </a:solidFill>
              </a:rPr>
              <a:t>Determine and describe differences and similarities</a:t>
            </a:r>
            <a:endParaRPr lang="en-US" sz="1600" b="1" dirty="0">
              <a:solidFill>
                <a:srgbClr val="FFFF00"/>
              </a:solidFill>
            </a:endParaRPr>
          </a:p>
        </p:txBody>
      </p:sp>
    </p:spTree>
    <p:extLst>
      <p:ext uri="{BB962C8B-B14F-4D97-AF65-F5344CB8AC3E}">
        <p14:creationId xmlns:p14="http://schemas.microsoft.com/office/powerpoint/2010/main" val="792947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 and Academic Language</a:t>
            </a:r>
            <a:endParaRPr lang="en-US" dirty="0"/>
          </a:p>
        </p:txBody>
      </p:sp>
      <p:sp>
        <p:nvSpPr>
          <p:cNvPr id="3" name="Content Placeholder 2"/>
          <p:cNvSpPr>
            <a:spLocks noGrp="1"/>
          </p:cNvSpPr>
          <p:nvPr>
            <p:ph idx="1"/>
          </p:nvPr>
        </p:nvSpPr>
        <p:spPr>
          <a:xfrm>
            <a:off x="284163" y="2133600"/>
            <a:ext cx="8574087" cy="3992563"/>
          </a:xfrm>
        </p:spPr>
        <p:txBody>
          <a:bodyPr/>
          <a:lstStyle/>
          <a:p>
            <a:pPr>
              <a:buFont typeface="Arial"/>
              <a:buChar char="•"/>
            </a:pPr>
            <a:r>
              <a:rPr lang="en-US" dirty="0" smtClean="0"/>
              <a:t>“Mastery of academic language is arguably </a:t>
            </a:r>
            <a:r>
              <a:rPr lang="en-US" b="1" dirty="0" smtClean="0">
                <a:solidFill>
                  <a:schemeClr val="accent1">
                    <a:lumMod val="75000"/>
                  </a:schemeClr>
                </a:solidFill>
              </a:rPr>
              <a:t>the single most important determinant of academic success </a:t>
            </a:r>
            <a:r>
              <a:rPr lang="en-US" dirty="0" smtClean="0"/>
              <a:t>for individual students” (Francis et al., 2007)</a:t>
            </a:r>
          </a:p>
          <a:p>
            <a:pPr>
              <a:buFont typeface="Arial"/>
              <a:buChar char="•"/>
            </a:pPr>
            <a:r>
              <a:rPr lang="en-US" i="1" dirty="0" smtClean="0">
                <a:solidFill>
                  <a:schemeClr val="tx1"/>
                </a:solidFill>
              </a:rPr>
              <a:t>“For many ELs, </a:t>
            </a:r>
            <a:r>
              <a:rPr lang="en-US" b="1" i="1" dirty="0" smtClean="0">
                <a:solidFill>
                  <a:schemeClr val="accent1">
                    <a:lumMod val="50000"/>
                  </a:schemeClr>
                </a:solidFill>
              </a:rPr>
              <a:t>school</a:t>
            </a:r>
            <a:r>
              <a:rPr lang="en-US" i="1" dirty="0" smtClean="0">
                <a:solidFill>
                  <a:schemeClr val="tx1"/>
                </a:solidFill>
              </a:rPr>
              <a:t> might be the only setting where they have the </a:t>
            </a:r>
            <a:r>
              <a:rPr lang="en-US" b="1" i="1" dirty="0" smtClean="0">
                <a:solidFill>
                  <a:srgbClr val="4D0000"/>
                </a:solidFill>
              </a:rPr>
              <a:t>opportunity to encounter and acquire academic language</a:t>
            </a:r>
            <a:r>
              <a:rPr lang="en-US" i="1" dirty="0" smtClean="0">
                <a:solidFill>
                  <a:schemeClr val="tx1"/>
                </a:solidFill>
              </a:rPr>
              <a:t>, and their teachers might be the most significant source of oral academic language” </a:t>
            </a:r>
            <a:r>
              <a:rPr lang="en-US" dirty="0" smtClean="0"/>
              <a:t>(Ernst-</a:t>
            </a:r>
            <a:r>
              <a:rPr lang="en-US" dirty="0" err="1" smtClean="0"/>
              <a:t>Slavit</a:t>
            </a:r>
            <a:r>
              <a:rPr lang="en-US" dirty="0" smtClean="0"/>
              <a:t> &amp; Mason, 2011)</a:t>
            </a:r>
            <a:endParaRPr lang="en-US" dirty="0"/>
          </a:p>
        </p:txBody>
      </p:sp>
    </p:spTree>
    <p:extLst>
      <p:ext uri="{BB962C8B-B14F-4D97-AF65-F5344CB8AC3E}">
        <p14:creationId xmlns:p14="http://schemas.microsoft.com/office/powerpoint/2010/main" val="3982335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26032"/>
            <a:ext cx="8632812" cy="4005589"/>
          </a:xfrm>
        </p:spPr>
        <p:txBody>
          <a:bodyPr>
            <a:normAutofit/>
          </a:bodyPr>
          <a:lstStyle/>
          <a:p>
            <a:pPr>
              <a:spcBef>
                <a:spcPts val="0"/>
              </a:spcBef>
              <a:spcAft>
                <a:spcPts val="1800"/>
              </a:spcAft>
              <a:buFont typeface="Arial"/>
              <a:buChar char="•"/>
            </a:pPr>
            <a:r>
              <a:rPr lang="en-US" dirty="0" smtClean="0"/>
              <a:t>Sheltered instruction involves designing lessons that integrate language development and comprehensible content instruction. Sheltered lessons have two goals:</a:t>
            </a:r>
          </a:p>
          <a:p>
            <a:pPr lvl="1">
              <a:spcBef>
                <a:spcPts val="0"/>
              </a:spcBef>
              <a:spcAft>
                <a:spcPts val="1800"/>
              </a:spcAft>
              <a:buFont typeface="Arial"/>
              <a:buChar char="•"/>
            </a:pPr>
            <a:r>
              <a:rPr lang="en-US" dirty="0" smtClean="0"/>
              <a:t>to provide access to mainstream, grade-level content. This is achieved through</a:t>
            </a:r>
            <a:r>
              <a:rPr lang="en-US" b="1" dirty="0" smtClean="0">
                <a:solidFill>
                  <a:srgbClr val="730000"/>
                </a:solidFill>
              </a:rPr>
              <a:t> </a:t>
            </a:r>
            <a:r>
              <a:rPr lang="en-US" b="1" i="1" dirty="0" smtClean="0">
                <a:solidFill>
                  <a:srgbClr val="730000"/>
                </a:solidFill>
              </a:rPr>
              <a:t>scaffolding</a:t>
            </a:r>
            <a:r>
              <a:rPr lang="en-US" b="1" dirty="0" smtClean="0">
                <a:solidFill>
                  <a:srgbClr val="730000"/>
                </a:solidFill>
              </a:rPr>
              <a:t> </a:t>
            </a:r>
            <a:r>
              <a:rPr lang="en-US" dirty="0" smtClean="0"/>
              <a:t>strategies.</a:t>
            </a:r>
          </a:p>
          <a:p>
            <a:pPr lvl="1">
              <a:spcBef>
                <a:spcPts val="0"/>
              </a:spcBef>
              <a:spcAft>
                <a:spcPts val="1800"/>
              </a:spcAft>
              <a:buFont typeface="Arial"/>
              <a:buChar char="•"/>
            </a:pPr>
            <a:r>
              <a:rPr lang="en-US" dirty="0" smtClean="0"/>
              <a:t>to promote language development. This involves carefully analyzing the language demands of the lesson and designing </a:t>
            </a:r>
            <a:r>
              <a:rPr lang="en-US" b="1" i="1" dirty="0" smtClean="0">
                <a:solidFill>
                  <a:srgbClr val="730000"/>
                </a:solidFill>
              </a:rPr>
              <a:t>language objectives </a:t>
            </a:r>
            <a:r>
              <a:rPr lang="en-US" dirty="0" smtClean="0"/>
              <a:t>that will help students increase academic language proficiency. </a:t>
            </a:r>
            <a:endParaRPr lang="en-US" dirty="0"/>
          </a:p>
        </p:txBody>
      </p:sp>
      <p:sp>
        <p:nvSpPr>
          <p:cNvPr id="4" name="Title 3"/>
          <p:cNvSpPr>
            <a:spLocks noGrp="1"/>
          </p:cNvSpPr>
          <p:nvPr>
            <p:ph type="title"/>
          </p:nvPr>
        </p:nvSpPr>
        <p:spPr/>
        <p:txBody>
          <a:bodyPr/>
          <a:lstStyle/>
          <a:p>
            <a:r>
              <a:rPr lang="en-US" dirty="0" smtClean="0"/>
              <a:t>Sheltered Instruction</a:t>
            </a:r>
            <a:endParaRPr lang="en-US" dirty="0"/>
          </a:p>
        </p:txBody>
      </p:sp>
    </p:spTree>
    <p:extLst>
      <p:ext uri="{BB962C8B-B14F-4D97-AF65-F5344CB8AC3E}">
        <p14:creationId xmlns:p14="http://schemas.microsoft.com/office/powerpoint/2010/main" val="3165853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Overview of Professional Development: </a:t>
            </a:r>
            <a:r>
              <a:rPr lang="en-US" sz="3200" dirty="0" smtClean="0"/>
              <a:t/>
            </a:r>
            <a:br>
              <a:rPr lang="en-US" sz="3200" dirty="0" smtClean="0"/>
            </a:br>
            <a:r>
              <a:rPr lang="en-US" sz="3200" dirty="0" smtClean="0"/>
              <a:t>Language </a:t>
            </a:r>
            <a:r>
              <a:rPr lang="en-US" sz="3200" dirty="0"/>
              <a:t>Arts &amp; Social Studies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20817008"/>
              </p:ext>
            </p:extLst>
          </p:nvPr>
        </p:nvGraphicFramePr>
        <p:xfrm>
          <a:off x="284163" y="2133600"/>
          <a:ext cx="8574088" cy="4480560"/>
        </p:xfrm>
        <a:graphic>
          <a:graphicData uri="http://schemas.openxmlformats.org/drawingml/2006/table">
            <a:tbl>
              <a:tblPr firstRow="1" bandRow="1">
                <a:tableStyleId>{E8B1032C-EA38-4F05-BA0D-38AFFFC7BED3}</a:tableStyleId>
              </a:tblPr>
              <a:tblGrid>
                <a:gridCol w="2268706"/>
                <a:gridCol w="63053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Day 1: February 29 (8am-3pm)</a:t>
                      </a:r>
                    </a:p>
                    <a:p>
                      <a:endParaRPr lang="en-US" sz="1600" dirty="0"/>
                    </a:p>
                  </a:txBody>
                  <a:tcPr/>
                </a:tc>
                <a:tc>
                  <a:txBody>
                    <a:bodyPr/>
                    <a:lstStyle/>
                    <a:p>
                      <a:pPr marL="285750" indent="-285750">
                        <a:buFont typeface="Arial"/>
                        <a:buChar char="•"/>
                      </a:pPr>
                      <a:r>
                        <a:rPr lang="en-US" sz="1200" b="0" baseline="0" dirty="0" smtClean="0"/>
                        <a:t>Second Language Acquisition &amp; School Expectations</a:t>
                      </a:r>
                    </a:p>
                    <a:p>
                      <a:pPr marL="285750" indent="-285750">
                        <a:buFont typeface="Arial"/>
                        <a:buChar char="•"/>
                      </a:pPr>
                      <a:r>
                        <a:rPr lang="en-US" sz="1200" b="0" baseline="0" dirty="0" smtClean="0"/>
                        <a:t>Components of Sheltered Instruction</a:t>
                      </a:r>
                    </a:p>
                    <a:p>
                      <a:pPr marL="285750" indent="-285750">
                        <a:buFont typeface="Arial"/>
                        <a:buChar char="•"/>
                      </a:pPr>
                      <a:r>
                        <a:rPr lang="en-US" sz="1200" b="0" baseline="0" dirty="0" smtClean="0"/>
                        <a:t>Academic Language</a:t>
                      </a:r>
                    </a:p>
                    <a:p>
                      <a:pPr marL="285750" indent="-285750">
                        <a:buFont typeface="Arial"/>
                        <a:buChar char="•"/>
                      </a:pPr>
                      <a:r>
                        <a:rPr lang="en-US" sz="1200" b="0" baseline="0" dirty="0" smtClean="0"/>
                        <a:t>Introduction to the ELP Standards</a:t>
                      </a:r>
                    </a:p>
                    <a:p>
                      <a:pPr marL="285750" indent="-285750">
                        <a:buFont typeface="Arial"/>
                        <a:buChar char="•"/>
                      </a:pPr>
                      <a:r>
                        <a:rPr lang="en-US" sz="1200" b="0" dirty="0" smtClean="0"/>
                        <a:t>Dimensions of Academic Language</a:t>
                      </a:r>
                    </a:p>
                    <a:p>
                      <a:pPr marL="285750" indent="-285750">
                        <a:buFont typeface="Arial"/>
                        <a:buChar char="•"/>
                      </a:pPr>
                      <a:r>
                        <a:rPr lang="en-US" sz="1200" b="1" dirty="0" smtClean="0">
                          <a:solidFill>
                            <a:srgbClr val="800000"/>
                          </a:solidFill>
                        </a:rPr>
                        <a:t>Grade-level</a:t>
                      </a:r>
                      <a:r>
                        <a:rPr lang="en-US" sz="1200" b="1" baseline="0" dirty="0" smtClean="0">
                          <a:solidFill>
                            <a:srgbClr val="800000"/>
                          </a:solidFill>
                        </a:rPr>
                        <a:t> teams:</a:t>
                      </a:r>
                    </a:p>
                    <a:p>
                      <a:pPr marL="742950" lvl="1" indent="-285750">
                        <a:buFont typeface="Arial"/>
                        <a:buChar char="•"/>
                      </a:pPr>
                      <a:r>
                        <a:rPr lang="en-US" sz="1200" b="1" baseline="0" dirty="0" smtClean="0">
                          <a:solidFill>
                            <a:srgbClr val="800000"/>
                          </a:solidFill>
                        </a:rPr>
                        <a:t>Examining the language demands of lessons</a:t>
                      </a:r>
                    </a:p>
                    <a:p>
                      <a:pPr marL="742950" lvl="1" indent="-285750">
                        <a:buFont typeface="Arial"/>
                        <a:buChar char="•"/>
                      </a:pPr>
                      <a:r>
                        <a:rPr lang="en-US" sz="1200" b="1" baseline="0" dirty="0" smtClean="0">
                          <a:solidFill>
                            <a:srgbClr val="800000"/>
                          </a:solidFill>
                        </a:rPr>
                        <a:t>Pairing content standards with ELP standards</a:t>
                      </a:r>
                      <a:endParaRPr lang="en-US" sz="1200" b="1" dirty="0">
                        <a:solidFill>
                          <a:srgbClr val="8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Day 2: March 14 (8am-3pm)</a:t>
                      </a:r>
                    </a:p>
                    <a:p>
                      <a:endParaRPr lang="en-US" sz="1600" dirty="0"/>
                    </a:p>
                  </a:txBody>
                  <a:tcPr/>
                </a:tc>
                <a:tc>
                  <a:txBody>
                    <a:bodyPr/>
                    <a:lstStyle/>
                    <a:p>
                      <a:pPr marL="285750" indent="-285750">
                        <a:buFont typeface="Arial"/>
                        <a:buChar char="•"/>
                      </a:pPr>
                      <a:r>
                        <a:rPr lang="en-US" sz="1200" dirty="0" smtClean="0"/>
                        <a:t>Designing Language Objectives for Content Lessons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Listening and Speaking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Reading and Writing</a:t>
                      </a:r>
                    </a:p>
                    <a:p>
                      <a:pPr marL="285750" lvl="0" indent="-285750">
                        <a:buFont typeface="Arial"/>
                        <a:buChar char="•"/>
                      </a:pPr>
                      <a:r>
                        <a:rPr lang="en-US" sz="1200" b="1" kern="1200" dirty="0" smtClean="0">
                          <a:solidFill>
                            <a:srgbClr val="800000"/>
                          </a:solidFill>
                          <a:effectLst/>
                          <a:latin typeface="+mn-lt"/>
                          <a:ea typeface="+mn-ea"/>
                          <a:cs typeface="+mn-cs"/>
                        </a:rPr>
                        <a:t>Grade-level teams:</a:t>
                      </a:r>
                    </a:p>
                    <a:p>
                      <a:pPr marL="742950" lvl="1" indent="-285750">
                        <a:buFont typeface="Arial"/>
                        <a:buChar char="•"/>
                      </a:pPr>
                      <a:r>
                        <a:rPr lang="en-US" sz="1200" b="1" kern="1200" dirty="0" smtClean="0">
                          <a:solidFill>
                            <a:srgbClr val="800000"/>
                          </a:solidFill>
                          <a:effectLst/>
                          <a:latin typeface="+mn-lt"/>
                          <a:ea typeface="+mn-ea"/>
                          <a:cs typeface="+mn-cs"/>
                        </a:rPr>
                        <a:t>Identifying appropriate language objectives (forms/functions) for lessons</a:t>
                      </a:r>
                    </a:p>
                    <a:p>
                      <a:pPr marL="742950" lvl="1" indent="-285750">
                        <a:buFont typeface="Arial"/>
                        <a:buChar char="•"/>
                      </a:pPr>
                      <a:r>
                        <a:rPr lang="en-US" sz="1200" b="1" kern="1200" dirty="0" smtClean="0">
                          <a:solidFill>
                            <a:srgbClr val="800000"/>
                          </a:solidFill>
                          <a:effectLst/>
                          <a:latin typeface="+mn-lt"/>
                          <a:ea typeface="+mn-ea"/>
                          <a:cs typeface="+mn-cs"/>
                        </a:rPr>
                        <a:t>Designing tasks for academic listening, speaking, reading, and writing</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Day 3: May 10 (8am-11:20am)</a:t>
                      </a:r>
                    </a:p>
                    <a:p>
                      <a:endParaRPr lang="en-US" sz="1600" dirty="0"/>
                    </a:p>
                  </a:txBody>
                  <a:tcPr/>
                </a:tc>
                <a:tc>
                  <a:txBody>
                    <a:bodyPr/>
                    <a:lstStyle/>
                    <a:p>
                      <a:pPr marL="285750" lvl="0" indent="-285750">
                        <a:buFont typeface="Arial"/>
                        <a:buChar char="•"/>
                      </a:pPr>
                      <a:r>
                        <a:rPr lang="en-US" sz="1400" kern="1200" dirty="0" smtClean="0">
                          <a:solidFill>
                            <a:schemeClr val="tx1"/>
                          </a:solidFill>
                          <a:effectLst/>
                          <a:latin typeface="+mn-lt"/>
                          <a:ea typeface="+mn-ea"/>
                          <a:cs typeface="+mn-cs"/>
                        </a:rPr>
                        <a:t>Authentic Language/Content Assessment</a:t>
                      </a:r>
                    </a:p>
                    <a:p>
                      <a:pPr marL="285750" lvl="0" indent="-285750">
                        <a:buFont typeface="Arial"/>
                        <a:buChar char="•"/>
                      </a:pPr>
                      <a:r>
                        <a:rPr lang="en-US" sz="1400" kern="1200" dirty="0" smtClean="0">
                          <a:solidFill>
                            <a:schemeClr val="tx1"/>
                          </a:solidFill>
                          <a:effectLst/>
                          <a:latin typeface="+mn-lt"/>
                          <a:ea typeface="+mn-ea"/>
                          <a:cs typeface="+mn-cs"/>
                        </a:rPr>
                        <a:t>Classroom Assessment Tasks that Address Receptive (Listening and Reading) and Productive (Speaking and Writing) Modalities</a:t>
                      </a:r>
                    </a:p>
                    <a:p>
                      <a:pPr marL="285750" lvl="0" indent="-285750">
                        <a:buFont typeface="Arial"/>
                        <a:buChar char="•"/>
                      </a:pPr>
                      <a:r>
                        <a:rPr lang="en-US" sz="1400" kern="1200" dirty="0" smtClean="0">
                          <a:solidFill>
                            <a:schemeClr val="tx1"/>
                          </a:solidFill>
                          <a:effectLst/>
                          <a:latin typeface="+mn-lt"/>
                          <a:ea typeface="+mn-ea"/>
                          <a:cs typeface="+mn-cs"/>
                        </a:rPr>
                        <a:t>Differentiating Language Assessment Tasks According to </a:t>
                      </a:r>
                      <a:r>
                        <a:rPr lang="en-US" sz="1400" kern="1200" dirty="0" err="1" smtClean="0">
                          <a:solidFill>
                            <a:schemeClr val="tx1"/>
                          </a:solidFill>
                          <a:effectLst/>
                          <a:latin typeface="+mn-lt"/>
                          <a:ea typeface="+mn-ea"/>
                          <a:cs typeface="+mn-cs"/>
                        </a:rPr>
                        <a:t>ELLs’</a:t>
                      </a:r>
                      <a:r>
                        <a:rPr lang="en-US" sz="1400" kern="1200" dirty="0" smtClean="0">
                          <a:solidFill>
                            <a:schemeClr val="tx1"/>
                          </a:solidFill>
                          <a:effectLst/>
                          <a:latin typeface="+mn-lt"/>
                          <a:ea typeface="+mn-ea"/>
                          <a:cs typeface="+mn-cs"/>
                        </a:rPr>
                        <a:t> Proficiency Levels</a:t>
                      </a:r>
                    </a:p>
                    <a:p>
                      <a:pPr marL="285750" lvl="0" indent="-285750">
                        <a:buFont typeface="Arial"/>
                        <a:buChar char="•"/>
                      </a:pPr>
                      <a:r>
                        <a:rPr lang="en-US" sz="1400" b="1" kern="1200" dirty="0" smtClean="0">
                          <a:solidFill>
                            <a:srgbClr val="800000"/>
                          </a:solidFill>
                          <a:effectLst/>
                          <a:latin typeface="+mn-lt"/>
                          <a:ea typeface="+mn-ea"/>
                          <a:cs typeface="+mn-cs"/>
                        </a:rPr>
                        <a:t>Teacher Presentations</a:t>
                      </a:r>
                    </a:p>
                  </a:txBody>
                  <a:tcPr/>
                </a:tc>
              </a:tr>
            </a:tbl>
          </a:graphicData>
        </a:graphic>
      </p:graphicFrame>
    </p:spTree>
    <p:extLst>
      <p:ext uri="{BB962C8B-B14F-4D97-AF65-F5344CB8AC3E}">
        <p14:creationId xmlns:p14="http://schemas.microsoft.com/office/powerpoint/2010/main" val="20887593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t>Scaffolding</a:t>
            </a:r>
            <a:br>
              <a:rPr lang="en-US" sz="4400" dirty="0" smtClean="0"/>
            </a:br>
            <a:r>
              <a:rPr lang="en-US" altLang="en-US" sz="1400" i="1" dirty="0">
                <a:latin typeface="Arial Black" panose="020B0A04020102020204" pitchFamily="34" charset="0"/>
              </a:rPr>
              <a:t>Temporary help for learners to complete a task until they can perform independently</a:t>
            </a:r>
            <a:r>
              <a:rPr lang="en-US" sz="1400" dirty="0"/>
              <a:t/>
            </a:r>
            <a:br>
              <a:rPr lang="en-US" sz="1400" dirty="0"/>
            </a:br>
            <a:endParaRPr lang="en-US" sz="1400" dirty="0"/>
          </a:p>
        </p:txBody>
      </p:sp>
      <p:sp>
        <p:nvSpPr>
          <p:cNvPr id="10" name="Rectangle 3"/>
          <p:cNvSpPr>
            <a:spLocks noGrp="1" noChangeArrowheads="1"/>
          </p:cNvSpPr>
          <p:nvPr>
            <p:ph sz="half" idx="1"/>
          </p:nvPr>
        </p:nvSpPr>
        <p:spPr>
          <a:xfrm>
            <a:off x="284163" y="1837075"/>
            <a:ext cx="3204582" cy="46667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nSpc>
                <a:spcPct val="80000"/>
              </a:lnSpc>
              <a:buNone/>
            </a:pPr>
            <a:r>
              <a:rPr lang="en-US" altLang="en-US" sz="1800" dirty="0" smtClean="0"/>
              <a:t>Take </a:t>
            </a:r>
            <a:r>
              <a:rPr lang="en-US" altLang="en-US" sz="1800" dirty="0"/>
              <a:t>into consideration students’ …</a:t>
            </a:r>
          </a:p>
          <a:p>
            <a:pPr lvl="1">
              <a:buFont typeface="Arial"/>
              <a:buChar char="•"/>
            </a:pPr>
            <a:r>
              <a:rPr lang="en-US" altLang="en-US" sz="1800" dirty="0"/>
              <a:t>background experiences</a:t>
            </a:r>
          </a:p>
          <a:p>
            <a:pPr lvl="1">
              <a:buFont typeface="Arial"/>
              <a:buChar char="•"/>
            </a:pPr>
            <a:r>
              <a:rPr lang="en-US" altLang="en-US" sz="1800" dirty="0"/>
              <a:t>content knowledge</a:t>
            </a:r>
          </a:p>
          <a:p>
            <a:pPr lvl="1">
              <a:spcAft>
                <a:spcPts val="600"/>
              </a:spcAft>
              <a:buFont typeface="Arial"/>
              <a:buChar char="•"/>
            </a:pPr>
            <a:r>
              <a:rPr lang="en-US" altLang="en-US" sz="1800" dirty="0"/>
              <a:t>language proficiency </a:t>
            </a:r>
            <a:r>
              <a:rPr lang="en-US" altLang="en-US" sz="1800" dirty="0" smtClean="0"/>
              <a:t>levels</a:t>
            </a:r>
          </a:p>
          <a:p>
            <a:pPr marL="0" indent="0">
              <a:lnSpc>
                <a:spcPct val="80000"/>
              </a:lnSpc>
              <a:spcBef>
                <a:spcPts val="1400"/>
              </a:spcBef>
              <a:buNone/>
            </a:pPr>
            <a:r>
              <a:rPr lang="en-US" altLang="en-US" sz="1800" dirty="0"/>
              <a:t>Gradual release of responsibility</a:t>
            </a:r>
          </a:p>
          <a:p>
            <a:pPr lvl="1">
              <a:spcAft>
                <a:spcPts val="600"/>
              </a:spcAft>
              <a:buFont typeface="Arial"/>
              <a:buChar char="•"/>
            </a:pPr>
            <a:r>
              <a:rPr lang="en-US" altLang="en-US" sz="1800" dirty="0"/>
              <a:t>Modeling, group practice, independent </a:t>
            </a:r>
            <a:r>
              <a:rPr lang="en-US" altLang="en-US" sz="1800" dirty="0" smtClean="0"/>
              <a:t>work</a:t>
            </a:r>
            <a:endParaRPr lang="en-US" altLang="en-US" sz="1800" dirty="0"/>
          </a:p>
          <a:p>
            <a:pPr marL="0" indent="0">
              <a:spcBef>
                <a:spcPts val="1400"/>
              </a:spcBef>
              <a:spcAft>
                <a:spcPts val="600"/>
              </a:spcAft>
              <a:buNone/>
            </a:pPr>
            <a:r>
              <a:rPr lang="en-US" altLang="en-US" sz="1800" dirty="0" smtClean="0"/>
              <a:t>Hands-on activities and cooperative learning</a:t>
            </a:r>
          </a:p>
          <a:p>
            <a:pPr marL="685800" lvl="1" indent="-285750">
              <a:spcAft>
                <a:spcPts val="600"/>
              </a:spcAft>
              <a:buFont typeface="Arial"/>
              <a:buChar char="•"/>
            </a:pPr>
            <a:r>
              <a:rPr lang="en-US" altLang="en-US" sz="1800" dirty="0" smtClean="0"/>
              <a:t>Teacher-centered presentations interspersed w/ small group tasks (e.g., think, pair, share)</a:t>
            </a:r>
          </a:p>
          <a:p>
            <a:pPr marL="685800" lvl="1" indent="-285750">
              <a:spcAft>
                <a:spcPts val="600"/>
              </a:spcAft>
              <a:buFont typeface="Arial"/>
              <a:buChar char="•"/>
            </a:pPr>
            <a:r>
              <a:rPr lang="en-US" altLang="en-US" sz="1800" dirty="0" smtClean="0"/>
              <a:t>Preview/review</a:t>
            </a:r>
          </a:p>
          <a:p>
            <a:pPr marL="685800" lvl="1" indent="-285750">
              <a:spcAft>
                <a:spcPts val="600"/>
              </a:spcAft>
              <a:buFont typeface="Arial"/>
              <a:buChar char="•"/>
            </a:pPr>
            <a:r>
              <a:rPr lang="en-US" altLang="en-US" sz="1800" dirty="0" smtClean="0"/>
              <a:t>Learning centers, labs, simulations</a:t>
            </a:r>
          </a:p>
          <a:p>
            <a:pPr marL="0" indent="0">
              <a:lnSpc>
                <a:spcPct val="80000"/>
              </a:lnSpc>
              <a:spcBef>
                <a:spcPts val="1400"/>
              </a:spcBef>
              <a:spcAft>
                <a:spcPts val="600"/>
              </a:spcAft>
              <a:buNone/>
            </a:pPr>
            <a:r>
              <a:rPr lang="en-US" altLang="en-US" sz="1800" dirty="0" smtClean="0"/>
              <a:t>Written and </a:t>
            </a:r>
            <a:r>
              <a:rPr lang="en-US" altLang="en-US" sz="1800" dirty="0"/>
              <a:t>o</a:t>
            </a:r>
            <a:r>
              <a:rPr lang="en-US" altLang="en-US" sz="1800" dirty="0" smtClean="0"/>
              <a:t>ral instructions</a:t>
            </a:r>
            <a:endParaRPr lang="en-US" altLang="en-US" sz="1800" dirty="0"/>
          </a:p>
        </p:txBody>
      </p:sp>
      <p:sp>
        <p:nvSpPr>
          <p:cNvPr id="11" name="Content Placeholder 1"/>
          <p:cNvSpPr>
            <a:spLocks noGrp="1"/>
          </p:cNvSpPr>
          <p:nvPr>
            <p:ph sz="half" idx="2"/>
          </p:nvPr>
        </p:nvSpPr>
        <p:spPr>
          <a:xfrm>
            <a:off x="3488745" y="1837075"/>
            <a:ext cx="3287790" cy="46667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en-US" altLang="en-US" sz="1800" dirty="0"/>
              <a:t>Visuals, gestures and linguistic supports</a:t>
            </a:r>
          </a:p>
          <a:p>
            <a:pPr lvl="1">
              <a:buFont typeface="Arial"/>
              <a:buChar char="•"/>
            </a:pPr>
            <a:r>
              <a:rPr lang="en-US" altLang="en-US" sz="1800" dirty="0"/>
              <a:t>Graphic organizers, pictures, </a:t>
            </a:r>
            <a:r>
              <a:rPr lang="en-US" altLang="en-US" sz="1800" dirty="0" smtClean="0"/>
              <a:t>sketches, manipulatives, TPR</a:t>
            </a:r>
            <a:endParaRPr lang="en-US" altLang="en-US" sz="1800" dirty="0"/>
          </a:p>
          <a:p>
            <a:pPr lvl="1">
              <a:buFont typeface="Arial"/>
              <a:buChar char="•"/>
            </a:pPr>
            <a:r>
              <a:rPr lang="en-US" altLang="en-US" sz="1800" dirty="0"/>
              <a:t>Sentence frames, starters, transition words</a:t>
            </a:r>
          </a:p>
          <a:p>
            <a:pPr lvl="1">
              <a:spcAft>
                <a:spcPts val="600"/>
              </a:spcAft>
              <a:buFont typeface="Arial"/>
              <a:buChar char="•"/>
            </a:pPr>
            <a:r>
              <a:rPr lang="en-US" altLang="en-US" sz="1800" dirty="0"/>
              <a:t>Primary language support and </a:t>
            </a:r>
            <a:r>
              <a:rPr lang="en-US" altLang="en-US" sz="1800" dirty="0" err="1"/>
              <a:t>biliteracy</a:t>
            </a:r>
            <a:r>
              <a:rPr lang="en-US" altLang="en-US" sz="1800" dirty="0"/>
              <a:t> </a:t>
            </a:r>
            <a:r>
              <a:rPr lang="en-US" altLang="en-US" sz="1800" dirty="0" smtClean="0"/>
              <a:t>development (e.g., use of cognates)</a:t>
            </a:r>
          </a:p>
          <a:p>
            <a:pPr marL="0" indent="0">
              <a:lnSpc>
                <a:spcPct val="80000"/>
              </a:lnSpc>
              <a:buNone/>
            </a:pPr>
            <a:r>
              <a:rPr lang="en-US" altLang="en-US" sz="1800" dirty="0"/>
              <a:t>Guarded vocabulary</a:t>
            </a:r>
          </a:p>
          <a:p>
            <a:pPr lvl="1">
              <a:buFont typeface="Arial"/>
              <a:buChar char="•"/>
            </a:pPr>
            <a:r>
              <a:rPr lang="en-US" altLang="en-US" sz="1800" dirty="0"/>
              <a:t>Contextual definitions of words and concepts</a:t>
            </a:r>
          </a:p>
          <a:p>
            <a:pPr lvl="1">
              <a:buFont typeface="Arial"/>
              <a:buChar char="•"/>
            </a:pPr>
            <a:r>
              <a:rPr lang="en-US" altLang="en-US" sz="1800" dirty="0" smtClean="0"/>
              <a:t>Repetition</a:t>
            </a:r>
            <a:endParaRPr lang="en-US" altLang="en-US" sz="1800" dirty="0"/>
          </a:p>
          <a:p>
            <a:pPr lvl="1">
              <a:buFont typeface="Arial"/>
              <a:buChar char="•"/>
            </a:pPr>
            <a:r>
              <a:rPr lang="en-US" altLang="en-US" sz="1800" dirty="0"/>
              <a:t>Shorter sentences and simpler syntax</a:t>
            </a:r>
          </a:p>
          <a:p>
            <a:pPr lvl="1">
              <a:lnSpc>
                <a:spcPct val="80000"/>
              </a:lnSpc>
              <a:spcAft>
                <a:spcPts val="600"/>
              </a:spcAft>
              <a:buFont typeface="Arial"/>
              <a:buChar char="•"/>
            </a:pPr>
            <a:r>
              <a:rPr lang="en-US" altLang="en-US" sz="1800" dirty="0"/>
              <a:t>More pauses </a:t>
            </a:r>
            <a:endParaRPr lang="en-US" altLang="en-US" sz="1800" dirty="0" smtClean="0"/>
          </a:p>
          <a:p>
            <a:pPr lvl="1">
              <a:lnSpc>
                <a:spcPct val="80000"/>
              </a:lnSpc>
              <a:spcAft>
                <a:spcPts val="600"/>
              </a:spcAft>
              <a:buFont typeface="Arial"/>
              <a:buChar char="•"/>
            </a:pPr>
            <a:r>
              <a:rPr lang="en-US" altLang="en-US" sz="1800" dirty="0" smtClean="0"/>
              <a:t>Vocab charts, words walls</a:t>
            </a:r>
          </a:p>
          <a:p>
            <a:pPr marL="0" indent="0">
              <a:lnSpc>
                <a:spcPct val="80000"/>
              </a:lnSpc>
              <a:spcAft>
                <a:spcPts val="600"/>
              </a:spcAft>
              <a:buNone/>
            </a:pPr>
            <a:r>
              <a:rPr lang="en-US" altLang="en-US" sz="1800" dirty="0" smtClean="0"/>
              <a:t>Monitor</a:t>
            </a:r>
            <a:r>
              <a:rPr lang="en-US" altLang="en-US" sz="1800" dirty="0"/>
              <a:t>, assess, and </a:t>
            </a:r>
            <a:r>
              <a:rPr lang="en-US" altLang="en-US" sz="1800" dirty="0" smtClean="0"/>
              <a:t>adjust</a:t>
            </a:r>
            <a:endParaRPr lang="en-US" altLang="en-US" sz="1800" dirty="0"/>
          </a:p>
        </p:txBody>
      </p:sp>
      <p:pic>
        <p:nvPicPr>
          <p:cNvPr id="768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6535" y="2172036"/>
            <a:ext cx="2275513" cy="342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996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Targeted Language Instruction </a:t>
            </a:r>
            <a:r>
              <a:rPr lang="en-US" sz="3200" dirty="0">
                <a:solidFill>
                  <a:srgbClr val="FFFFFF"/>
                </a:solidFill>
              </a:rPr>
              <a:t>for ELs</a:t>
            </a:r>
          </a:p>
        </p:txBody>
      </p:sp>
      <p:sp>
        <p:nvSpPr>
          <p:cNvPr id="5" name="Content Placeholder 2"/>
          <p:cNvSpPr>
            <a:spLocks noGrp="1"/>
          </p:cNvSpPr>
          <p:nvPr>
            <p:ph sz="half" idx="1"/>
          </p:nvPr>
        </p:nvSpPr>
        <p:spPr>
          <a:xfrm>
            <a:off x="3958770" y="2152786"/>
            <a:ext cx="4899480" cy="4269044"/>
          </a:xfrm>
        </p:spPr>
        <p:txBody>
          <a:bodyPr>
            <a:normAutofit fontScale="85000" lnSpcReduction="20000"/>
          </a:bodyPr>
          <a:lstStyle/>
          <a:p>
            <a:pPr>
              <a:spcBef>
                <a:spcPts val="1400"/>
              </a:spcBef>
              <a:spcAft>
                <a:spcPts val="600"/>
              </a:spcAft>
              <a:buFont typeface="Arial"/>
              <a:buChar char="•"/>
            </a:pPr>
            <a:r>
              <a:rPr lang="en-US" sz="2000" dirty="0" smtClean="0"/>
              <a:t>Focus on helping English learners develop English language skills.</a:t>
            </a:r>
          </a:p>
          <a:p>
            <a:pPr>
              <a:spcBef>
                <a:spcPts val="1400"/>
              </a:spcBef>
              <a:spcAft>
                <a:spcPts val="600"/>
              </a:spcAft>
              <a:buFont typeface="Arial"/>
              <a:buChar char="•"/>
            </a:pPr>
            <a:r>
              <a:rPr lang="en-US" sz="2000" b="1" dirty="0" smtClean="0">
                <a:solidFill>
                  <a:schemeClr val="accent1">
                    <a:lumMod val="50000"/>
                  </a:schemeClr>
                </a:solidFill>
              </a:rPr>
              <a:t>ELP </a:t>
            </a:r>
            <a:r>
              <a:rPr lang="en-US" sz="2000" b="1" dirty="0">
                <a:solidFill>
                  <a:schemeClr val="accent1">
                    <a:lumMod val="50000"/>
                  </a:schemeClr>
                </a:solidFill>
              </a:rPr>
              <a:t>standards </a:t>
            </a:r>
            <a:r>
              <a:rPr lang="en-US" sz="2000" b="1" dirty="0" smtClean="0">
                <a:solidFill>
                  <a:schemeClr val="accent1">
                    <a:lumMod val="50000"/>
                  </a:schemeClr>
                </a:solidFill>
              </a:rPr>
              <a:t>are integrated into </a:t>
            </a:r>
            <a:r>
              <a:rPr lang="en-US" sz="2000" b="1" dirty="0">
                <a:solidFill>
                  <a:schemeClr val="accent1">
                    <a:lumMod val="50000"/>
                  </a:schemeClr>
                </a:solidFill>
              </a:rPr>
              <a:t>instruction. </a:t>
            </a:r>
            <a:r>
              <a:rPr lang="en-US" sz="2000" dirty="0"/>
              <a:t>Lesson objectives are differentiated according to students’ language proficiency levels</a:t>
            </a:r>
            <a:r>
              <a:rPr lang="en-US" sz="2000" dirty="0" smtClean="0"/>
              <a:t>. </a:t>
            </a:r>
          </a:p>
          <a:p>
            <a:pPr>
              <a:spcBef>
                <a:spcPts val="1400"/>
              </a:spcBef>
              <a:spcAft>
                <a:spcPts val="600"/>
              </a:spcAft>
              <a:buFont typeface="Arial"/>
              <a:buChar char="•"/>
            </a:pPr>
            <a:r>
              <a:rPr lang="en-US" sz="2000" dirty="0" smtClean="0"/>
              <a:t>Academic</a:t>
            </a:r>
            <a:r>
              <a:rPr lang="en-US" sz="2000" dirty="0" smtClean="0">
                <a:solidFill>
                  <a:srgbClr val="4D0000"/>
                </a:solidFill>
              </a:rPr>
              <a:t> </a:t>
            </a:r>
            <a:r>
              <a:rPr lang="en-US" sz="2000" b="1" dirty="0" smtClean="0">
                <a:solidFill>
                  <a:srgbClr val="4D0000"/>
                </a:solidFill>
              </a:rPr>
              <a:t>vocabulary, sentence structures, genres/text types </a:t>
            </a:r>
            <a:r>
              <a:rPr lang="en-US" sz="2000" dirty="0" smtClean="0"/>
              <a:t>are taught and practiced.</a:t>
            </a:r>
          </a:p>
          <a:p>
            <a:pPr>
              <a:spcBef>
                <a:spcPts val="1400"/>
              </a:spcBef>
              <a:spcAft>
                <a:spcPts val="600"/>
              </a:spcAft>
              <a:buFont typeface="Arial"/>
              <a:buChar char="•"/>
            </a:pPr>
            <a:r>
              <a:rPr lang="en-US" sz="2000" dirty="0" smtClean="0"/>
              <a:t>Tasks incorporate the four language domains (listening, speaking, reading, writing)</a:t>
            </a:r>
            <a:endParaRPr lang="en-US" sz="2000" dirty="0"/>
          </a:p>
          <a:p>
            <a:pPr>
              <a:spcBef>
                <a:spcPts val="1400"/>
              </a:spcBef>
              <a:spcAft>
                <a:spcPts val="600"/>
              </a:spcAft>
              <a:buFont typeface="Arial"/>
              <a:buChar char="•"/>
            </a:pPr>
            <a:r>
              <a:rPr lang="en-US" sz="2000" dirty="0" smtClean="0">
                <a:solidFill>
                  <a:prstClr val="black"/>
                </a:solidFill>
              </a:rPr>
              <a:t>Instruction is linked </a:t>
            </a:r>
            <a:r>
              <a:rPr lang="en-US" sz="2000" dirty="0">
                <a:solidFill>
                  <a:prstClr val="black"/>
                </a:solidFill>
              </a:rPr>
              <a:t>to the content </a:t>
            </a:r>
            <a:r>
              <a:rPr lang="en-US" sz="2000" dirty="0" smtClean="0">
                <a:solidFill>
                  <a:prstClr val="black"/>
                </a:solidFill>
              </a:rPr>
              <a:t>areas as </a:t>
            </a:r>
            <a:r>
              <a:rPr lang="en-US" sz="2000" dirty="0">
                <a:solidFill>
                  <a:prstClr val="black"/>
                </a:solidFill>
              </a:rPr>
              <a:t>well as the linguistic needs of the students</a:t>
            </a:r>
            <a:r>
              <a:rPr lang="en-US" sz="2000" dirty="0" smtClean="0">
                <a:solidFill>
                  <a:prstClr val="black"/>
                </a:solidFill>
              </a:rPr>
              <a:t>. </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12" y="1895578"/>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5966" y="4345618"/>
            <a:ext cx="2782892" cy="20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578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1817" y="417882"/>
            <a:ext cx="7772400" cy="1143000"/>
          </a:xfrm>
        </p:spPr>
        <p:txBody>
          <a:bodyPr>
            <a:noAutofit/>
          </a:bodyPr>
          <a:lstStyle/>
          <a:p>
            <a:r>
              <a:rPr lang="en-US" sz="3200" cap="none" dirty="0" smtClean="0"/>
              <a:t>Four Zones of Teaching and Learning</a:t>
            </a:r>
            <a:br>
              <a:rPr lang="en-US" sz="3200" cap="none" dirty="0" smtClean="0"/>
            </a:br>
            <a:r>
              <a:rPr lang="en-US" sz="1600" cap="none" dirty="0" smtClean="0"/>
              <a:t>(Gibbons, 2015)</a:t>
            </a:r>
            <a:endParaRPr lang="en-US" sz="1600"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894628"/>
              </p:ext>
            </p:extLst>
          </p:nvPr>
        </p:nvGraphicFramePr>
        <p:xfrm>
          <a:off x="1956170" y="2262884"/>
          <a:ext cx="4832032" cy="2835369"/>
        </p:xfrm>
        <a:graphic>
          <a:graphicData uri="http://schemas.openxmlformats.org/drawingml/2006/table">
            <a:tbl>
              <a:tblPr firstRow="1" bandRow="1">
                <a:tableStyleId>{8A107856-5554-42FB-B03E-39F5DBC370BA}</a:tableStyleId>
              </a:tblPr>
              <a:tblGrid>
                <a:gridCol w="2416016"/>
                <a:gridCol w="2416016"/>
              </a:tblGrid>
              <a:tr h="1372330">
                <a:tc>
                  <a:txBody>
                    <a:bodyPr/>
                    <a:lstStyle/>
                    <a:p>
                      <a:r>
                        <a:rPr lang="en-US" b="1" dirty="0" smtClean="0"/>
                        <a:t>Learning/</a:t>
                      </a:r>
                    </a:p>
                    <a:p>
                      <a:r>
                        <a:rPr lang="en-US" b="1" dirty="0" smtClean="0"/>
                        <a:t>Engagement </a:t>
                      </a:r>
                    </a:p>
                    <a:p>
                      <a:r>
                        <a:rPr lang="en-US" b="1" dirty="0" smtClean="0"/>
                        <a:t>Zone</a:t>
                      </a:r>
                    </a:p>
                    <a:p>
                      <a:endParaRPr lang="en-US" b="1" dirty="0" smtClean="0"/>
                    </a:p>
                    <a:p>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r>
                        <a:rPr lang="en-US" dirty="0" smtClean="0"/>
                        <a:t>Frustration/</a:t>
                      </a:r>
                    </a:p>
                    <a:p>
                      <a:r>
                        <a:rPr lang="en-US" dirty="0" smtClean="0"/>
                        <a:t>Anxiety</a:t>
                      </a:r>
                    </a:p>
                    <a:p>
                      <a:r>
                        <a:rPr lang="en-US" dirty="0" smtClean="0"/>
                        <a:t>Zone</a:t>
                      </a:r>
                      <a:endParaRPr lang="en-US"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1372330">
                <a:tc>
                  <a:txBody>
                    <a:bodyPr/>
                    <a:lstStyle/>
                    <a:p>
                      <a:r>
                        <a:rPr lang="en-US" b="1" dirty="0" smtClean="0"/>
                        <a:t>Comfort</a:t>
                      </a:r>
                      <a:r>
                        <a:rPr lang="en-US" b="1" baseline="0" dirty="0" smtClean="0"/>
                        <a:t> </a:t>
                      </a:r>
                    </a:p>
                    <a:p>
                      <a:r>
                        <a:rPr lang="en-US" b="1" baseline="0" dirty="0" smtClean="0"/>
                        <a:t>Zone</a:t>
                      </a:r>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r>
                        <a:rPr lang="en-US" b="1" dirty="0" smtClean="0"/>
                        <a:t>Boredom</a:t>
                      </a:r>
                    </a:p>
                    <a:p>
                      <a:r>
                        <a:rPr lang="en-US" b="1" dirty="0" smtClean="0"/>
                        <a:t>Zone</a:t>
                      </a:r>
                      <a:endParaRPr lang="en-US" b="1"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sp>
        <p:nvSpPr>
          <p:cNvPr id="5" name="TextBox 4"/>
          <p:cNvSpPr txBox="1"/>
          <p:nvPr/>
        </p:nvSpPr>
        <p:spPr>
          <a:xfrm>
            <a:off x="1956170" y="2555641"/>
            <a:ext cx="2291931"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solidFill>
                  <a:srgbClr val="FFFFFF"/>
                </a:solidFill>
              </a:rPr>
              <a:t>“Construction zone” </a:t>
            </a:r>
          </a:p>
          <a:p>
            <a:r>
              <a:rPr lang="en-US" dirty="0" smtClean="0">
                <a:solidFill>
                  <a:srgbClr val="FFFFFF"/>
                </a:solidFill>
              </a:rPr>
              <a:t>“Zone of</a:t>
            </a:r>
            <a:r>
              <a:rPr lang="en-US" baseline="0" dirty="0" smtClean="0">
                <a:solidFill>
                  <a:srgbClr val="FFFFFF"/>
                </a:solidFill>
              </a:rPr>
              <a:t> proximal development”</a:t>
            </a:r>
            <a:endParaRPr lang="en-US" dirty="0" smtClean="0">
              <a:solidFill>
                <a:srgbClr val="FFFFFF"/>
              </a:solidFill>
            </a:endParaRPr>
          </a:p>
        </p:txBody>
      </p:sp>
      <p:sp>
        <p:nvSpPr>
          <p:cNvPr id="6" name="TextBox 5"/>
          <p:cNvSpPr txBox="1"/>
          <p:nvPr/>
        </p:nvSpPr>
        <p:spPr>
          <a:xfrm>
            <a:off x="3576581" y="1786233"/>
            <a:ext cx="2133492" cy="400110"/>
          </a:xfrm>
          <a:prstGeom prst="rect">
            <a:avLst/>
          </a:prstGeom>
          <a:noFill/>
        </p:spPr>
        <p:txBody>
          <a:bodyPr wrap="none" rtlCol="0">
            <a:spAutoFit/>
          </a:bodyPr>
          <a:lstStyle/>
          <a:p>
            <a:r>
              <a:rPr lang="en-US" sz="2000" b="1" dirty="0" smtClean="0">
                <a:solidFill>
                  <a:srgbClr val="FFFF00"/>
                </a:solidFill>
              </a:rPr>
              <a:t>High Chall</a:t>
            </a:r>
            <a:r>
              <a:rPr lang="en-US" b="1" dirty="0" smtClean="0">
                <a:solidFill>
                  <a:srgbClr val="FFFF00"/>
                </a:solidFill>
              </a:rPr>
              <a:t>enge</a:t>
            </a:r>
            <a:endParaRPr lang="en-US" b="1" dirty="0">
              <a:solidFill>
                <a:srgbClr val="FFFF00"/>
              </a:solidFill>
            </a:endParaRPr>
          </a:p>
        </p:txBody>
      </p:sp>
      <p:sp>
        <p:nvSpPr>
          <p:cNvPr id="7" name="TextBox 6"/>
          <p:cNvSpPr txBox="1"/>
          <p:nvPr/>
        </p:nvSpPr>
        <p:spPr>
          <a:xfrm>
            <a:off x="7144980" y="3507784"/>
            <a:ext cx="1842647" cy="400110"/>
          </a:xfrm>
          <a:prstGeom prst="rect">
            <a:avLst/>
          </a:prstGeom>
          <a:noFill/>
        </p:spPr>
        <p:txBody>
          <a:bodyPr wrap="none" rtlCol="0">
            <a:spAutoFit/>
          </a:bodyPr>
          <a:lstStyle/>
          <a:p>
            <a:r>
              <a:rPr lang="en-US" sz="2000" b="1" dirty="0" smtClean="0">
                <a:solidFill>
                  <a:srgbClr val="FFFF00"/>
                </a:solidFill>
              </a:rPr>
              <a:t>Low Support</a:t>
            </a:r>
            <a:endParaRPr lang="en-US" sz="2000" b="1" dirty="0">
              <a:solidFill>
                <a:srgbClr val="FFFF00"/>
              </a:solidFill>
            </a:endParaRPr>
          </a:p>
        </p:txBody>
      </p:sp>
      <p:sp>
        <p:nvSpPr>
          <p:cNvPr id="8" name="TextBox 7"/>
          <p:cNvSpPr txBox="1"/>
          <p:nvPr/>
        </p:nvSpPr>
        <p:spPr>
          <a:xfrm>
            <a:off x="0" y="3507784"/>
            <a:ext cx="1929560" cy="400110"/>
          </a:xfrm>
          <a:prstGeom prst="rect">
            <a:avLst/>
          </a:prstGeom>
          <a:noFill/>
        </p:spPr>
        <p:txBody>
          <a:bodyPr wrap="none" rtlCol="0">
            <a:spAutoFit/>
          </a:bodyPr>
          <a:lstStyle/>
          <a:p>
            <a:r>
              <a:rPr lang="en-US" sz="2000" b="1" dirty="0" smtClean="0">
                <a:solidFill>
                  <a:srgbClr val="FFFF00"/>
                </a:solidFill>
              </a:rPr>
              <a:t>High Support</a:t>
            </a:r>
            <a:endParaRPr lang="en-US" sz="2000" b="1" dirty="0">
              <a:solidFill>
                <a:srgbClr val="FFFF00"/>
              </a:solidFill>
            </a:endParaRPr>
          </a:p>
        </p:txBody>
      </p:sp>
      <p:sp>
        <p:nvSpPr>
          <p:cNvPr id="9" name="TextBox 8"/>
          <p:cNvSpPr txBox="1"/>
          <p:nvPr/>
        </p:nvSpPr>
        <p:spPr>
          <a:xfrm>
            <a:off x="3728981" y="5340260"/>
            <a:ext cx="2110398" cy="400110"/>
          </a:xfrm>
          <a:prstGeom prst="rect">
            <a:avLst/>
          </a:prstGeom>
          <a:noFill/>
        </p:spPr>
        <p:txBody>
          <a:bodyPr wrap="none" rtlCol="0">
            <a:spAutoFit/>
          </a:bodyPr>
          <a:lstStyle/>
          <a:p>
            <a:r>
              <a:rPr lang="en-US" sz="2000" b="1" dirty="0" smtClean="0">
                <a:solidFill>
                  <a:srgbClr val="FFFF00"/>
                </a:solidFill>
              </a:rPr>
              <a:t>Low Challenge</a:t>
            </a:r>
            <a:endParaRPr lang="en-US" b="1" dirty="0">
              <a:solidFill>
                <a:srgbClr val="FFFF00"/>
              </a:solidFill>
            </a:endParaRPr>
          </a:p>
        </p:txBody>
      </p:sp>
    </p:spTree>
    <p:extLst>
      <p:ext uri="{BB962C8B-B14F-4D97-AF65-F5344CB8AC3E}">
        <p14:creationId xmlns:p14="http://schemas.microsoft.com/office/powerpoint/2010/main" val="3265755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3570" y="1018116"/>
            <a:ext cx="8151907" cy="5094942"/>
          </a:xfrm>
          <a:prstGeom prst="rect">
            <a:avLst/>
          </a:prstGeom>
        </p:spPr>
      </p:pic>
    </p:spTree>
    <p:extLst>
      <p:ext uri="{BB962C8B-B14F-4D97-AF65-F5344CB8AC3E}">
        <p14:creationId xmlns:p14="http://schemas.microsoft.com/office/powerpoint/2010/main" val="4039404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English Language Proficiency (ELP) Standards</a:t>
            </a:r>
            <a:endParaRPr lang="en-US" sz="3200" dirty="0"/>
          </a:p>
        </p:txBody>
      </p:sp>
      <p:pic>
        <p:nvPicPr>
          <p:cNvPr id="4" name="Picture 3" descr="ELP standards.jpg"/>
          <p:cNvPicPr>
            <a:picLocks noChangeAspect="1"/>
          </p:cNvPicPr>
          <p:nvPr/>
        </p:nvPicPr>
        <p:blipFill rotWithShape="1">
          <a:blip r:embed="rId2" cstate="print"/>
          <a:srcRect/>
          <a:stretch/>
        </p:blipFill>
        <p:spPr>
          <a:xfrm>
            <a:off x="1593978" y="1859562"/>
            <a:ext cx="5927756" cy="4759293"/>
          </a:xfrm>
          <a:prstGeom prst="rect">
            <a:avLst/>
          </a:prstGeom>
        </p:spPr>
      </p:pic>
    </p:spTree>
    <p:extLst>
      <p:ext uri="{BB962C8B-B14F-4D97-AF65-F5344CB8AC3E}">
        <p14:creationId xmlns:p14="http://schemas.microsoft.com/office/powerpoint/2010/main" val="1415640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12" name="Picture 11" descr="2016-02-28_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21" y="382715"/>
            <a:ext cx="8322203" cy="6149046"/>
          </a:xfrm>
          <a:prstGeom prst="rect">
            <a:avLst/>
          </a:prstGeom>
        </p:spPr>
      </p:pic>
    </p:spTree>
    <p:extLst>
      <p:ext uri="{BB962C8B-B14F-4D97-AF65-F5344CB8AC3E}">
        <p14:creationId xmlns:p14="http://schemas.microsoft.com/office/powerpoint/2010/main" val="38062448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Language Modalities in the ELP Standards</a:t>
            </a:r>
            <a:br>
              <a:rPr lang="en-US" sz="3200" dirty="0" smtClean="0"/>
            </a:br>
            <a:r>
              <a:rPr lang="en-US" sz="2400" dirty="0" smtClean="0"/>
              <a:t>(Listening, Speaking, Reading, Writing)</a:t>
            </a:r>
            <a:endParaRPr lang="en-US" sz="2400" dirty="0"/>
          </a:p>
        </p:txBody>
      </p:sp>
      <p:pic>
        <p:nvPicPr>
          <p:cNvPr id="4" name="Picture 3" descr="ELP standards.jpg"/>
          <p:cNvPicPr>
            <a:picLocks noChangeAspect="1"/>
          </p:cNvPicPr>
          <p:nvPr/>
        </p:nvPicPr>
        <p:blipFill rotWithShape="1">
          <a:blip r:embed="rId2" cstate="print"/>
          <a:srcRect/>
          <a:stretch/>
        </p:blipFill>
        <p:spPr>
          <a:xfrm>
            <a:off x="1593978" y="1859562"/>
            <a:ext cx="5927756" cy="4759293"/>
          </a:xfrm>
          <a:prstGeom prst="rect">
            <a:avLst/>
          </a:prstGeom>
        </p:spPr>
      </p:pic>
    </p:spTree>
    <p:extLst>
      <p:ext uri="{BB962C8B-B14F-4D97-AF65-F5344CB8AC3E}">
        <p14:creationId xmlns:p14="http://schemas.microsoft.com/office/powerpoint/2010/main" val="34816991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stretch>
            <a:fillRect/>
          </a:stretch>
        </p:blipFill>
        <p:spPr>
          <a:xfrm>
            <a:off x="1700829" y="838200"/>
            <a:ext cx="6462095" cy="5606475"/>
          </a:xfrm>
          <a:prstGeom prst="rect">
            <a:avLst/>
          </a:prstGeom>
        </p:spPr>
      </p:pic>
      <p:grpSp>
        <p:nvGrpSpPr>
          <p:cNvPr id="10" name="Group 9"/>
          <p:cNvGrpSpPr/>
          <p:nvPr/>
        </p:nvGrpSpPr>
        <p:grpSpPr>
          <a:xfrm>
            <a:off x="207762" y="838200"/>
            <a:ext cx="1544838" cy="5198263"/>
            <a:chOff x="207762" y="838200"/>
            <a:chExt cx="1544838" cy="5198263"/>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7762" y="838200"/>
              <a:ext cx="1465570" cy="5198263"/>
            </a:xfrm>
            <a:prstGeom prst="rect">
              <a:avLst/>
            </a:prstGeom>
            <a:noFill/>
          </p:spPr>
          <p:txBody>
            <a:bodyPr wrap="square" rtlCol="0">
              <a:spAutoFit/>
            </a:bodyPr>
            <a:lstStyle/>
            <a:p>
              <a:pPr algn="ctr"/>
              <a:r>
                <a:rPr lang="en-US" sz="1600" b="1" dirty="0" smtClean="0"/>
                <a:t>Modalities</a:t>
              </a:r>
            </a:p>
            <a:p>
              <a:endParaRPr lang="en-US" dirty="0"/>
            </a:p>
            <a:p>
              <a:endParaRPr lang="en-US" dirty="0" smtClean="0"/>
            </a:p>
            <a:p>
              <a:endParaRPr lang="en-US" dirty="0" smtClean="0"/>
            </a:p>
            <a:p>
              <a:r>
                <a:rPr lang="en-US" dirty="0" smtClean="0"/>
                <a:t>Receptive</a:t>
              </a:r>
            </a:p>
            <a:p>
              <a:endParaRPr lang="en-US" dirty="0"/>
            </a:p>
            <a:p>
              <a:endParaRPr lang="en-US" dirty="0" smtClean="0"/>
            </a:p>
            <a:p>
              <a:endParaRPr lang="en-US" dirty="0"/>
            </a:p>
            <a:p>
              <a:endParaRPr lang="en-US" dirty="0" smtClean="0"/>
            </a:p>
            <a:p>
              <a:endParaRPr lang="en-US" dirty="0"/>
            </a:p>
            <a:p>
              <a:r>
                <a:rPr lang="en-US" dirty="0" smtClean="0"/>
                <a:t>Productive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Interactive</a:t>
              </a:r>
              <a:endParaRPr lang="en-US" dirty="0"/>
            </a:p>
          </p:txBody>
        </p:sp>
      </p:grpSp>
      <p:sp>
        <p:nvSpPr>
          <p:cNvPr id="14" name="TextBox 13"/>
          <p:cNvSpPr txBox="1"/>
          <p:nvPr/>
        </p:nvSpPr>
        <p:spPr>
          <a:xfrm>
            <a:off x="207761" y="164253"/>
            <a:ext cx="2038989" cy="523220"/>
          </a:xfrm>
          <a:prstGeom prst="rect">
            <a:avLst/>
          </a:prstGeom>
          <a:noFill/>
        </p:spPr>
        <p:txBody>
          <a:bodyPr wrap="square" rtlCol="0">
            <a:spAutoFit/>
          </a:bodyPr>
          <a:lstStyle/>
          <a:p>
            <a:r>
              <a:rPr lang="en-US" sz="2800" dirty="0" smtClean="0">
                <a:solidFill>
                  <a:srgbClr val="FFFFFF"/>
                </a:solidFill>
              </a:rPr>
              <a:t>Modalities</a:t>
            </a:r>
            <a:endParaRPr lang="en-US" sz="2800" dirty="0">
              <a:solidFill>
                <a:srgbClr val="FFFFFF"/>
              </a:solidFill>
            </a:endParaRPr>
          </a:p>
        </p:txBody>
      </p:sp>
    </p:spTree>
    <p:extLst>
      <p:ext uri="{BB962C8B-B14F-4D97-AF65-F5344CB8AC3E}">
        <p14:creationId xmlns:p14="http://schemas.microsoft.com/office/powerpoint/2010/main" val="346527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ELP Standards by Grade Level</a:t>
            </a:r>
            <a:endParaRPr lang="en-US" dirty="0"/>
          </a:p>
        </p:txBody>
      </p:sp>
      <p:pic>
        <p:nvPicPr>
          <p:cNvPr id="7" name="Picture 6" descr="2016-02-29_16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63" y="1598222"/>
            <a:ext cx="6750582" cy="4817754"/>
          </a:xfrm>
          <a:prstGeom prst="rect">
            <a:avLst/>
          </a:prstGeom>
        </p:spPr>
      </p:pic>
      <p:sp>
        <p:nvSpPr>
          <p:cNvPr id="8" name="Right Arrow 7"/>
          <p:cNvSpPr/>
          <p:nvPr/>
        </p:nvSpPr>
        <p:spPr>
          <a:xfrm>
            <a:off x="284163" y="2766558"/>
            <a:ext cx="1073478" cy="3649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06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1676400" cy="461665"/>
          </a:xfrm>
          <a:prstGeom prst="rect">
            <a:avLst/>
          </a:prstGeom>
          <a:noFill/>
        </p:spPr>
        <p:txBody>
          <a:bodyPr wrap="square" rtlCol="0">
            <a:spAutoFit/>
          </a:bodyPr>
          <a:lstStyle/>
          <a:p>
            <a:r>
              <a:rPr lang="en-US" sz="2400" dirty="0" smtClean="0">
                <a:solidFill>
                  <a:schemeClr val="bg1"/>
                </a:solidFill>
              </a:rPr>
              <a:t>Practices</a:t>
            </a:r>
            <a:endParaRPr lang="en-US" sz="2400" dirty="0">
              <a:solidFill>
                <a:schemeClr val="bg1"/>
              </a:solidFill>
            </a:endParaRPr>
          </a:p>
        </p:txBody>
      </p:sp>
      <p:grpSp>
        <p:nvGrpSpPr>
          <p:cNvPr id="28" name="Group 27"/>
          <p:cNvGrpSpPr/>
          <p:nvPr/>
        </p:nvGrpSpPr>
        <p:grpSpPr>
          <a:xfrm>
            <a:off x="1154426" y="609600"/>
            <a:ext cx="6073147" cy="5726170"/>
            <a:chOff x="1154426" y="609600"/>
            <a:chExt cx="6073147" cy="5726170"/>
          </a:xfrm>
        </p:grpSpPr>
        <p:grpSp>
          <p:nvGrpSpPr>
            <p:cNvPr id="4" name="Group 3"/>
            <p:cNvGrpSpPr/>
            <p:nvPr/>
          </p:nvGrpSpPr>
          <p:grpSpPr>
            <a:xfrm>
              <a:off x="2118377" y="2114546"/>
              <a:ext cx="4229078" cy="4206250"/>
              <a:chOff x="1257323" y="1504946"/>
              <a:chExt cx="4229078" cy="4206250"/>
            </a:xfrm>
          </p:grpSpPr>
          <p:sp>
            <p:nvSpPr>
              <p:cNvPr id="11" name="Oval 10"/>
              <p:cNvSpPr/>
              <p:nvPr/>
            </p:nvSpPr>
            <p:spPr>
              <a:xfrm>
                <a:off x="1257323" y="1504946"/>
                <a:ext cx="4229078" cy="4206250"/>
              </a:xfrm>
              <a:prstGeom prst="ellipse">
                <a:avLst/>
              </a:prstGeom>
              <a:gradFill flip="none" rotWithShape="1">
                <a:gsLst>
                  <a:gs pos="37000">
                    <a:srgbClr val="FFFF00">
                      <a:alpha val="54000"/>
                    </a:srgbClr>
                  </a:gs>
                  <a:gs pos="61000">
                    <a:srgbClr val="FFFF00">
                      <a:alpha val="57000"/>
                    </a:srgbClr>
                  </a:gs>
                </a:gsLst>
                <a:lin ang="162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1821200" y="2241040"/>
                <a:ext cx="3101323" cy="189281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5" name="Group 4"/>
            <p:cNvGrpSpPr/>
            <p:nvPr/>
          </p:nvGrpSpPr>
          <p:grpSpPr>
            <a:xfrm>
              <a:off x="3219470" y="609600"/>
              <a:ext cx="4008103" cy="4008139"/>
              <a:chOff x="2358416" y="0"/>
              <a:chExt cx="4008103" cy="4008139"/>
            </a:xfrm>
          </p:grpSpPr>
          <p:sp>
            <p:nvSpPr>
              <p:cNvPr id="9" name="Oval 8"/>
              <p:cNvSpPr/>
              <p:nvPr/>
            </p:nvSpPr>
            <p:spPr>
              <a:xfrm>
                <a:off x="2358416" y="0"/>
                <a:ext cx="4008103" cy="4008139"/>
              </a:xfrm>
              <a:prstGeom prst="ellipse">
                <a:avLst/>
              </a:prstGeom>
              <a:gradFill flip="none" rotWithShape="1">
                <a:gsLst>
                  <a:gs pos="41000">
                    <a:schemeClr val="tx2">
                      <a:lumMod val="40000"/>
                      <a:lumOff val="60000"/>
                      <a:alpha val="54000"/>
                    </a:schemeClr>
                  </a:gs>
                  <a:gs pos="69000">
                    <a:schemeClr val="tx2">
                      <a:lumMod val="60000"/>
                      <a:lumOff val="40000"/>
                      <a:alpha val="64000"/>
                    </a:scheme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6"/>
              <p:cNvSpPr/>
              <p:nvPr/>
            </p:nvSpPr>
            <p:spPr>
              <a:xfrm>
                <a:off x="3584228" y="1035435"/>
                <a:ext cx="2404861" cy="22044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6" name="Group 5"/>
            <p:cNvGrpSpPr/>
            <p:nvPr/>
          </p:nvGrpSpPr>
          <p:grpSpPr>
            <a:xfrm>
              <a:off x="1154426" y="609600"/>
              <a:ext cx="4175766" cy="4008103"/>
              <a:chOff x="293372" y="0"/>
              <a:chExt cx="4175766" cy="4008103"/>
            </a:xfrm>
          </p:grpSpPr>
          <p:sp>
            <p:nvSpPr>
              <p:cNvPr id="7" name="Oval 6"/>
              <p:cNvSpPr/>
              <p:nvPr/>
            </p:nvSpPr>
            <p:spPr>
              <a:xfrm>
                <a:off x="293372" y="0"/>
                <a:ext cx="4175766" cy="4008103"/>
              </a:xfrm>
              <a:prstGeom prst="ellipse">
                <a:avLst/>
              </a:prstGeom>
              <a:gradFill flip="none" rotWithShape="1">
                <a:gsLst>
                  <a:gs pos="54000">
                    <a:srgbClr val="F187E4">
                      <a:alpha val="53725"/>
                    </a:srgbClr>
                  </a:gs>
                  <a:gs pos="66000">
                    <a:srgbClr val="EB75DA">
                      <a:alpha val="63922"/>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8"/>
              <p:cNvSpPr/>
              <p:nvPr/>
            </p:nvSpPr>
            <p:spPr>
              <a:xfrm>
                <a:off x="686590" y="1035426"/>
                <a:ext cx="2505460" cy="22044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3" name="TextBox 12"/>
            <p:cNvSpPr txBox="1"/>
            <p:nvPr/>
          </p:nvSpPr>
          <p:spPr>
            <a:xfrm>
              <a:off x="2343130" y="721998"/>
              <a:ext cx="781070" cy="369332"/>
            </a:xfrm>
            <a:prstGeom prst="rect">
              <a:avLst/>
            </a:prstGeom>
            <a:noFill/>
          </p:spPr>
          <p:txBody>
            <a:bodyPr wrap="square" rtlCol="0">
              <a:spAutoFit/>
            </a:bodyPr>
            <a:lstStyle/>
            <a:p>
              <a:r>
                <a:rPr lang="en-US" b="1" dirty="0" smtClean="0">
                  <a:solidFill>
                    <a:srgbClr val="000000"/>
                  </a:solidFill>
                </a:rPr>
                <a:t>Math</a:t>
              </a:r>
              <a:endParaRPr lang="en-US" b="1" dirty="0">
                <a:solidFill>
                  <a:srgbClr val="000000"/>
                </a:solidFill>
              </a:endParaRPr>
            </a:p>
          </p:txBody>
        </p:sp>
        <p:sp>
          <p:nvSpPr>
            <p:cNvPr id="14" name="TextBox 13"/>
            <p:cNvSpPr txBox="1"/>
            <p:nvPr/>
          </p:nvSpPr>
          <p:spPr>
            <a:xfrm>
              <a:off x="5105400" y="721998"/>
              <a:ext cx="1066800" cy="369332"/>
            </a:xfrm>
            <a:prstGeom prst="rect">
              <a:avLst/>
            </a:prstGeom>
            <a:noFill/>
          </p:spPr>
          <p:txBody>
            <a:bodyPr wrap="square" rtlCol="0">
              <a:spAutoFit/>
            </a:bodyPr>
            <a:lstStyle/>
            <a:p>
              <a:r>
                <a:rPr lang="en-US" b="1" dirty="0" smtClean="0">
                  <a:solidFill>
                    <a:srgbClr val="000000"/>
                  </a:solidFill>
                </a:rPr>
                <a:t>Science</a:t>
              </a:r>
              <a:endParaRPr lang="en-US" b="1" dirty="0">
                <a:solidFill>
                  <a:srgbClr val="000000"/>
                </a:solidFill>
              </a:endParaRPr>
            </a:p>
          </p:txBody>
        </p:sp>
        <p:sp>
          <p:nvSpPr>
            <p:cNvPr id="15" name="TextBox 14"/>
            <p:cNvSpPr txBox="1"/>
            <p:nvPr/>
          </p:nvSpPr>
          <p:spPr>
            <a:xfrm>
              <a:off x="3911882" y="5966438"/>
              <a:ext cx="1066800" cy="369332"/>
            </a:xfrm>
            <a:prstGeom prst="rect">
              <a:avLst/>
            </a:prstGeom>
            <a:noFill/>
          </p:spPr>
          <p:txBody>
            <a:bodyPr wrap="square" rtlCol="0">
              <a:spAutoFit/>
            </a:bodyPr>
            <a:lstStyle/>
            <a:p>
              <a:r>
                <a:rPr lang="en-US" b="1" dirty="0" err="1" smtClean="0">
                  <a:solidFill>
                    <a:srgbClr val="000000"/>
                  </a:solidFill>
                </a:rPr>
                <a:t>ELA</a:t>
              </a:r>
              <a:endParaRPr lang="en-US" b="1" dirty="0">
                <a:solidFill>
                  <a:srgbClr val="000000"/>
                </a:solidFill>
              </a:endParaRPr>
            </a:p>
          </p:txBody>
        </p:sp>
      </p:grpSp>
      <p:sp>
        <p:nvSpPr>
          <p:cNvPr id="3" name="TextBox 2"/>
          <p:cNvSpPr txBox="1"/>
          <p:nvPr/>
        </p:nvSpPr>
        <p:spPr>
          <a:xfrm>
            <a:off x="1600200" y="1255398"/>
            <a:ext cx="2057399"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Make sense of problems and solve them</a:t>
            </a:r>
          </a:p>
        </p:txBody>
      </p:sp>
      <p:sp>
        <p:nvSpPr>
          <p:cNvPr id="16" name="TextBox 15"/>
          <p:cNvSpPr txBox="1"/>
          <p:nvPr/>
        </p:nvSpPr>
        <p:spPr>
          <a:xfrm>
            <a:off x="1143000" y="2102920"/>
            <a:ext cx="1981200"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a:solidFill>
                  <a:srgbClr val="000000"/>
                </a:solidFill>
              </a:rPr>
              <a:t>Reason abstractly and </a:t>
            </a:r>
            <a:r>
              <a:rPr lang="en-US" sz="1600" dirty="0" smtClean="0">
                <a:solidFill>
                  <a:srgbClr val="000000"/>
                </a:solidFill>
              </a:rPr>
              <a:t>quantitatively</a:t>
            </a:r>
            <a:endParaRPr lang="en-US" sz="1600" dirty="0">
              <a:solidFill>
                <a:srgbClr val="000000"/>
              </a:solidFill>
            </a:endParaRPr>
          </a:p>
        </p:txBody>
      </p:sp>
      <p:sp>
        <p:nvSpPr>
          <p:cNvPr id="17" name="TextBox 16"/>
          <p:cNvSpPr txBox="1"/>
          <p:nvPr/>
        </p:nvSpPr>
        <p:spPr>
          <a:xfrm>
            <a:off x="4953000" y="1179198"/>
            <a:ext cx="2057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Plan and carry out investigations</a:t>
            </a:r>
          </a:p>
        </p:txBody>
      </p:sp>
      <p:sp>
        <p:nvSpPr>
          <p:cNvPr id="18" name="TextBox 17"/>
          <p:cNvSpPr txBox="1"/>
          <p:nvPr/>
        </p:nvSpPr>
        <p:spPr>
          <a:xfrm>
            <a:off x="5486400" y="1983782"/>
            <a:ext cx="16001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Analyze and interpret data</a:t>
            </a:r>
          </a:p>
        </p:txBody>
      </p:sp>
      <p:sp>
        <p:nvSpPr>
          <p:cNvPr id="19" name="TextBox 18"/>
          <p:cNvSpPr txBox="1"/>
          <p:nvPr/>
        </p:nvSpPr>
        <p:spPr>
          <a:xfrm>
            <a:off x="3505200" y="1338801"/>
            <a:ext cx="1547090"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Use math and computational thinking</a:t>
            </a:r>
          </a:p>
        </p:txBody>
      </p:sp>
      <p:sp>
        <p:nvSpPr>
          <p:cNvPr id="20" name="TextBox 19"/>
          <p:cNvSpPr txBox="1"/>
          <p:nvPr/>
        </p:nvSpPr>
        <p:spPr>
          <a:xfrm>
            <a:off x="2350415" y="4623684"/>
            <a:ext cx="3640878"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Integrate, compare, and synthesize ideas from text</a:t>
            </a:r>
          </a:p>
        </p:txBody>
      </p:sp>
      <p:sp>
        <p:nvSpPr>
          <p:cNvPr id="21" name="TextBox 20"/>
          <p:cNvSpPr txBox="1"/>
          <p:nvPr/>
        </p:nvSpPr>
        <p:spPr>
          <a:xfrm>
            <a:off x="2869045" y="5242623"/>
            <a:ext cx="2819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Build on the ideas of others and articulate one’s own ideas</a:t>
            </a:r>
          </a:p>
        </p:txBody>
      </p:sp>
      <p:sp>
        <p:nvSpPr>
          <p:cNvPr id="22" name="TextBox 21"/>
          <p:cNvSpPr txBox="1"/>
          <p:nvPr/>
        </p:nvSpPr>
        <p:spPr>
          <a:xfrm>
            <a:off x="3657599" y="2566045"/>
            <a:ext cx="13716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solidFill>
                  <a:srgbClr val="000000"/>
                </a:solidFill>
              </a:rPr>
              <a:t>Construct arguments from evidence</a:t>
            </a:r>
          </a:p>
        </p:txBody>
      </p:sp>
      <p:sp>
        <p:nvSpPr>
          <p:cNvPr id="23" name="TextBox 22"/>
          <p:cNvSpPr txBox="1"/>
          <p:nvPr/>
        </p:nvSpPr>
        <p:spPr>
          <a:xfrm>
            <a:off x="5143500" y="3312798"/>
            <a:ext cx="1203955"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Produce clear and coherent writing</a:t>
            </a:r>
          </a:p>
        </p:txBody>
      </p:sp>
    </p:spTree>
    <p:extLst>
      <p:ext uri="{BB962C8B-B14F-4D97-AF65-F5344CB8AC3E}">
        <p14:creationId xmlns:p14="http://schemas.microsoft.com/office/powerpoint/2010/main" val="138641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48570" y="2133600"/>
            <a:ext cx="7870497" cy="4216400"/>
          </a:xfrm>
        </p:spPr>
        <p:txBody>
          <a:bodyPr/>
          <a:lstStyle/>
          <a:p>
            <a:pPr>
              <a:buFont typeface="Arial"/>
              <a:buChar char="•"/>
            </a:pPr>
            <a:r>
              <a:rPr lang="en-US" dirty="0" smtClean="0"/>
              <a:t>Project website:</a:t>
            </a:r>
          </a:p>
          <a:p>
            <a:pPr marL="0" indent="0" algn="ctr">
              <a:buNone/>
            </a:pPr>
            <a:r>
              <a:rPr lang="en-US" sz="3200" dirty="0">
                <a:hlinkClick r:id="rId2"/>
              </a:rPr>
              <a:t>http://dantas-whitney.weebly.com</a:t>
            </a:r>
            <a:r>
              <a:rPr lang="en-US" sz="3200" dirty="0" smtClean="0">
                <a:hlinkClick r:id="rId2"/>
              </a:rPr>
              <a:t>/</a:t>
            </a:r>
            <a:endParaRPr lang="en-US" sz="3200" dirty="0" smtClean="0"/>
          </a:p>
          <a:p>
            <a:pPr marL="0" indent="0" algn="ctr">
              <a:buNone/>
            </a:pPr>
            <a:endParaRPr lang="en-US" sz="3200" dirty="0"/>
          </a:p>
        </p:txBody>
      </p:sp>
    </p:spTree>
    <p:extLst>
      <p:ext uri="{BB962C8B-B14F-4D97-AF65-F5344CB8AC3E}">
        <p14:creationId xmlns:p14="http://schemas.microsoft.com/office/powerpoint/2010/main" val="56391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lumOff val="25000"/>
          </a:schemeClr>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179" y="3556508"/>
            <a:ext cx="4567330" cy="3035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45" y="658733"/>
            <a:ext cx="5135821" cy="291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2665" y="220080"/>
            <a:ext cx="3005951" cy="369332"/>
          </a:xfrm>
          <a:prstGeom prst="rect">
            <a:avLst/>
          </a:prstGeom>
          <a:noFill/>
        </p:spPr>
        <p:txBody>
          <a:bodyPr wrap="none" rtlCol="0">
            <a:spAutoFit/>
          </a:bodyPr>
          <a:lstStyle/>
          <a:p>
            <a:r>
              <a:rPr lang="en-US" dirty="0" smtClean="0">
                <a:solidFill>
                  <a:schemeClr val="bg1"/>
                </a:solidFill>
              </a:rPr>
              <a:t>Academic Language Functions</a:t>
            </a:r>
            <a:endParaRPr lang="en-US" dirty="0">
              <a:solidFill>
                <a:schemeClr val="bg1"/>
              </a:solidFill>
            </a:endParaRPr>
          </a:p>
        </p:txBody>
      </p:sp>
    </p:spTree>
    <p:extLst>
      <p:ext uri="{BB962C8B-B14F-4D97-AF65-F5344CB8AC3E}">
        <p14:creationId xmlns:p14="http://schemas.microsoft.com/office/powerpoint/2010/main" val="19190390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90000"/>
            <a:lumOff val="1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1905000" cy="523220"/>
          </a:xfrm>
          <a:prstGeom prst="rect">
            <a:avLst/>
          </a:prstGeom>
          <a:noFill/>
        </p:spPr>
        <p:txBody>
          <a:bodyPr wrap="square" rtlCol="0">
            <a:spAutoFit/>
          </a:bodyPr>
          <a:lstStyle/>
          <a:p>
            <a:r>
              <a:rPr lang="en-US" sz="2800" dirty="0" smtClean="0">
                <a:solidFill>
                  <a:srgbClr val="FFFFFF"/>
                </a:solidFill>
              </a:rPr>
              <a:t>Standards</a:t>
            </a:r>
            <a:endParaRPr lang="en-US" sz="2800" dirty="0">
              <a:solidFill>
                <a:srgbClr val="FFFFFF"/>
              </a:solidFill>
            </a:endParaRPr>
          </a:p>
        </p:txBody>
      </p:sp>
      <p:sp>
        <p:nvSpPr>
          <p:cNvPr id="24" name="Rectangle 23"/>
          <p:cNvSpPr/>
          <p:nvPr/>
        </p:nvSpPr>
        <p:spPr>
          <a:xfrm>
            <a:off x="457200" y="990601"/>
            <a:ext cx="2468880" cy="4389120"/>
          </a:xfrm>
          <a:prstGeom prst="rect">
            <a:avLst/>
          </a:prstGeom>
          <a:solidFill>
            <a:srgbClr val="EF8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7981" y="1012034"/>
            <a:ext cx="1971964" cy="1015663"/>
          </a:xfrm>
          <a:prstGeom prst="rect">
            <a:avLst/>
          </a:prstGeom>
          <a:noFill/>
        </p:spPr>
        <p:txBody>
          <a:bodyPr wrap="square" rtlCol="0">
            <a:spAutoFit/>
          </a:bodyPr>
          <a:lstStyle/>
          <a:p>
            <a:r>
              <a:rPr lang="en-US" sz="2000" b="1" dirty="0" smtClean="0">
                <a:solidFill>
                  <a:srgbClr val="000000"/>
                </a:solidFill>
              </a:rPr>
              <a:t>Math</a:t>
            </a:r>
          </a:p>
          <a:p>
            <a:endParaRPr lang="en-US" sz="2000" b="1" dirty="0">
              <a:solidFill>
                <a:srgbClr val="000000"/>
              </a:solidFill>
            </a:endParaRPr>
          </a:p>
          <a:p>
            <a:r>
              <a:rPr lang="en-US" sz="2000" b="1" dirty="0" smtClean="0">
                <a:solidFill>
                  <a:srgbClr val="000000"/>
                </a:solidFill>
              </a:rPr>
              <a:t>CCSS for math</a:t>
            </a:r>
            <a:endParaRPr lang="en-US" sz="2000" b="1" dirty="0">
              <a:solidFill>
                <a:srgbClr val="000000"/>
              </a:solidFill>
            </a:endParaRPr>
          </a:p>
        </p:txBody>
      </p:sp>
      <p:sp>
        <p:nvSpPr>
          <p:cNvPr id="25" name="Rectangle 24"/>
          <p:cNvSpPr/>
          <p:nvPr/>
        </p:nvSpPr>
        <p:spPr>
          <a:xfrm>
            <a:off x="5588001" y="990600"/>
            <a:ext cx="2468880" cy="4389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4145" y="1013054"/>
            <a:ext cx="2223656" cy="1015663"/>
          </a:xfrm>
          <a:prstGeom prst="rect">
            <a:avLst/>
          </a:prstGeom>
          <a:noFill/>
        </p:spPr>
        <p:txBody>
          <a:bodyPr wrap="square" rtlCol="0">
            <a:spAutoFit/>
          </a:bodyPr>
          <a:lstStyle/>
          <a:p>
            <a:r>
              <a:rPr lang="en-US" sz="2000" b="1" dirty="0" smtClean="0">
                <a:solidFill>
                  <a:srgbClr val="000000"/>
                </a:solidFill>
              </a:rPr>
              <a:t>Science</a:t>
            </a:r>
          </a:p>
          <a:p>
            <a:endParaRPr lang="en-US" sz="2000" b="1" dirty="0">
              <a:solidFill>
                <a:srgbClr val="000000"/>
              </a:solidFill>
            </a:endParaRPr>
          </a:p>
          <a:p>
            <a:r>
              <a:rPr lang="en-US" sz="2000" b="1" dirty="0" smtClean="0">
                <a:solidFill>
                  <a:srgbClr val="000000"/>
                </a:solidFill>
              </a:rPr>
              <a:t>NGSS for science</a:t>
            </a:r>
            <a:endParaRPr lang="en-US" sz="2000" b="1" dirty="0">
              <a:solidFill>
                <a:srgbClr val="000000"/>
              </a:solidFill>
            </a:endParaRPr>
          </a:p>
        </p:txBody>
      </p:sp>
      <p:sp>
        <p:nvSpPr>
          <p:cNvPr id="26" name="Rectangle 25"/>
          <p:cNvSpPr/>
          <p:nvPr/>
        </p:nvSpPr>
        <p:spPr>
          <a:xfrm>
            <a:off x="3017428" y="990600"/>
            <a:ext cx="2468880" cy="4389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83344" y="1027546"/>
            <a:ext cx="2243883" cy="1015663"/>
          </a:xfrm>
          <a:prstGeom prst="rect">
            <a:avLst/>
          </a:prstGeom>
          <a:noFill/>
        </p:spPr>
        <p:txBody>
          <a:bodyPr wrap="square" rtlCol="0">
            <a:spAutoFit/>
          </a:bodyPr>
          <a:lstStyle/>
          <a:p>
            <a:r>
              <a:rPr lang="en-US" sz="2000" b="1" dirty="0" smtClean="0">
                <a:solidFill>
                  <a:srgbClr val="000000"/>
                </a:solidFill>
              </a:rPr>
              <a:t>ELA</a:t>
            </a:r>
          </a:p>
          <a:p>
            <a:endParaRPr lang="en-US" sz="2000" b="1" dirty="0">
              <a:solidFill>
                <a:srgbClr val="000000"/>
              </a:solidFill>
            </a:endParaRPr>
          </a:p>
          <a:p>
            <a:r>
              <a:rPr lang="en-US" sz="2000" b="1" dirty="0" smtClean="0">
                <a:solidFill>
                  <a:srgbClr val="000000"/>
                </a:solidFill>
              </a:rPr>
              <a:t>CCSS for ELA</a:t>
            </a:r>
            <a:endParaRPr lang="en-US" sz="2000" b="1" dirty="0">
              <a:solidFill>
                <a:srgbClr val="000000"/>
              </a:solidFill>
            </a:endParaRPr>
          </a:p>
        </p:txBody>
      </p:sp>
      <p:grpSp>
        <p:nvGrpSpPr>
          <p:cNvPr id="17" name="Group 16"/>
          <p:cNvGrpSpPr/>
          <p:nvPr/>
        </p:nvGrpSpPr>
        <p:grpSpPr>
          <a:xfrm>
            <a:off x="697345" y="2964689"/>
            <a:ext cx="7100456" cy="2209800"/>
            <a:chOff x="697345" y="2964689"/>
            <a:chExt cx="7100456" cy="2209800"/>
          </a:xfrm>
        </p:grpSpPr>
        <p:sp>
          <p:nvSpPr>
            <p:cNvPr id="27" name="Rectangle 26"/>
            <p:cNvSpPr/>
            <p:nvPr/>
          </p:nvSpPr>
          <p:spPr>
            <a:xfrm>
              <a:off x="697345" y="2964689"/>
              <a:ext cx="7100456" cy="22098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7345" y="3421889"/>
              <a:ext cx="7100456" cy="1200329"/>
            </a:xfrm>
            <a:prstGeom prst="rect">
              <a:avLst/>
            </a:prstGeom>
            <a:noFill/>
          </p:spPr>
          <p:txBody>
            <a:bodyPr wrap="square" rtlCol="0">
              <a:spAutoFit/>
            </a:bodyPr>
            <a:lstStyle/>
            <a:p>
              <a:pPr algn="ctr"/>
              <a:r>
                <a:rPr lang="en-US" sz="3200" b="1" dirty="0" smtClean="0">
                  <a:solidFill>
                    <a:srgbClr val="000000"/>
                  </a:solidFill>
                </a:rPr>
                <a:t>English Language Proficiency Standards</a:t>
              </a:r>
            </a:p>
            <a:p>
              <a:pPr algn="ctr"/>
              <a:r>
                <a:rPr lang="en-US" sz="2000" b="1" dirty="0">
                  <a:solidFill>
                    <a:srgbClr val="000000"/>
                  </a:solidFill>
                </a:rPr>
                <a:t>c</a:t>
              </a:r>
              <a:r>
                <a:rPr lang="en-US" sz="2000" b="1" dirty="0" smtClean="0">
                  <a:solidFill>
                    <a:srgbClr val="000000"/>
                  </a:solidFill>
                </a:rPr>
                <a:t>orresponding to ELA, Math, and Science Practices</a:t>
              </a:r>
            </a:p>
            <a:p>
              <a:pPr algn="ctr"/>
              <a:r>
                <a:rPr lang="en-US" sz="2000" b="1" dirty="0" smtClean="0">
                  <a:solidFill>
                    <a:srgbClr val="000000"/>
                  </a:solidFill>
                </a:rPr>
                <a:t>K-12 ELA Standards and 6-12 Literacy Standards</a:t>
              </a:r>
              <a:endParaRPr lang="en-US" sz="2000" b="1" dirty="0">
                <a:solidFill>
                  <a:srgbClr val="000000"/>
                </a:solidFill>
              </a:endParaRPr>
            </a:p>
          </p:txBody>
        </p:sp>
      </p:grpSp>
    </p:spTree>
    <p:extLst>
      <p:ext uri="{BB962C8B-B14F-4D97-AF65-F5344CB8AC3E}">
        <p14:creationId xmlns:p14="http://schemas.microsoft.com/office/powerpoint/2010/main" val="918085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Unpacking the Standards</a:t>
            </a:r>
            <a:endParaRPr lang="en-US" dirty="0"/>
          </a:p>
        </p:txBody>
      </p:sp>
      <p:sp>
        <p:nvSpPr>
          <p:cNvPr id="3" name="Subtitle 2"/>
          <p:cNvSpPr>
            <a:spLocks noGrp="1"/>
          </p:cNvSpPr>
          <p:nvPr>
            <p:ph type="subTitle" idx="1"/>
          </p:nvPr>
        </p:nvSpPr>
        <p:spPr/>
        <p:txBody>
          <a:bodyPr>
            <a:normAutofit/>
          </a:bodyPr>
          <a:lstStyle/>
          <a:p>
            <a:r>
              <a:rPr lang="en-US" sz="2400" dirty="0" smtClean="0"/>
              <a:t>(six groups)</a:t>
            </a:r>
            <a:endParaRPr lang="en-US" sz="2400" dirty="0"/>
          </a:p>
        </p:txBody>
      </p:sp>
      <p:sp>
        <p:nvSpPr>
          <p:cNvPr id="4" name="Trapezoid 3"/>
          <p:cNvSpPr/>
          <p:nvPr/>
        </p:nvSpPr>
        <p:spPr>
          <a:xfrm>
            <a:off x="2176977" y="2233081"/>
            <a:ext cx="4647008" cy="3461275"/>
          </a:xfrm>
          <a:prstGeom prst="trapezoi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49176" y="2282451"/>
            <a:ext cx="1576342" cy="369332"/>
          </a:xfrm>
          <a:prstGeom prst="rect">
            <a:avLst/>
          </a:prstGeom>
          <a:noFill/>
        </p:spPr>
        <p:txBody>
          <a:bodyPr wrap="none" rtlCol="0">
            <a:spAutoFit/>
          </a:bodyPr>
          <a:lstStyle/>
          <a:p>
            <a:r>
              <a:rPr lang="en-US" dirty="0" smtClean="0">
                <a:latin typeface="Libian SC Regular"/>
                <a:cs typeface="Libian SC Regular"/>
              </a:rPr>
              <a:t>ELP Standard:</a:t>
            </a:r>
            <a:endParaRPr lang="en-US" dirty="0">
              <a:latin typeface="Libian SC Regular"/>
              <a:cs typeface="Libian SC Regular"/>
            </a:endParaRPr>
          </a:p>
        </p:txBody>
      </p:sp>
      <p:sp>
        <p:nvSpPr>
          <p:cNvPr id="6" name="TextBox 5"/>
          <p:cNvSpPr txBox="1"/>
          <p:nvPr/>
        </p:nvSpPr>
        <p:spPr>
          <a:xfrm>
            <a:off x="2938481" y="2843950"/>
            <a:ext cx="1491861" cy="369332"/>
          </a:xfrm>
          <a:prstGeom prst="rect">
            <a:avLst/>
          </a:prstGeom>
          <a:noFill/>
        </p:spPr>
        <p:txBody>
          <a:bodyPr wrap="none" rtlCol="0">
            <a:spAutoFit/>
          </a:bodyPr>
          <a:lstStyle/>
          <a:p>
            <a:r>
              <a:rPr lang="en-US" dirty="0" smtClean="0">
                <a:latin typeface="Libian SC Regular"/>
                <a:cs typeface="Libian SC Regular"/>
              </a:rPr>
              <a:t>In our Words:</a:t>
            </a:r>
            <a:endParaRPr lang="en-US" dirty="0">
              <a:latin typeface="Libian SC Regular"/>
              <a:cs typeface="Libian SC Regular"/>
            </a:endParaRPr>
          </a:p>
        </p:txBody>
      </p:sp>
      <p:sp>
        <p:nvSpPr>
          <p:cNvPr id="7" name="TextBox 6"/>
          <p:cNvSpPr txBox="1"/>
          <p:nvPr/>
        </p:nvSpPr>
        <p:spPr>
          <a:xfrm>
            <a:off x="2820239" y="3503145"/>
            <a:ext cx="3139870" cy="369332"/>
          </a:xfrm>
          <a:prstGeom prst="rect">
            <a:avLst/>
          </a:prstGeom>
          <a:noFill/>
        </p:spPr>
        <p:txBody>
          <a:bodyPr wrap="square" rtlCol="0">
            <a:spAutoFit/>
          </a:bodyPr>
          <a:lstStyle/>
          <a:p>
            <a:r>
              <a:rPr lang="en-US" dirty="0" smtClean="0">
                <a:latin typeface="Libian SC Regular"/>
                <a:cs typeface="Libian SC Regular"/>
              </a:rPr>
              <a:t>Language Modalities/Domains:</a:t>
            </a:r>
            <a:endParaRPr lang="en-US" dirty="0">
              <a:latin typeface="Libian SC Regular"/>
              <a:cs typeface="Libian SC Regular"/>
            </a:endParaRPr>
          </a:p>
        </p:txBody>
      </p:sp>
      <p:sp>
        <p:nvSpPr>
          <p:cNvPr id="8" name="TextBox 7"/>
          <p:cNvSpPr txBox="1"/>
          <p:nvPr/>
        </p:nvSpPr>
        <p:spPr>
          <a:xfrm>
            <a:off x="2820239" y="4090373"/>
            <a:ext cx="2099628" cy="369332"/>
          </a:xfrm>
          <a:prstGeom prst="rect">
            <a:avLst/>
          </a:prstGeom>
          <a:noFill/>
        </p:spPr>
        <p:txBody>
          <a:bodyPr wrap="none" rtlCol="0">
            <a:spAutoFit/>
          </a:bodyPr>
          <a:lstStyle/>
          <a:p>
            <a:r>
              <a:rPr lang="en-US" dirty="0" smtClean="0">
                <a:latin typeface="Libian SC Regular"/>
                <a:cs typeface="Libian SC Regular"/>
              </a:rPr>
              <a:t>Language Functions:</a:t>
            </a:r>
            <a:endParaRPr lang="en-US" dirty="0">
              <a:latin typeface="Libian SC Regular"/>
              <a:cs typeface="Libian SC Regular"/>
            </a:endParaRPr>
          </a:p>
        </p:txBody>
      </p:sp>
      <p:sp>
        <p:nvSpPr>
          <p:cNvPr id="9" name="TextBox 8"/>
          <p:cNvSpPr txBox="1"/>
          <p:nvPr/>
        </p:nvSpPr>
        <p:spPr>
          <a:xfrm>
            <a:off x="2761570" y="4769982"/>
            <a:ext cx="1863948" cy="369332"/>
          </a:xfrm>
          <a:prstGeom prst="rect">
            <a:avLst/>
          </a:prstGeom>
          <a:noFill/>
        </p:spPr>
        <p:txBody>
          <a:bodyPr wrap="none" rtlCol="0">
            <a:spAutoFit/>
          </a:bodyPr>
          <a:lstStyle/>
          <a:p>
            <a:r>
              <a:rPr lang="en-US" dirty="0" smtClean="0">
                <a:latin typeface="Libian SC Regular"/>
                <a:cs typeface="Libian SC Regular"/>
              </a:rPr>
              <a:t>Curriculum Ideas: </a:t>
            </a:r>
            <a:endParaRPr lang="en-US" dirty="0">
              <a:latin typeface="Libian SC Regular"/>
              <a:cs typeface="Libian SC Regular"/>
            </a:endParaRPr>
          </a:p>
        </p:txBody>
      </p:sp>
    </p:spTree>
    <p:extLst>
      <p:ext uri="{BB962C8B-B14F-4D97-AF65-F5344CB8AC3E}">
        <p14:creationId xmlns:p14="http://schemas.microsoft.com/office/powerpoint/2010/main" val="3327825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86237" y="1458923"/>
            <a:ext cx="5554082" cy="4165561"/>
          </a:xfrm>
          <a:prstGeom prst="rect">
            <a:avLst/>
          </a:prstGeom>
        </p:spPr>
      </p:pic>
    </p:spTree>
    <p:extLst>
      <p:ext uri="{BB962C8B-B14F-4D97-AF65-F5344CB8AC3E}">
        <p14:creationId xmlns:p14="http://schemas.microsoft.com/office/powerpoint/2010/main" val="32904335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00" dirty="0">
                <a:solidFill>
                  <a:srgbClr val="FFFFFF"/>
                </a:solidFill>
              </a:rPr>
              <a:t>Dimensions of Academic Language</a:t>
            </a:r>
            <a:br>
              <a:rPr lang="en-US" sz="4000" dirty="0">
                <a:solidFill>
                  <a:srgbClr val="FFFFFF"/>
                </a:solidFill>
              </a:rPr>
            </a:br>
            <a:r>
              <a:rPr lang="en-US" sz="1600" dirty="0">
                <a:solidFill>
                  <a:srgbClr val="FFFFFF"/>
                </a:solidFill>
              </a:rPr>
              <a:t>(</a:t>
            </a:r>
            <a:r>
              <a:rPr lang="en-US" sz="1600" dirty="0" err="1">
                <a:solidFill>
                  <a:srgbClr val="FFFFFF"/>
                </a:solidFill>
              </a:rPr>
              <a:t>Gotlieb</a:t>
            </a:r>
            <a:r>
              <a:rPr lang="en-US" sz="1600" dirty="0">
                <a:solidFill>
                  <a:srgbClr val="FFFFFF"/>
                </a:solidFill>
              </a:rPr>
              <a:t> &amp; </a:t>
            </a:r>
            <a:r>
              <a:rPr lang="en-US" sz="1600" dirty="0" err="1">
                <a:solidFill>
                  <a:srgbClr val="FFFFFF"/>
                </a:solidFill>
              </a:rPr>
              <a:t>Slavit</a:t>
            </a:r>
            <a:r>
              <a:rPr lang="en-US" sz="1600" dirty="0">
                <a:solidFill>
                  <a:srgbClr val="FFFFFF"/>
                </a:solidFill>
              </a:rPr>
              <a:t>-Ernst, 2013)</a:t>
            </a:r>
            <a:endParaRPr lang="en-US" sz="4000" dirty="0">
              <a:solidFill>
                <a:srgbClr val="FFFFFF"/>
              </a:solidFill>
            </a:endParaRPr>
          </a:p>
        </p:txBody>
      </p:sp>
      <p:pic>
        <p:nvPicPr>
          <p:cNvPr id="2050" name="Picture 2" descr="C:\Users\Maria\Downloads\Dimensions_of_Academic_Langu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56" y="1863400"/>
            <a:ext cx="7230485" cy="482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666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2" name="Picture 1" descr="2016-02-28_1422.png"/>
          <p:cNvPicPr>
            <a:picLocks noChangeAspect="1"/>
          </p:cNvPicPr>
          <p:nvPr/>
        </p:nvPicPr>
        <p:blipFill rotWithShape="1">
          <a:blip r:embed="rId2">
            <a:extLst>
              <a:ext uri="{28A0092B-C50C-407E-A947-70E740481C1C}">
                <a14:useLocalDpi xmlns:a14="http://schemas.microsoft.com/office/drawing/2010/main" val="0"/>
              </a:ext>
            </a:extLst>
          </a:blip>
          <a:srcRect r="2336"/>
          <a:stretch/>
        </p:blipFill>
        <p:spPr>
          <a:xfrm>
            <a:off x="762000" y="279400"/>
            <a:ext cx="7429573" cy="6299200"/>
          </a:xfrm>
          <a:prstGeom prst="rect">
            <a:avLst/>
          </a:prstGeom>
          <a:noFill/>
        </p:spPr>
      </p:pic>
    </p:spTree>
    <p:extLst>
      <p:ext uri="{BB962C8B-B14F-4D97-AF65-F5344CB8AC3E}">
        <p14:creationId xmlns:p14="http://schemas.microsoft.com/office/powerpoint/2010/main" val="12559765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Type by Content Area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487664"/>
              </p:ext>
            </p:extLst>
          </p:nvPr>
        </p:nvGraphicFramePr>
        <p:xfrm>
          <a:off x="474470" y="1966119"/>
          <a:ext cx="8163664" cy="4587239"/>
        </p:xfrm>
        <a:graphic>
          <a:graphicData uri="http://schemas.openxmlformats.org/drawingml/2006/table">
            <a:tbl>
              <a:tblPr firstRow="1" bandRow="1">
                <a:tableStyleId>{5C22544A-7EE6-4342-B048-85BDC9FD1C3A}</a:tableStyleId>
              </a:tblPr>
              <a:tblGrid>
                <a:gridCol w="2040916"/>
                <a:gridCol w="2040916"/>
                <a:gridCol w="2040916"/>
                <a:gridCol w="2040916"/>
              </a:tblGrid>
              <a:tr h="370840">
                <a:tc>
                  <a:txBody>
                    <a:bodyPr/>
                    <a:lstStyle/>
                    <a:p>
                      <a:r>
                        <a:rPr lang="en-US" dirty="0" smtClean="0"/>
                        <a:t>Academic Vocabulary</a:t>
                      </a:r>
                      <a:endParaRPr lang="en-US" dirty="0"/>
                    </a:p>
                  </a:txBody>
                  <a:tcPr>
                    <a:solidFill>
                      <a:schemeClr val="tx1">
                        <a:lumMod val="85000"/>
                        <a:lumOff val="15000"/>
                      </a:schemeClr>
                    </a:solidFill>
                  </a:tcPr>
                </a:tc>
                <a:tc>
                  <a:txBody>
                    <a:bodyPr/>
                    <a:lstStyle/>
                    <a:p>
                      <a:r>
                        <a:rPr lang="en-US" dirty="0" smtClean="0"/>
                        <a:t>General</a:t>
                      </a:r>
                      <a:endParaRPr lang="en-US" dirty="0"/>
                    </a:p>
                  </a:txBody>
                  <a:tcPr>
                    <a:solidFill>
                      <a:schemeClr val="tx1">
                        <a:lumMod val="85000"/>
                        <a:lumOff val="15000"/>
                      </a:schemeClr>
                    </a:solidFill>
                  </a:tcPr>
                </a:tc>
                <a:tc>
                  <a:txBody>
                    <a:bodyPr/>
                    <a:lstStyle/>
                    <a:p>
                      <a:r>
                        <a:rPr lang="en-US" dirty="0" smtClean="0"/>
                        <a:t>Specialized</a:t>
                      </a:r>
                      <a:endParaRPr lang="en-US" dirty="0"/>
                    </a:p>
                  </a:txBody>
                  <a:tcPr>
                    <a:solidFill>
                      <a:schemeClr val="tx1">
                        <a:lumMod val="85000"/>
                        <a:lumOff val="15000"/>
                      </a:schemeClr>
                    </a:solidFill>
                  </a:tcPr>
                </a:tc>
                <a:tc>
                  <a:txBody>
                    <a:bodyPr/>
                    <a:lstStyle/>
                    <a:p>
                      <a:r>
                        <a:rPr lang="en-US" dirty="0" smtClean="0"/>
                        <a:t>Technical</a:t>
                      </a:r>
                      <a:endParaRPr lang="en-US" dirty="0"/>
                    </a:p>
                  </a:txBody>
                  <a:tcPr>
                    <a:solidFill>
                      <a:schemeClr val="tx1">
                        <a:lumMod val="85000"/>
                        <a:lumOff val="15000"/>
                      </a:schemeClr>
                    </a:solidFill>
                  </a:tcPr>
                </a:tc>
              </a:tr>
              <a:tr h="370840">
                <a:tc>
                  <a:txBody>
                    <a:bodyPr/>
                    <a:lstStyle/>
                    <a:p>
                      <a:r>
                        <a:rPr lang="en-US" dirty="0" smtClean="0"/>
                        <a:t>English Language Arts</a:t>
                      </a:r>
                      <a:endParaRPr lang="en-US" dirty="0"/>
                    </a:p>
                  </a:txBody>
                  <a:tcPr>
                    <a:solidFill>
                      <a:schemeClr val="accent1">
                        <a:lumMod val="20000"/>
                        <a:lumOff val="80000"/>
                      </a:schemeClr>
                    </a:solidFill>
                  </a:tcPr>
                </a:tc>
                <a:tc>
                  <a:txBody>
                    <a:bodyPr/>
                    <a:lstStyle/>
                    <a:p>
                      <a:r>
                        <a:rPr lang="en-US" sz="1100" dirty="0" smtClean="0"/>
                        <a:t>appropriate</a:t>
                      </a:r>
                    </a:p>
                    <a:p>
                      <a:r>
                        <a:rPr lang="en-US" sz="1100" dirty="0" smtClean="0"/>
                        <a:t>articulate</a:t>
                      </a:r>
                    </a:p>
                    <a:p>
                      <a:r>
                        <a:rPr lang="en-US" sz="1100" dirty="0" smtClean="0"/>
                        <a:t>assumption</a:t>
                      </a:r>
                    </a:p>
                    <a:p>
                      <a:r>
                        <a:rPr lang="en-US" sz="1100" dirty="0" smtClean="0"/>
                        <a:t>conclusion</a:t>
                      </a:r>
                    </a:p>
                    <a:p>
                      <a:r>
                        <a:rPr lang="en-US" sz="1100" dirty="0" smtClean="0"/>
                        <a:t>context</a:t>
                      </a:r>
                    </a:p>
                    <a:p>
                      <a:r>
                        <a:rPr lang="en-US" sz="1100" dirty="0" smtClean="0"/>
                        <a:t>demonstrate</a:t>
                      </a:r>
                    </a:p>
                    <a:p>
                      <a:r>
                        <a:rPr lang="en-US" sz="1100" dirty="0" smtClean="0"/>
                        <a:t>denote</a:t>
                      </a:r>
                    </a:p>
                    <a:p>
                      <a:r>
                        <a:rPr lang="en-US" sz="1100" dirty="0" smtClean="0"/>
                        <a:t>distribute</a:t>
                      </a:r>
                    </a:p>
                    <a:p>
                      <a:r>
                        <a:rPr lang="en-US" sz="1100" dirty="0" smtClean="0"/>
                        <a:t>generic</a:t>
                      </a:r>
                    </a:p>
                    <a:p>
                      <a:r>
                        <a:rPr lang="en-US" sz="1100" dirty="0" smtClean="0"/>
                        <a:t>inference</a:t>
                      </a:r>
                    </a:p>
                    <a:p>
                      <a:r>
                        <a:rPr lang="en-US" sz="1100" dirty="0" smtClean="0"/>
                        <a:t>itemize</a:t>
                      </a:r>
                    </a:p>
                  </a:txBody>
                  <a:tcPr>
                    <a:solidFill>
                      <a:schemeClr val="bg2">
                        <a:lumMod val="75000"/>
                      </a:schemeClr>
                    </a:solidFill>
                  </a:tcPr>
                </a:tc>
                <a:tc>
                  <a:txBody>
                    <a:bodyPr/>
                    <a:lstStyle/>
                    <a:p>
                      <a:r>
                        <a:rPr lang="en-US" dirty="0" smtClean="0"/>
                        <a:t>semantic</a:t>
                      </a:r>
                    </a:p>
                    <a:p>
                      <a:r>
                        <a:rPr lang="en-US" dirty="0" smtClean="0"/>
                        <a:t>metaphor</a:t>
                      </a:r>
                    </a:p>
                    <a:p>
                      <a:r>
                        <a:rPr lang="en-US" dirty="0" smtClean="0"/>
                        <a:t>voice</a:t>
                      </a:r>
                    </a:p>
                    <a:p>
                      <a:r>
                        <a:rPr lang="en-US" dirty="0" smtClean="0"/>
                        <a:t>limerick</a:t>
                      </a:r>
                    </a:p>
                    <a:p>
                      <a:r>
                        <a:rPr lang="en-US" i="1" dirty="0" smtClean="0">
                          <a:solidFill>
                            <a:schemeClr val="accent1">
                              <a:lumMod val="75000"/>
                            </a:schemeClr>
                          </a:solidFill>
                        </a:rPr>
                        <a:t>(what else?)</a:t>
                      </a:r>
                      <a:endParaRPr lang="en-US" i="1" dirty="0">
                        <a:solidFill>
                          <a:schemeClr val="accent1">
                            <a:lumMod val="75000"/>
                          </a:schemeClr>
                        </a:solidFill>
                      </a:endParaRPr>
                    </a:p>
                  </a:txBody>
                  <a:tcPr>
                    <a:solidFill>
                      <a:srgbClr val="FFB8B8"/>
                    </a:solidFill>
                  </a:tcPr>
                </a:tc>
                <a:tc>
                  <a:txBody>
                    <a:bodyPr/>
                    <a:lstStyle/>
                    <a:p>
                      <a:r>
                        <a:rPr lang="en-US" dirty="0" smtClean="0"/>
                        <a:t>soliloquy</a:t>
                      </a:r>
                    </a:p>
                    <a:p>
                      <a:r>
                        <a:rPr lang="en-US" dirty="0" smtClean="0"/>
                        <a:t>romanticism</a:t>
                      </a:r>
                    </a:p>
                    <a:p>
                      <a:r>
                        <a:rPr lang="en-US" dirty="0" smtClean="0"/>
                        <a:t>gothic</a:t>
                      </a:r>
                    </a:p>
                    <a:p>
                      <a:r>
                        <a:rPr lang="en-US" dirty="0" smtClean="0"/>
                        <a:t>burlesque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(what else?)</a:t>
                      </a:r>
                    </a:p>
                    <a:p>
                      <a:endParaRPr lang="en-US" dirty="0"/>
                    </a:p>
                  </a:txBody>
                  <a:tcPr>
                    <a:solidFill>
                      <a:srgbClr val="FFB8B8"/>
                    </a:solidFill>
                  </a:tcPr>
                </a:tc>
              </a:tr>
              <a:tr h="370840">
                <a:tc>
                  <a:txBody>
                    <a:bodyPr/>
                    <a:lstStyle/>
                    <a:p>
                      <a:r>
                        <a:rPr lang="en-US" dirty="0" smtClean="0"/>
                        <a:t>Social Studies</a:t>
                      </a:r>
                      <a:endParaRPr lang="en-US" dirty="0"/>
                    </a:p>
                  </a:txBody>
                  <a:tcPr>
                    <a:solidFill>
                      <a:srgbClr val="CCFFCC"/>
                    </a:solidFill>
                  </a:tcPr>
                </a:tc>
                <a:tc>
                  <a:txBody>
                    <a:bodyPr/>
                    <a:lstStyle/>
                    <a:p>
                      <a:r>
                        <a:rPr lang="en-US" sz="1100" dirty="0" smtClean="0"/>
                        <a:t>opposition</a:t>
                      </a:r>
                    </a:p>
                    <a:p>
                      <a:r>
                        <a:rPr lang="en-US" sz="1100" dirty="0" smtClean="0"/>
                        <a:t>prompt</a:t>
                      </a:r>
                    </a:p>
                    <a:p>
                      <a:r>
                        <a:rPr lang="en-US" sz="1100" dirty="0" smtClean="0"/>
                        <a:t>restate</a:t>
                      </a:r>
                    </a:p>
                    <a:p>
                      <a:r>
                        <a:rPr lang="en-US" sz="1100" dirty="0" smtClean="0"/>
                        <a:t>reveal</a:t>
                      </a:r>
                    </a:p>
                    <a:p>
                      <a:r>
                        <a:rPr lang="en-US" sz="1100" dirty="0" smtClean="0"/>
                        <a:t>solution</a:t>
                      </a:r>
                    </a:p>
                    <a:p>
                      <a:r>
                        <a:rPr lang="en-US" sz="1100" dirty="0" smtClean="0"/>
                        <a:t>structure</a:t>
                      </a:r>
                    </a:p>
                    <a:p>
                      <a:r>
                        <a:rPr lang="en-US" sz="1100" dirty="0" smtClean="0"/>
                        <a:t>summary</a:t>
                      </a:r>
                    </a:p>
                    <a:p>
                      <a:r>
                        <a:rPr lang="en-US" sz="1100" dirty="0" smtClean="0"/>
                        <a:t>superfluous</a:t>
                      </a:r>
                    </a:p>
                    <a:p>
                      <a:r>
                        <a:rPr lang="en-US" sz="1100" dirty="0" smtClean="0"/>
                        <a:t>though</a:t>
                      </a:r>
                    </a:p>
                    <a:p>
                      <a:r>
                        <a:rPr lang="en-US" sz="1100" dirty="0" smtClean="0"/>
                        <a:t>trait</a:t>
                      </a:r>
                    </a:p>
                    <a:p>
                      <a:endParaRPr lang="en-US" sz="1100" dirty="0"/>
                    </a:p>
                  </a:txBody>
                  <a:tcPr>
                    <a:solidFill>
                      <a:schemeClr val="bg2">
                        <a:lumMod val="75000"/>
                      </a:schemeClr>
                    </a:solidFill>
                  </a:tcPr>
                </a:tc>
                <a:tc>
                  <a:txBody>
                    <a:bodyPr/>
                    <a:lstStyle/>
                    <a:p>
                      <a:r>
                        <a:rPr lang="en-US" dirty="0" smtClean="0"/>
                        <a:t>revolutionary</a:t>
                      </a:r>
                    </a:p>
                    <a:p>
                      <a:r>
                        <a:rPr lang="en-US" dirty="0" smtClean="0"/>
                        <a:t>constitutional</a:t>
                      </a:r>
                    </a:p>
                    <a:p>
                      <a:r>
                        <a:rPr lang="en-US" dirty="0" smtClean="0"/>
                        <a:t>policy</a:t>
                      </a:r>
                    </a:p>
                    <a:p>
                      <a:r>
                        <a:rPr lang="en-US" dirty="0" smtClean="0"/>
                        <a:t>supply</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(what else?)</a:t>
                      </a:r>
                    </a:p>
                    <a:p>
                      <a:endParaRPr lang="en-US" dirty="0"/>
                    </a:p>
                  </a:txBody>
                  <a:tcPr>
                    <a:solidFill>
                      <a:srgbClr val="CCFFCC"/>
                    </a:solidFill>
                  </a:tcPr>
                </a:tc>
                <a:tc>
                  <a:txBody>
                    <a:bodyPr/>
                    <a:lstStyle/>
                    <a:p>
                      <a:r>
                        <a:rPr lang="en-US" dirty="0" smtClean="0"/>
                        <a:t>chauvinism</a:t>
                      </a:r>
                    </a:p>
                    <a:p>
                      <a:r>
                        <a:rPr lang="en-US" dirty="0" smtClean="0"/>
                        <a:t>Magna </a:t>
                      </a:r>
                      <a:r>
                        <a:rPr lang="en-US" dirty="0" err="1" smtClean="0"/>
                        <a:t>Carta</a:t>
                      </a:r>
                      <a:endParaRPr lang="en-US" dirty="0" smtClean="0"/>
                    </a:p>
                    <a:p>
                      <a:r>
                        <a:rPr lang="en-US" dirty="0" smtClean="0"/>
                        <a:t>prime meridian</a:t>
                      </a:r>
                    </a:p>
                    <a:p>
                      <a:r>
                        <a:rPr lang="en-US" dirty="0" smtClean="0"/>
                        <a:t>signatory powers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1">
                              <a:lumMod val="75000"/>
                            </a:schemeClr>
                          </a:solidFill>
                        </a:rPr>
                        <a:t>(what else?)</a:t>
                      </a:r>
                    </a:p>
                    <a:p>
                      <a:endParaRPr lang="en-US" dirty="0"/>
                    </a:p>
                  </a:txBody>
                  <a:tcPr>
                    <a:solidFill>
                      <a:srgbClr val="CCFFCC"/>
                    </a:solidFill>
                  </a:tcPr>
                </a:tc>
              </a:tr>
            </a:tbl>
          </a:graphicData>
        </a:graphic>
      </p:graphicFrame>
    </p:spTree>
    <p:extLst>
      <p:ext uri="{BB962C8B-B14F-4D97-AF65-F5344CB8AC3E}">
        <p14:creationId xmlns:p14="http://schemas.microsoft.com/office/powerpoint/2010/main" val="29694752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50000"/>
            <a:lumOff val="50000"/>
          </a:schemeClr>
        </a:solidFill>
        <a:effectLst/>
      </p:bgPr>
    </p:bg>
    <p:spTree>
      <p:nvGrpSpPr>
        <p:cNvPr id="1" name=""/>
        <p:cNvGrpSpPr/>
        <p:nvPr/>
      </p:nvGrpSpPr>
      <p:grpSpPr>
        <a:xfrm>
          <a:off x="0" y="0"/>
          <a:ext cx="0" cy="0"/>
          <a:chOff x="0" y="0"/>
          <a:chExt cx="0" cy="0"/>
        </a:xfrm>
      </p:grpSpPr>
      <p:pic>
        <p:nvPicPr>
          <p:cNvPr id="4" name="Picture 3" descr="2016-02-28_1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73" y="404745"/>
            <a:ext cx="7556500" cy="6070600"/>
          </a:xfrm>
          <a:prstGeom prst="rect">
            <a:avLst/>
          </a:prstGeom>
        </p:spPr>
      </p:pic>
    </p:spTree>
    <p:extLst>
      <p:ext uri="{BB962C8B-B14F-4D97-AF65-F5344CB8AC3E}">
        <p14:creationId xmlns:p14="http://schemas.microsoft.com/office/powerpoint/2010/main" val="20189362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02-28_1516.png"/>
          <p:cNvPicPr>
            <a:picLocks noChangeAspect="1"/>
          </p:cNvPicPr>
          <p:nvPr/>
        </p:nvPicPr>
        <p:blipFill rotWithShape="1">
          <a:blip r:embed="rId2">
            <a:extLst>
              <a:ext uri="{28A0092B-C50C-407E-A947-70E740481C1C}">
                <a14:useLocalDpi xmlns:a14="http://schemas.microsoft.com/office/drawing/2010/main" val="0"/>
              </a:ext>
            </a:extLst>
          </a:blip>
          <a:srcRect t="4296" r="4922" b="1037"/>
          <a:stretch/>
        </p:blipFill>
        <p:spPr>
          <a:xfrm>
            <a:off x="459089" y="4266300"/>
            <a:ext cx="6116904" cy="2400028"/>
          </a:xfrm>
          <a:prstGeom prst="rect">
            <a:avLst/>
          </a:prstGeom>
        </p:spPr>
      </p:pic>
      <p:pic>
        <p:nvPicPr>
          <p:cNvPr id="5" name="Picture 2" descr="C:\Users\Maria\Downloads\Discoursein_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9899">
            <a:off x="2429524" y="655968"/>
            <a:ext cx="6565005" cy="3488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809" y="642011"/>
            <a:ext cx="216976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solidFill>
                  <a:schemeClr val="bg1"/>
                </a:solidFill>
              </a:rPr>
              <a:t>Discourse-level </a:t>
            </a:r>
          </a:p>
          <a:p>
            <a:r>
              <a:rPr lang="en-US" sz="2000" dirty="0" smtClean="0">
                <a:solidFill>
                  <a:schemeClr val="bg1"/>
                </a:solidFill>
              </a:rPr>
              <a:t>demands in ELA </a:t>
            </a:r>
          </a:p>
          <a:p>
            <a:r>
              <a:rPr lang="en-US" sz="2000" dirty="0" smtClean="0">
                <a:solidFill>
                  <a:schemeClr val="bg1"/>
                </a:solidFill>
              </a:rPr>
              <a:t>and </a:t>
            </a:r>
          </a:p>
          <a:p>
            <a:r>
              <a:rPr lang="en-US" sz="2000" dirty="0" smtClean="0">
                <a:solidFill>
                  <a:schemeClr val="bg1"/>
                </a:solidFill>
              </a:rPr>
              <a:t>Social Studies</a:t>
            </a:r>
            <a:endParaRPr lang="en-US" sz="2000" dirty="0">
              <a:solidFill>
                <a:schemeClr val="bg1"/>
              </a:solidFill>
            </a:endParaRPr>
          </a:p>
        </p:txBody>
      </p:sp>
    </p:spTree>
    <p:extLst>
      <p:ext uri="{BB962C8B-B14F-4D97-AF65-F5344CB8AC3E}">
        <p14:creationId xmlns:p14="http://schemas.microsoft.com/office/powerpoint/2010/main" val="11494448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Academic Language Functions in ELA</a:t>
            </a:r>
            <a:br>
              <a:rPr lang="en-US" sz="3600" dirty="0" smtClean="0"/>
            </a:br>
            <a:r>
              <a:rPr lang="en-US" sz="2400" dirty="0" smtClean="0"/>
              <a:t>(explicit in the CCSS)</a:t>
            </a:r>
            <a:endParaRPr lang="en-US" sz="2400" dirty="0"/>
          </a:p>
        </p:txBody>
      </p:sp>
      <p:sp>
        <p:nvSpPr>
          <p:cNvPr id="3" name="Content Placeholder 2"/>
          <p:cNvSpPr>
            <a:spLocks noGrp="1"/>
          </p:cNvSpPr>
          <p:nvPr>
            <p:ph idx="1"/>
          </p:nvPr>
        </p:nvSpPr>
        <p:spPr>
          <a:xfrm>
            <a:off x="390739" y="1870205"/>
            <a:ext cx="8582313" cy="4619685"/>
          </a:xfrm>
        </p:spPr>
        <p:txBody>
          <a:bodyPr>
            <a:normAutofit fontScale="70000" lnSpcReduction="20000"/>
          </a:bodyPr>
          <a:lstStyle/>
          <a:p>
            <a:pPr>
              <a:spcBef>
                <a:spcPts val="800"/>
              </a:spcBef>
              <a:buFont typeface="Arial"/>
              <a:buChar char="•"/>
            </a:pPr>
            <a:r>
              <a:rPr lang="en-US" dirty="0" smtClean="0"/>
              <a:t>ask and answer questions</a:t>
            </a:r>
          </a:p>
          <a:p>
            <a:pPr>
              <a:spcBef>
                <a:spcPts val="800"/>
              </a:spcBef>
              <a:buFont typeface="Arial"/>
              <a:buChar char="•"/>
            </a:pPr>
            <a:r>
              <a:rPr lang="en-US" dirty="0" smtClean="0"/>
              <a:t>recount information</a:t>
            </a:r>
          </a:p>
          <a:p>
            <a:pPr>
              <a:spcBef>
                <a:spcPts val="800"/>
              </a:spcBef>
              <a:buFont typeface="Arial"/>
              <a:buChar char="•"/>
            </a:pPr>
            <a:r>
              <a:rPr lang="en-US" dirty="0" smtClean="0"/>
              <a:t>tell stories</a:t>
            </a:r>
          </a:p>
          <a:p>
            <a:pPr>
              <a:spcBef>
                <a:spcPts val="800"/>
              </a:spcBef>
              <a:buFont typeface="Arial"/>
              <a:buChar char="•"/>
            </a:pPr>
            <a:r>
              <a:rPr lang="en-US" dirty="0" smtClean="0"/>
              <a:t>describe characters, settings, and major events, the structure of stories, relationships</a:t>
            </a:r>
          </a:p>
          <a:p>
            <a:pPr>
              <a:spcBef>
                <a:spcPts val="800"/>
              </a:spcBef>
              <a:buFont typeface="Arial"/>
              <a:buChar char="•"/>
            </a:pPr>
            <a:r>
              <a:rPr lang="en-US" dirty="0" smtClean="0"/>
              <a:t>compare and contrast themes, two versions of the same story, texts in the same and different genres, important points and details, structure of two texts</a:t>
            </a:r>
          </a:p>
          <a:p>
            <a:pPr>
              <a:spcBef>
                <a:spcPts val="800"/>
              </a:spcBef>
              <a:buFont typeface="Arial"/>
              <a:buChar char="•"/>
            </a:pPr>
            <a:r>
              <a:rPr lang="en-US" dirty="0" smtClean="0"/>
              <a:t>explain processes, how authors use reason and evidence</a:t>
            </a:r>
          </a:p>
          <a:p>
            <a:pPr>
              <a:spcBef>
                <a:spcPts val="800"/>
              </a:spcBef>
              <a:buFont typeface="Arial"/>
              <a:buChar char="•"/>
            </a:pPr>
            <a:r>
              <a:rPr lang="en-US" dirty="0" smtClean="0"/>
              <a:t>identify words and phrases in stories, main topics</a:t>
            </a:r>
          </a:p>
          <a:p>
            <a:pPr>
              <a:spcBef>
                <a:spcPts val="800"/>
              </a:spcBef>
              <a:buFont typeface="Arial"/>
              <a:buChar char="•"/>
            </a:pPr>
            <a:r>
              <a:rPr lang="en-US" dirty="0" smtClean="0"/>
              <a:t>explain differences between books</a:t>
            </a:r>
          </a:p>
          <a:p>
            <a:pPr>
              <a:spcBef>
                <a:spcPts val="800"/>
              </a:spcBef>
              <a:buFont typeface="Arial"/>
              <a:buChar char="•"/>
            </a:pPr>
            <a:r>
              <a:rPr lang="en-US" dirty="0" smtClean="0"/>
              <a:t>summarize points of a speaker</a:t>
            </a:r>
          </a:p>
          <a:p>
            <a:pPr>
              <a:spcBef>
                <a:spcPts val="800"/>
              </a:spcBef>
              <a:buFont typeface="Arial"/>
              <a:buChar char="•"/>
            </a:pPr>
            <a:r>
              <a:rPr lang="en-US" dirty="0" smtClean="0"/>
              <a:t>interpret information from different media</a:t>
            </a:r>
          </a:p>
          <a:p>
            <a:pPr>
              <a:spcBef>
                <a:spcPts val="800"/>
              </a:spcBef>
              <a:buFont typeface="Arial"/>
              <a:buChar char="•"/>
            </a:pPr>
            <a:r>
              <a:rPr lang="en-US" dirty="0" smtClean="0"/>
              <a:t>draw </a:t>
            </a:r>
            <a:r>
              <a:rPr lang="en-US" dirty="0"/>
              <a:t> </a:t>
            </a:r>
            <a:r>
              <a:rPr lang="en-US" dirty="0" smtClean="0"/>
              <a:t>evidence from literary and informational texts</a:t>
            </a:r>
          </a:p>
          <a:p>
            <a:pPr>
              <a:spcBef>
                <a:spcPts val="800"/>
              </a:spcBef>
              <a:buFont typeface="Arial"/>
              <a:buChar char="•"/>
            </a:pPr>
            <a:r>
              <a:rPr lang="en-US" dirty="0" smtClean="0"/>
              <a:t>present claims and findings</a:t>
            </a:r>
          </a:p>
          <a:p>
            <a:pPr>
              <a:spcBef>
                <a:spcPts val="800"/>
              </a:spcBef>
              <a:buFont typeface="Arial"/>
              <a:buChar char="•"/>
            </a:pPr>
            <a:endParaRPr lang="en-US" dirty="0"/>
          </a:p>
        </p:txBody>
      </p:sp>
      <p:pic>
        <p:nvPicPr>
          <p:cNvPr id="4" name="Picture 3"/>
          <p:cNvPicPr>
            <a:picLocks noChangeAspect="1"/>
          </p:cNvPicPr>
          <p:nvPr/>
        </p:nvPicPr>
        <p:blipFill>
          <a:blip r:embed="rId2"/>
          <a:stretch>
            <a:fillRect/>
          </a:stretch>
        </p:blipFill>
        <p:spPr>
          <a:xfrm>
            <a:off x="6187035" y="4548584"/>
            <a:ext cx="2671215" cy="1736290"/>
          </a:xfrm>
          <a:prstGeom prst="rect">
            <a:avLst/>
          </a:prstGeom>
        </p:spPr>
      </p:pic>
    </p:spTree>
    <p:extLst>
      <p:ext uri="{BB962C8B-B14F-4D97-AF65-F5344CB8AC3E}">
        <p14:creationId xmlns:p14="http://schemas.microsoft.com/office/powerpoint/2010/main" val="328273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smtClean="0"/>
              <a:t>Plans for </a:t>
            </a:r>
            <a:r>
              <a:rPr lang="en-US" sz="3200" b="1" dirty="0"/>
              <a:t>T</a:t>
            </a:r>
            <a:r>
              <a:rPr lang="en-US" sz="3200" b="1" dirty="0" smtClean="0"/>
              <a:t>oday</a:t>
            </a:r>
            <a:endParaRPr lang="en-US" sz="3200" dirty="0"/>
          </a:p>
        </p:txBody>
      </p:sp>
      <p:sp>
        <p:nvSpPr>
          <p:cNvPr id="6" name="Content Placeholder 5"/>
          <p:cNvSpPr>
            <a:spLocks noGrp="1"/>
          </p:cNvSpPr>
          <p:nvPr>
            <p:ph idx="1"/>
          </p:nvPr>
        </p:nvSpPr>
        <p:spPr>
          <a:xfrm>
            <a:off x="284163" y="1830705"/>
            <a:ext cx="8574087" cy="4651907"/>
          </a:xfrm>
        </p:spPr>
        <p:txBody>
          <a:bodyPr>
            <a:normAutofit fontScale="92500" lnSpcReduction="10000"/>
          </a:bodyPr>
          <a:lstStyle/>
          <a:p>
            <a:pPr marL="285750" indent="-285750">
              <a:buFont typeface="Arial"/>
              <a:buChar char="•"/>
            </a:pPr>
            <a:r>
              <a:rPr lang="en-US" dirty="0" smtClean="0"/>
              <a:t>Introductions </a:t>
            </a:r>
          </a:p>
          <a:p>
            <a:pPr marL="285750" indent="-285750">
              <a:buFont typeface="Arial"/>
              <a:buChar char="•"/>
            </a:pPr>
            <a:r>
              <a:rPr lang="en-US" dirty="0" smtClean="0"/>
              <a:t>Second Language Acquisition and School Expectations</a:t>
            </a:r>
          </a:p>
          <a:p>
            <a:pPr marL="285750" indent="-285750">
              <a:buFont typeface="Arial"/>
              <a:buChar char="•"/>
            </a:pPr>
            <a:r>
              <a:rPr lang="en-US" dirty="0" smtClean="0"/>
              <a:t>Academic Language</a:t>
            </a:r>
            <a:endParaRPr lang="en-US" dirty="0"/>
          </a:p>
          <a:p>
            <a:pPr marL="285750" indent="-285750">
              <a:buFont typeface="Arial"/>
              <a:buChar char="•"/>
            </a:pPr>
            <a:r>
              <a:rPr lang="en-US" dirty="0"/>
              <a:t>Principles of Sheltered Instruction</a:t>
            </a:r>
          </a:p>
          <a:p>
            <a:pPr marL="285750" indent="-285750">
              <a:buFont typeface="Arial"/>
              <a:buChar char="•"/>
            </a:pPr>
            <a:r>
              <a:rPr lang="en-US" dirty="0"/>
              <a:t>Introduction to the ELP Standards</a:t>
            </a:r>
          </a:p>
          <a:p>
            <a:pPr marL="285750" indent="-285750">
              <a:buFont typeface="Arial"/>
              <a:buChar char="•"/>
            </a:pPr>
            <a:r>
              <a:rPr lang="en-US" dirty="0" smtClean="0"/>
              <a:t>Dimensions </a:t>
            </a:r>
            <a:r>
              <a:rPr lang="en-US" dirty="0"/>
              <a:t>of Academic Language</a:t>
            </a:r>
          </a:p>
          <a:p>
            <a:pPr marL="285750" indent="-285750">
              <a:buFont typeface="Arial"/>
              <a:buChar char="•"/>
            </a:pPr>
            <a:r>
              <a:rPr lang="en-US" dirty="0"/>
              <a:t>Grade-level teams:</a:t>
            </a:r>
          </a:p>
          <a:p>
            <a:pPr marL="742950" lvl="1" indent="-285750">
              <a:buFont typeface="Arial"/>
              <a:buChar char="•"/>
            </a:pPr>
            <a:r>
              <a:rPr lang="en-US" dirty="0"/>
              <a:t>Examining the language demands of </a:t>
            </a:r>
            <a:r>
              <a:rPr lang="en-US" dirty="0" smtClean="0"/>
              <a:t>a unit of instruction</a:t>
            </a:r>
            <a:endParaRPr lang="en-US" dirty="0"/>
          </a:p>
          <a:p>
            <a:pPr marL="742950" lvl="1" indent="-285750">
              <a:buFont typeface="Arial"/>
              <a:buChar char="•"/>
            </a:pPr>
            <a:r>
              <a:rPr lang="en-US" dirty="0" smtClean="0"/>
              <a:t>Pairing content standards with ELP standards</a:t>
            </a:r>
            <a:endParaRPr lang="en-US" dirty="0"/>
          </a:p>
          <a:p>
            <a:pPr marL="457200" lvl="1" indent="0">
              <a:buNone/>
            </a:pPr>
            <a:endParaRPr lang="en-US" dirty="0" smtClean="0"/>
          </a:p>
        </p:txBody>
      </p:sp>
    </p:spTree>
    <p:extLst>
      <p:ext uri="{BB962C8B-B14F-4D97-AF65-F5344CB8AC3E}">
        <p14:creationId xmlns:p14="http://schemas.microsoft.com/office/powerpoint/2010/main" val="25071038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Grade-level Teams</a:t>
            </a:r>
            <a:endParaRPr lang="en-US" dirty="0"/>
          </a:p>
        </p:txBody>
      </p:sp>
      <p:sp>
        <p:nvSpPr>
          <p:cNvPr id="3" name="Content Placeholder 2"/>
          <p:cNvSpPr>
            <a:spLocks noGrp="1"/>
          </p:cNvSpPr>
          <p:nvPr>
            <p:ph idx="1"/>
          </p:nvPr>
        </p:nvSpPr>
        <p:spPr>
          <a:xfrm>
            <a:off x="284163" y="1926033"/>
            <a:ext cx="8574087" cy="4661556"/>
          </a:xfrm>
        </p:spPr>
        <p:txBody>
          <a:bodyPr/>
          <a:lstStyle/>
          <a:p>
            <a:pPr>
              <a:buFont typeface="Arial"/>
              <a:buChar char="•"/>
            </a:pPr>
            <a:r>
              <a:rPr lang="en-US" dirty="0" smtClean="0"/>
              <a:t>Choose an </a:t>
            </a:r>
            <a:r>
              <a:rPr lang="en-US" dirty="0"/>
              <a:t>i</a:t>
            </a:r>
            <a:r>
              <a:rPr lang="en-US" dirty="0" smtClean="0"/>
              <a:t>nstructional unit for analysis (a unit you will be teaching in March/April)</a:t>
            </a:r>
          </a:p>
          <a:p>
            <a:pPr>
              <a:buFont typeface="Arial"/>
              <a:buChar char="•"/>
            </a:pPr>
            <a:r>
              <a:rPr lang="en-US" dirty="0" smtClean="0"/>
              <a:t>Analyze the academic language within the unit:</a:t>
            </a:r>
          </a:p>
          <a:p>
            <a:pPr lvl="1">
              <a:buFont typeface="Arial"/>
              <a:buChar char="•"/>
            </a:pPr>
            <a:r>
              <a:rPr lang="en-US" dirty="0" smtClean="0"/>
              <a:t>Discourse level:</a:t>
            </a:r>
          </a:p>
          <a:p>
            <a:pPr lvl="1">
              <a:buFont typeface="Arial"/>
              <a:buChar char="•"/>
            </a:pPr>
            <a:r>
              <a:rPr lang="en-US" dirty="0" smtClean="0"/>
              <a:t>Sentence level:</a:t>
            </a:r>
          </a:p>
          <a:p>
            <a:pPr lvl="1">
              <a:buFont typeface="Arial"/>
              <a:buChar char="•"/>
            </a:pPr>
            <a:r>
              <a:rPr lang="en-US" dirty="0" smtClean="0"/>
              <a:t>Word/expression level:</a:t>
            </a:r>
          </a:p>
          <a:p>
            <a:pPr lvl="1">
              <a:buFont typeface="Arial"/>
              <a:buChar char="•"/>
            </a:pPr>
            <a:r>
              <a:rPr lang="en-US" b="1" dirty="0" smtClean="0">
                <a:solidFill>
                  <a:schemeClr val="accent1">
                    <a:lumMod val="50000"/>
                  </a:schemeClr>
                </a:solidFill>
              </a:rPr>
              <a:t>Language functions:</a:t>
            </a:r>
          </a:p>
          <a:p>
            <a:pPr>
              <a:buFont typeface="Arial"/>
              <a:buChar char="•"/>
            </a:pPr>
            <a:r>
              <a:rPr lang="en-US" dirty="0" smtClean="0"/>
              <a:t>Pair the content standards you will target for this unit (CCSS or state standards for SS) with the appropriate ELP standards</a:t>
            </a:r>
            <a:endParaRPr lang="en-US" dirty="0"/>
          </a:p>
        </p:txBody>
      </p:sp>
    </p:spTree>
    <p:extLst>
      <p:ext uri="{BB962C8B-B14F-4D97-AF65-F5344CB8AC3E}">
        <p14:creationId xmlns:p14="http://schemas.microsoft.com/office/powerpoint/2010/main" val="532335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Introductions: Clock Appointments</a:t>
            </a:r>
            <a:endParaRPr lang="en-US" dirty="0"/>
          </a:p>
        </p:txBody>
      </p:sp>
      <p:sp>
        <p:nvSpPr>
          <p:cNvPr id="3" name="Content Placeholder 2"/>
          <p:cNvSpPr>
            <a:spLocks noGrp="1"/>
          </p:cNvSpPr>
          <p:nvPr>
            <p:ph idx="1"/>
          </p:nvPr>
        </p:nvSpPr>
        <p:spPr>
          <a:xfrm>
            <a:off x="399960" y="2131817"/>
            <a:ext cx="8458290" cy="3992563"/>
          </a:xfrm>
        </p:spPr>
        <p:txBody>
          <a:bodyPr>
            <a:normAutofit/>
          </a:bodyPr>
          <a:lstStyle/>
          <a:p>
            <a:pPr>
              <a:buFont typeface="Arial"/>
              <a:buChar char="•"/>
            </a:pPr>
            <a:r>
              <a:rPr lang="en-US" dirty="0"/>
              <a:t>Find a partner for each of the times below and write your </a:t>
            </a:r>
            <a:r>
              <a:rPr lang="en-US" dirty="0" smtClean="0"/>
              <a:t>partner’s name in </a:t>
            </a:r>
            <a:r>
              <a:rPr lang="en-US" dirty="0"/>
              <a:t>the blank for that time. </a:t>
            </a:r>
            <a:endParaRPr lang="en-US" dirty="0" smtClean="0"/>
          </a:p>
          <a:p>
            <a:pPr>
              <a:buFont typeface="Arial"/>
              <a:buChar char="•"/>
            </a:pPr>
            <a:r>
              <a:rPr lang="en-US" dirty="0" smtClean="0"/>
              <a:t>When </a:t>
            </a:r>
            <a:r>
              <a:rPr lang="en-US" dirty="0"/>
              <a:t>asked to get in groups for a specific time, the </a:t>
            </a:r>
            <a:r>
              <a:rPr lang="en-US" dirty="0" smtClean="0"/>
              <a:t>person written </a:t>
            </a:r>
            <a:r>
              <a:rPr lang="en-US" dirty="0"/>
              <a:t>in that time’s blank will be your partner</a:t>
            </a:r>
            <a:r>
              <a:rPr lang="en-US" dirty="0" smtClean="0"/>
              <a:t>.</a:t>
            </a:r>
          </a:p>
          <a:p>
            <a:pPr>
              <a:buFont typeface="Arial"/>
              <a:buChar char="•"/>
            </a:pPr>
            <a:r>
              <a:rPr lang="en-US" dirty="0" smtClean="0"/>
              <a:t>You will rotate and talk to each partner for about three minutes about the topics </a:t>
            </a:r>
            <a:r>
              <a:rPr lang="en-US" dirty="0"/>
              <a:t>assigned. </a:t>
            </a:r>
          </a:p>
        </p:txBody>
      </p:sp>
      <p:pic>
        <p:nvPicPr>
          <p:cNvPr id="4" name="Picture 3"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0" y="5020178"/>
            <a:ext cx="1328737" cy="1340601"/>
          </a:xfrm>
          <a:prstGeom prst="rect">
            <a:avLst/>
          </a:prstGeom>
        </p:spPr>
      </p:pic>
    </p:spTree>
    <p:extLst>
      <p:ext uri="{BB962C8B-B14F-4D97-AF65-F5344CB8AC3E}">
        <p14:creationId xmlns:p14="http://schemas.microsoft.com/office/powerpoint/2010/main" val="4093666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12 o’clock partners</a:t>
            </a:r>
            <a:endParaRPr lang="en-US" dirty="0"/>
          </a:p>
        </p:txBody>
      </p:sp>
      <p:sp>
        <p:nvSpPr>
          <p:cNvPr id="3" name="Content Placeholder 2"/>
          <p:cNvSpPr>
            <a:spLocks noGrp="1"/>
          </p:cNvSpPr>
          <p:nvPr>
            <p:ph idx="1"/>
          </p:nvPr>
        </p:nvSpPr>
        <p:spPr>
          <a:xfrm>
            <a:off x="284163" y="2133600"/>
            <a:ext cx="8574087" cy="4119026"/>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Profiles of </a:t>
            </a:r>
            <a:r>
              <a:rPr lang="en-US" altLang="en-US" b="1" dirty="0" smtClean="0">
                <a:solidFill>
                  <a:srgbClr val="800000"/>
                </a:solidFill>
              </a:rPr>
              <a:t>the </a:t>
            </a:r>
            <a:r>
              <a:rPr lang="en-US" altLang="en-US" b="1" dirty="0">
                <a:solidFill>
                  <a:srgbClr val="800000"/>
                </a:solidFill>
              </a:rPr>
              <a:t>English Learners in </a:t>
            </a:r>
            <a:r>
              <a:rPr lang="en-US" altLang="en-US" b="1" dirty="0" smtClean="0">
                <a:solidFill>
                  <a:srgbClr val="800000"/>
                </a:solidFill>
              </a:rPr>
              <a:t>my classes</a:t>
            </a:r>
            <a:endParaRPr lang="en-US" altLang="en-US" b="1" dirty="0">
              <a:solidFill>
                <a:srgbClr val="800000"/>
              </a:solidFill>
            </a:endParaRPr>
          </a:p>
          <a:p>
            <a:pPr marL="1581912" lvl="3">
              <a:buFont typeface="Arial"/>
              <a:buChar char="•"/>
            </a:pPr>
            <a:r>
              <a:rPr lang="en-US" altLang="en-US" b="1" dirty="0" smtClean="0">
                <a:solidFill>
                  <a:srgbClr val="800000"/>
                </a:solidFill>
              </a:rPr>
              <a:t>linguistic</a:t>
            </a:r>
            <a:r>
              <a:rPr lang="en-US" altLang="en-US" b="1" dirty="0">
                <a:solidFill>
                  <a:srgbClr val="800000"/>
                </a:solidFill>
              </a:rPr>
              <a:t>/cultural/social backgrounds</a:t>
            </a:r>
          </a:p>
          <a:p>
            <a:pPr marL="1581912" lvl="3">
              <a:buFont typeface="Arial"/>
              <a:buChar char="•"/>
            </a:pPr>
            <a:r>
              <a:rPr lang="en-US" altLang="en-US" b="1" dirty="0">
                <a:solidFill>
                  <a:srgbClr val="800000"/>
                </a:solidFill>
              </a:rPr>
              <a:t>academic needs</a:t>
            </a:r>
          </a:p>
          <a:p>
            <a:endParaRPr lang="en-US" dirty="0"/>
          </a:p>
        </p:txBody>
      </p:sp>
      <p:pic>
        <p:nvPicPr>
          <p:cNvPr id="4" name="Picture 3"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668" y="4439871"/>
            <a:ext cx="1984824" cy="2002546"/>
          </a:xfrm>
          <a:prstGeom prst="rect">
            <a:avLst/>
          </a:prstGeom>
        </p:spPr>
      </p:pic>
      <p:sp>
        <p:nvSpPr>
          <p:cNvPr id="5" name="Down Arrow 4"/>
          <p:cNvSpPr/>
          <p:nvPr/>
        </p:nvSpPr>
        <p:spPr>
          <a:xfrm>
            <a:off x="7214724" y="3943694"/>
            <a:ext cx="600063" cy="76815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5428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3 o’clock partners</a:t>
            </a:r>
            <a:endParaRPr lang="en-US" dirty="0"/>
          </a:p>
        </p:txBody>
      </p:sp>
      <p:sp>
        <p:nvSpPr>
          <p:cNvPr id="5" name="Content Placeholder 2"/>
          <p:cNvSpPr>
            <a:spLocks noGrp="1"/>
          </p:cNvSpPr>
          <p:nvPr>
            <p:ph idx="1"/>
          </p:nvPr>
        </p:nvSpPr>
        <p:spPr>
          <a:xfrm>
            <a:off x="284163" y="2133600"/>
            <a:ext cx="8574087" cy="3992563"/>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a:solidFill>
                  <a:srgbClr val="800000"/>
                </a:solidFill>
                <a:effectLst>
                  <a:outerShdw blurRad="38100" dist="38100" dir="2700000" algn="tl">
                    <a:srgbClr val="000000">
                      <a:alpha val="43137"/>
                    </a:srgbClr>
                  </a:outerShdw>
                </a:effectLst>
              </a:rPr>
              <a:t>Successes</a:t>
            </a:r>
            <a:r>
              <a:rPr lang="en-US" altLang="en-US" b="1" dirty="0">
                <a:solidFill>
                  <a:srgbClr val="800000"/>
                </a:solidFill>
              </a:rPr>
              <a:t> I have had in supporting </a:t>
            </a:r>
            <a:r>
              <a:rPr lang="en-US" altLang="en-US" b="1" dirty="0" smtClean="0">
                <a:solidFill>
                  <a:srgbClr val="800000"/>
                </a:solidFill>
              </a:rPr>
              <a:t>my EL students</a:t>
            </a:r>
            <a:endParaRPr lang="en-US" altLang="en-US" b="1" dirty="0">
              <a:solidFill>
                <a:srgbClr val="800000"/>
              </a:solidFill>
            </a:endParaRPr>
          </a:p>
          <a:p>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018" y="4123617"/>
            <a:ext cx="1984824" cy="2002546"/>
          </a:xfrm>
          <a:prstGeom prst="rect">
            <a:avLst/>
          </a:prstGeom>
        </p:spPr>
      </p:pic>
      <p:sp>
        <p:nvSpPr>
          <p:cNvPr id="7" name="Left Arrow 6"/>
          <p:cNvSpPr/>
          <p:nvPr/>
        </p:nvSpPr>
        <p:spPr>
          <a:xfrm>
            <a:off x="7656562" y="4893769"/>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024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6 o’clock partners</a:t>
            </a:r>
            <a:endParaRPr lang="en-US" dirty="0"/>
          </a:p>
        </p:txBody>
      </p:sp>
      <p:sp>
        <p:nvSpPr>
          <p:cNvPr id="5" name="Content Placeholder 2"/>
          <p:cNvSpPr>
            <a:spLocks noGrp="1"/>
          </p:cNvSpPr>
          <p:nvPr>
            <p:ph idx="1"/>
          </p:nvPr>
        </p:nvSpPr>
        <p:spPr>
          <a:xfrm>
            <a:off x="284163" y="2133600"/>
            <a:ext cx="8574087" cy="3992563"/>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Challenges</a:t>
            </a:r>
            <a:r>
              <a:rPr lang="en-US" altLang="en-US" b="1" dirty="0" smtClean="0">
                <a:solidFill>
                  <a:srgbClr val="800000"/>
                </a:solidFill>
              </a:rPr>
              <a:t> </a:t>
            </a:r>
            <a:r>
              <a:rPr lang="en-US" altLang="en-US" b="1" dirty="0">
                <a:solidFill>
                  <a:srgbClr val="800000"/>
                </a:solidFill>
              </a:rPr>
              <a:t>I have had in supporting </a:t>
            </a:r>
            <a:r>
              <a:rPr lang="en-US" altLang="en-US" b="1" dirty="0" smtClean="0">
                <a:solidFill>
                  <a:srgbClr val="800000"/>
                </a:solidFill>
              </a:rPr>
              <a:t>my EL students</a:t>
            </a:r>
            <a:endParaRPr lang="en-US" altLang="en-US" b="1" dirty="0">
              <a:solidFill>
                <a:srgbClr val="800000"/>
              </a:solidFill>
            </a:endParaRPr>
          </a:p>
          <a:p>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579" y="3830525"/>
            <a:ext cx="1984824" cy="2002546"/>
          </a:xfrm>
          <a:prstGeom prst="rect">
            <a:avLst/>
          </a:prstGeom>
        </p:spPr>
      </p:pic>
      <p:sp>
        <p:nvSpPr>
          <p:cNvPr id="7" name="Up Arrow 6"/>
          <p:cNvSpPr/>
          <p:nvPr/>
        </p:nvSpPr>
        <p:spPr>
          <a:xfrm>
            <a:off x="7223598" y="5594237"/>
            <a:ext cx="605145" cy="978408"/>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506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a:t>9</a:t>
            </a:r>
            <a:r>
              <a:rPr lang="en-US" dirty="0" smtClean="0"/>
              <a:t> o’clock partners</a:t>
            </a:r>
            <a:endParaRPr lang="en-US" dirty="0"/>
          </a:p>
        </p:txBody>
      </p:sp>
      <p:sp>
        <p:nvSpPr>
          <p:cNvPr id="5" name="Content Placeholder 2"/>
          <p:cNvSpPr>
            <a:spLocks noGrp="1"/>
          </p:cNvSpPr>
          <p:nvPr>
            <p:ph idx="1"/>
          </p:nvPr>
        </p:nvSpPr>
        <p:spPr>
          <a:xfrm>
            <a:off x="284163" y="2133600"/>
            <a:ext cx="8574087" cy="4091112"/>
          </a:xfrm>
        </p:spPr>
        <p:txBody>
          <a:bodyPr>
            <a:normAutofit/>
          </a:bodyPr>
          <a:lstStyle/>
          <a:p>
            <a:pPr>
              <a:buFont typeface="Arial"/>
              <a:buChar char="•"/>
            </a:pPr>
            <a:r>
              <a:rPr lang="en-US" dirty="0" smtClean="0"/>
              <a:t>Three minutes:</a:t>
            </a:r>
          </a:p>
          <a:p>
            <a:pPr lvl="1">
              <a:buFont typeface="Arial"/>
              <a:buChar char="•"/>
            </a:pPr>
            <a:r>
              <a:rPr lang="en-US" dirty="0" smtClean="0"/>
              <a:t>Introduce yourself </a:t>
            </a:r>
          </a:p>
          <a:p>
            <a:pPr lvl="1">
              <a:buFont typeface="Arial"/>
              <a:buChar char="•"/>
            </a:pPr>
            <a:r>
              <a:rPr lang="en-US" dirty="0" smtClean="0"/>
              <a:t>Share with your partner:</a:t>
            </a:r>
          </a:p>
          <a:p>
            <a:pPr lvl="2">
              <a:buFont typeface="Arial"/>
              <a:buChar char="•"/>
            </a:pPr>
            <a:r>
              <a:rPr lang="en-US" altLang="en-US" b="1" dirty="0" smtClean="0">
                <a:solidFill>
                  <a:srgbClr val="800000"/>
                </a:solidFill>
                <a:effectLst>
                  <a:outerShdw blurRad="38100" dist="38100" dir="2700000" algn="tl">
                    <a:srgbClr val="000000">
                      <a:alpha val="43137"/>
                    </a:srgbClr>
                  </a:outerShdw>
                </a:effectLst>
              </a:rPr>
              <a:t>Questions I have about best practices for EL students</a:t>
            </a:r>
            <a:endParaRPr lang="en-US" altLang="en-US" b="1" dirty="0">
              <a:solidFill>
                <a:srgbClr val="800000"/>
              </a:solidFill>
            </a:endParaRPr>
          </a:p>
          <a:p>
            <a:endParaRPr lang="en-US" dirty="0"/>
          </a:p>
        </p:txBody>
      </p:sp>
      <p:pic>
        <p:nvPicPr>
          <p:cNvPr id="6" name="Picture 5" descr="2016-02-28_0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533" y="4222166"/>
            <a:ext cx="1984824" cy="2002546"/>
          </a:xfrm>
          <a:prstGeom prst="rect">
            <a:avLst/>
          </a:prstGeom>
        </p:spPr>
      </p:pic>
      <p:sp>
        <p:nvSpPr>
          <p:cNvPr id="7" name="Right Arrow 6"/>
          <p:cNvSpPr/>
          <p:nvPr/>
        </p:nvSpPr>
        <p:spPr>
          <a:xfrm>
            <a:off x="5735496" y="5038388"/>
            <a:ext cx="978408" cy="484632"/>
          </a:xfrm>
          <a:prstGeom prst="rightArrow">
            <a:avLst/>
          </a:prstGeom>
          <a:solidFill>
            <a:srgbClr val="3366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395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1413</TotalTime>
  <Words>2216</Words>
  <Application>Microsoft Macintosh PowerPoint</Application>
  <PresentationFormat>On-screen Show (4:3)</PresentationFormat>
  <Paragraphs>342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Spectrum</vt:lpstr>
      <vt:lpstr>Sheltered Instruction for Secondary Teachers </vt:lpstr>
      <vt:lpstr>Overview of Professional Development:  Language Arts &amp; Social Studies</vt:lpstr>
      <vt:lpstr>Resources</vt:lpstr>
      <vt:lpstr>Plans for Today</vt:lpstr>
      <vt:lpstr>Introductions: Clock Appointments</vt:lpstr>
      <vt:lpstr>12 o’clock partners</vt:lpstr>
      <vt:lpstr>3 o’clock partners</vt:lpstr>
      <vt:lpstr>6 o’clock partners</vt:lpstr>
      <vt:lpstr>9 o’clock partners</vt:lpstr>
      <vt:lpstr>Debriefing</vt:lpstr>
      <vt:lpstr>Factors Influencing the Length of Time Needed to Acquire English</vt:lpstr>
      <vt:lpstr>Common Underlying Proficiency                                  Cummins (2000)</vt:lpstr>
      <vt:lpstr>The Role of Home and Community</vt:lpstr>
      <vt:lpstr>Types of Capital and School Expectations</vt:lpstr>
      <vt:lpstr>The Language of School</vt:lpstr>
      <vt:lpstr>BICS vs. CALP Basic Interpersonal Communication Skills  Cognitive Academic Language Proficiency</vt:lpstr>
      <vt:lpstr>Academic Language</vt:lpstr>
      <vt:lpstr>ELs and Academic Language</vt:lpstr>
      <vt:lpstr>Sheltered Instruction</vt:lpstr>
      <vt:lpstr>Scaffolding Temporary help for learners to complete a task until they can perform independently </vt:lpstr>
      <vt:lpstr>Targeted Language Instruction for ELs</vt:lpstr>
      <vt:lpstr>Four Zones of Teaching and Learning (Gibbons, 2015)</vt:lpstr>
      <vt:lpstr>PowerPoint Presentation</vt:lpstr>
      <vt:lpstr>English Language Proficiency (ELP) Standards</vt:lpstr>
      <vt:lpstr>PowerPoint Presentation</vt:lpstr>
      <vt:lpstr>Language Modalities in the ELP Standards (Listening, Speaking, Reading, Writing)</vt:lpstr>
      <vt:lpstr>PowerPoint Presentation</vt:lpstr>
      <vt:lpstr>ELP Standards by Grade Level</vt:lpstr>
      <vt:lpstr>PowerPoint Presentation</vt:lpstr>
      <vt:lpstr>PowerPoint Presentation</vt:lpstr>
      <vt:lpstr>PowerPoint Presentation</vt:lpstr>
      <vt:lpstr>Unpacking the Standards</vt:lpstr>
      <vt:lpstr>PowerPoint Presentation</vt:lpstr>
      <vt:lpstr>Dimensions of Academic Language (Gotlieb &amp; Slavit-Ernst, 2013)</vt:lpstr>
      <vt:lpstr>PowerPoint Presentation</vt:lpstr>
      <vt:lpstr>Vocabulary Type by Content Area</vt:lpstr>
      <vt:lpstr>PowerPoint Presentation</vt:lpstr>
      <vt:lpstr>PowerPoint Presentation</vt:lpstr>
      <vt:lpstr>Academic Language Functions in ELA (explicit in the CCSS)</vt:lpstr>
      <vt:lpstr>Work in Grade-level Teams</vt:lpstr>
    </vt:vector>
  </TitlesOfParts>
  <Company>wou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dc:creator>
  <cp:lastModifiedBy>Western Oregon University</cp:lastModifiedBy>
  <cp:revision>74</cp:revision>
  <dcterms:created xsi:type="dcterms:W3CDTF">2016-02-28T00:29:48Z</dcterms:created>
  <dcterms:modified xsi:type="dcterms:W3CDTF">2016-03-13T15:38:00Z</dcterms:modified>
</cp:coreProperties>
</file>